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46.xml" ContentType="application/vnd.openxmlformats-officedocument.presentationml.notesSlide+xml"/>
  <Override PartName="/ppt/notesSlides/notesSlide15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comments/comment1.xml" ContentType="application/vnd.openxmlformats-officedocument.presentationml.comments+xml"/>
  <Override PartName="/ppt/notesSlides/notesSlide129.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Default Extension="wmf" ContentType="image/x-wmf"/>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48.xml" ContentType="application/vnd.openxmlformats-officedocument.presentationml.notesSlide+xml"/>
  <Override PartName="/ppt/notesSlides/notesSlide159.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51.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149.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5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notesSlides/notesSlide145.xml" ContentType="application/vnd.openxmlformats-officedocument.presentationml.notesSlide+xml"/>
  <Override PartName="/ppt/notesSlides/notesSlide163.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notesSlides/notesSlide158.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notesSlides/notesSlide50.xml" ContentType="application/vnd.openxmlformats-officedocument.presentationml.notesSlide+xml"/>
  <Override PartName="/ppt/comments/comment2.xml" ContentType="application/vnd.openxmlformats-officedocument.presentationml.comment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53" r:id="rId1"/>
  </p:sldMasterIdLst>
  <p:notesMasterIdLst>
    <p:notesMasterId r:id="rId172"/>
  </p:notesMasterIdLst>
  <p:handoutMasterIdLst>
    <p:handoutMasterId r:id="rId173"/>
  </p:handoutMasterIdLst>
  <p:sldIdLst>
    <p:sldId id="318" r:id="rId2"/>
    <p:sldId id="460" r:id="rId3"/>
    <p:sldId id="461" r:id="rId4"/>
    <p:sldId id="462" r:id="rId5"/>
    <p:sldId id="463" r:id="rId6"/>
    <p:sldId id="464" r:id="rId7"/>
    <p:sldId id="465" r:id="rId8"/>
    <p:sldId id="466" r:id="rId9"/>
    <p:sldId id="467" r:id="rId10"/>
    <p:sldId id="327" r:id="rId11"/>
    <p:sldId id="328" r:id="rId12"/>
    <p:sldId id="329" r:id="rId13"/>
    <p:sldId id="330" r:id="rId14"/>
    <p:sldId id="440" r:id="rId15"/>
    <p:sldId id="331" r:id="rId16"/>
    <p:sldId id="332" r:id="rId17"/>
    <p:sldId id="333" r:id="rId18"/>
    <p:sldId id="335" r:id="rId19"/>
    <p:sldId id="337" r:id="rId20"/>
    <p:sldId id="338" r:id="rId21"/>
    <p:sldId id="339" r:id="rId22"/>
    <p:sldId id="340" r:id="rId23"/>
    <p:sldId id="341" r:id="rId24"/>
    <p:sldId id="342" r:id="rId25"/>
    <p:sldId id="442" r:id="rId26"/>
    <p:sldId id="509" r:id="rId27"/>
    <p:sldId id="469" r:id="rId28"/>
    <p:sldId id="512" r:id="rId29"/>
    <p:sldId id="346" r:id="rId30"/>
    <p:sldId id="347" r:id="rId31"/>
    <p:sldId id="348" r:id="rId32"/>
    <p:sldId id="349" r:id="rId33"/>
    <p:sldId id="350" r:id="rId34"/>
    <p:sldId id="351" r:id="rId35"/>
    <p:sldId id="352" r:id="rId36"/>
    <p:sldId id="353" r:id="rId37"/>
    <p:sldId id="355" r:id="rId38"/>
    <p:sldId id="356" r:id="rId39"/>
    <p:sldId id="357" r:id="rId40"/>
    <p:sldId id="358" r:id="rId41"/>
    <p:sldId id="359" r:id="rId42"/>
    <p:sldId id="360" r:id="rId43"/>
    <p:sldId id="361" r:id="rId44"/>
    <p:sldId id="362" r:id="rId45"/>
    <p:sldId id="363" r:id="rId46"/>
    <p:sldId id="364" r:id="rId47"/>
    <p:sldId id="365" r:id="rId48"/>
    <p:sldId id="366" r:id="rId49"/>
    <p:sldId id="367" r:id="rId50"/>
    <p:sldId id="368" r:id="rId51"/>
    <p:sldId id="369" r:id="rId52"/>
    <p:sldId id="370" r:id="rId53"/>
    <p:sldId id="371" r:id="rId54"/>
    <p:sldId id="372" r:id="rId55"/>
    <p:sldId id="373" r:id="rId56"/>
    <p:sldId id="374" r:id="rId57"/>
    <p:sldId id="375" r:id="rId58"/>
    <p:sldId id="376" r:id="rId59"/>
    <p:sldId id="377" r:id="rId60"/>
    <p:sldId id="378" r:id="rId61"/>
    <p:sldId id="379" r:id="rId62"/>
    <p:sldId id="380" r:id="rId63"/>
    <p:sldId id="381" r:id="rId64"/>
    <p:sldId id="382" r:id="rId65"/>
    <p:sldId id="383" r:id="rId66"/>
    <p:sldId id="384" r:id="rId67"/>
    <p:sldId id="385" r:id="rId68"/>
    <p:sldId id="386" r:id="rId69"/>
    <p:sldId id="387" r:id="rId70"/>
    <p:sldId id="388" r:id="rId71"/>
    <p:sldId id="389" r:id="rId72"/>
    <p:sldId id="390" r:id="rId73"/>
    <p:sldId id="391" r:id="rId74"/>
    <p:sldId id="392" r:id="rId75"/>
    <p:sldId id="393" r:id="rId76"/>
    <p:sldId id="394" r:id="rId77"/>
    <p:sldId id="395" r:id="rId78"/>
    <p:sldId id="396" r:id="rId79"/>
    <p:sldId id="397" r:id="rId80"/>
    <p:sldId id="398" r:id="rId81"/>
    <p:sldId id="399" r:id="rId82"/>
    <p:sldId id="400" r:id="rId83"/>
    <p:sldId id="401" r:id="rId84"/>
    <p:sldId id="402" r:id="rId85"/>
    <p:sldId id="403" r:id="rId86"/>
    <p:sldId id="404" r:id="rId87"/>
    <p:sldId id="405" r:id="rId88"/>
    <p:sldId id="406" r:id="rId89"/>
    <p:sldId id="407" r:id="rId90"/>
    <p:sldId id="408" r:id="rId91"/>
    <p:sldId id="409" r:id="rId92"/>
    <p:sldId id="410" r:id="rId93"/>
    <p:sldId id="411" r:id="rId94"/>
    <p:sldId id="412" r:id="rId95"/>
    <p:sldId id="413" r:id="rId96"/>
    <p:sldId id="414" r:id="rId97"/>
    <p:sldId id="415" r:id="rId98"/>
    <p:sldId id="416" r:id="rId99"/>
    <p:sldId id="417" r:id="rId100"/>
    <p:sldId id="418" r:id="rId101"/>
    <p:sldId id="419" r:id="rId102"/>
    <p:sldId id="420" r:id="rId103"/>
    <p:sldId id="421" r:id="rId104"/>
    <p:sldId id="422" r:id="rId105"/>
    <p:sldId id="423" r:id="rId106"/>
    <p:sldId id="424" r:id="rId107"/>
    <p:sldId id="425" r:id="rId108"/>
    <p:sldId id="444" r:id="rId109"/>
    <p:sldId id="445" r:id="rId110"/>
    <p:sldId id="446" r:id="rId111"/>
    <p:sldId id="447" r:id="rId112"/>
    <p:sldId id="448" r:id="rId113"/>
    <p:sldId id="449" r:id="rId114"/>
    <p:sldId id="450" r:id="rId115"/>
    <p:sldId id="451" r:id="rId116"/>
    <p:sldId id="452" r:id="rId117"/>
    <p:sldId id="453" r:id="rId118"/>
    <p:sldId id="454" r:id="rId119"/>
    <p:sldId id="455" r:id="rId120"/>
    <p:sldId id="456" r:id="rId121"/>
    <p:sldId id="457" r:id="rId122"/>
    <p:sldId id="458" r:id="rId123"/>
    <p:sldId id="459" r:id="rId124"/>
    <p:sldId id="476" r:id="rId125"/>
    <p:sldId id="477" r:id="rId126"/>
    <p:sldId id="510" r:id="rId127"/>
    <p:sldId id="508" r:id="rId128"/>
    <p:sldId id="478" r:id="rId129"/>
    <p:sldId id="479" r:id="rId130"/>
    <p:sldId id="480" r:id="rId131"/>
    <p:sldId id="481" r:id="rId132"/>
    <p:sldId id="482" r:id="rId133"/>
    <p:sldId id="483" r:id="rId134"/>
    <p:sldId id="484" r:id="rId135"/>
    <p:sldId id="485" r:id="rId136"/>
    <p:sldId id="486" r:id="rId137"/>
    <p:sldId id="487" r:id="rId138"/>
    <p:sldId id="488" r:id="rId139"/>
    <p:sldId id="489" r:id="rId140"/>
    <p:sldId id="490" r:id="rId141"/>
    <p:sldId id="491" r:id="rId142"/>
    <p:sldId id="492" r:id="rId143"/>
    <p:sldId id="493" r:id="rId144"/>
    <p:sldId id="494" r:id="rId145"/>
    <p:sldId id="495" r:id="rId146"/>
    <p:sldId id="496" r:id="rId147"/>
    <p:sldId id="497" r:id="rId148"/>
    <p:sldId id="498" r:id="rId149"/>
    <p:sldId id="499" r:id="rId150"/>
    <p:sldId id="500" r:id="rId151"/>
    <p:sldId id="501" r:id="rId152"/>
    <p:sldId id="502" r:id="rId153"/>
    <p:sldId id="503" r:id="rId154"/>
    <p:sldId id="504" r:id="rId155"/>
    <p:sldId id="505" r:id="rId156"/>
    <p:sldId id="506" r:id="rId157"/>
    <p:sldId id="507" r:id="rId158"/>
    <p:sldId id="511" r:id="rId159"/>
    <p:sldId id="518" r:id="rId160"/>
    <p:sldId id="519" r:id="rId161"/>
    <p:sldId id="520" r:id="rId162"/>
    <p:sldId id="521" r:id="rId163"/>
    <p:sldId id="522" r:id="rId164"/>
    <p:sldId id="523" r:id="rId165"/>
    <p:sldId id="524" r:id="rId166"/>
    <p:sldId id="525" r:id="rId167"/>
    <p:sldId id="526" r:id="rId168"/>
    <p:sldId id="527" r:id="rId169"/>
    <p:sldId id="528" r:id="rId170"/>
    <p:sldId id="529" r:id="rId171"/>
  </p:sldIdLst>
  <p:sldSz cx="13011150" cy="9756775"/>
  <p:notesSz cx="6805613" cy="9939338"/>
  <p:defaultTextStyle>
    <a:defPPr>
      <a:defRPr lang="en-US"/>
    </a:defPPr>
    <a:lvl1pPr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7700" indent="-19050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8575" indent="-384175"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9450" indent="-577850"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98738" indent="-769938" algn="l" defTabSz="1298575"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86000" algn="l" defTabSz="914400" rtl="0" eaLnBrk="1" latinLnBrk="0" hangingPunct="1">
      <a:defRPr sz="2600" kern="1200">
        <a:solidFill>
          <a:schemeClr val="tx1"/>
        </a:solidFill>
        <a:latin typeface="Arial" pitchFamily="34" charset="0"/>
        <a:ea typeface="ヒラギノ角ゴ Pro W3"/>
        <a:cs typeface="ヒラギノ角ゴ Pro W3"/>
      </a:defRPr>
    </a:lvl6pPr>
    <a:lvl7pPr marL="2743200" algn="l" defTabSz="914400" rtl="0" eaLnBrk="1" latinLnBrk="0" hangingPunct="1">
      <a:defRPr sz="2600" kern="1200">
        <a:solidFill>
          <a:schemeClr val="tx1"/>
        </a:solidFill>
        <a:latin typeface="Arial" pitchFamily="34" charset="0"/>
        <a:ea typeface="ヒラギノ角ゴ Pro W3"/>
        <a:cs typeface="ヒラギノ角ゴ Pro W3"/>
      </a:defRPr>
    </a:lvl7pPr>
    <a:lvl8pPr marL="3200400" algn="l" defTabSz="914400" rtl="0" eaLnBrk="1" latinLnBrk="0" hangingPunct="1">
      <a:defRPr sz="2600" kern="1200">
        <a:solidFill>
          <a:schemeClr val="tx1"/>
        </a:solidFill>
        <a:latin typeface="Arial" pitchFamily="34" charset="0"/>
        <a:ea typeface="ヒラギノ角ゴ Pro W3"/>
        <a:cs typeface="ヒラギノ角ゴ Pro W3"/>
      </a:defRPr>
    </a:lvl8pPr>
    <a:lvl9pPr marL="3657600" algn="l" defTabSz="914400"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7BB11"/>
    <a:srgbClr val="EE0066"/>
    <a:srgbClr val="118888"/>
    <a:srgbClr val="004282"/>
    <a:srgbClr val="7F7F7F"/>
    <a:srgbClr val="FFAA00"/>
    <a:srgbClr val="EE5500"/>
    <a:srgbClr val="DD00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00" autoAdjust="0"/>
    <p:restoredTop sz="86369" autoAdjust="0"/>
  </p:normalViewPr>
  <p:slideViewPr>
    <p:cSldViewPr>
      <p:cViewPr varScale="1">
        <p:scale>
          <a:sx n="78" d="100"/>
          <a:sy n="78" d="100"/>
        </p:scale>
        <p:origin x="-258" y="-108"/>
      </p:cViewPr>
      <p:guideLst>
        <p:guide orient="horz" pos="3073"/>
        <p:guide pos="4098"/>
      </p:guideLst>
    </p:cSldViewPr>
  </p:slideViewPr>
  <p:outlineViewPr>
    <p:cViewPr>
      <p:scale>
        <a:sx n="33" d="100"/>
        <a:sy n="33" d="100"/>
      </p:scale>
      <p:origin x="0" y="188874"/>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presProps" Target="presProp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commentAuthors" Target="commentAuthor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0-04-19T00:24:30.542" idx="1">
    <p:pos x="1462" y="1288"/>
    <p:text>one is enough. cannot see the difference.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0-04-19T00:25:29.119" idx="2">
    <p:pos x="4764" y="1220"/>
    <p:text>put the updated one all together. maybe.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7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54450" y="0"/>
            <a:ext cx="2949575" cy="496888"/>
          </a:xfrm>
          <a:prstGeom prst="rect">
            <a:avLst/>
          </a:prstGeom>
        </p:spPr>
        <p:txBody>
          <a:bodyPr vert="horz" lIns="65233" tIns="32617" rIns="65233" bIns="32617" rtlCol="0"/>
          <a:lstStyle>
            <a:lvl1pPr algn="r" defTabSz="928021" fontAlgn="auto">
              <a:spcBef>
                <a:spcPts val="0"/>
              </a:spcBef>
              <a:spcAft>
                <a:spcPts val="0"/>
              </a:spcAft>
              <a:defRPr sz="900">
                <a:latin typeface="+mn-lt"/>
                <a:ea typeface="+mn-ea"/>
                <a:cs typeface="+mn-cs"/>
              </a:defRPr>
            </a:lvl1pPr>
          </a:lstStyle>
          <a:p>
            <a:pPr>
              <a:defRPr/>
            </a:pPr>
            <a:fld id="{D9B3DAF2-8D58-4EEA-BC90-1DF7237F24B1}" type="datetimeFigureOut">
              <a:rPr lang="en-US"/>
              <a:pPr>
                <a:defRPr/>
              </a:pPr>
              <a:t>2011-07-06</a:t>
            </a:fld>
            <a:endParaRPr lang="en-US"/>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r>
              <a:rPr lang="en-US" smtClean="0"/>
              <a:t>The Revit SDK Samples</a:t>
            </a:r>
            <a:endParaRPr lang="en-US"/>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lIns="65233" tIns="32617" rIns="65233" bIns="32617" rtlCol="0" anchor="b"/>
          <a:lstStyle>
            <a:lvl1pPr algn="r" defTabSz="928021" fontAlgn="auto">
              <a:spcBef>
                <a:spcPts val="0"/>
              </a:spcBef>
              <a:spcAft>
                <a:spcPts val="0"/>
              </a:spcAft>
              <a:defRPr sz="900">
                <a:latin typeface="+mn-lt"/>
                <a:ea typeface="+mn-ea"/>
                <a:cs typeface="+mn-cs"/>
              </a:defRPr>
            </a:lvl1pPr>
          </a:lstStyle>
          <a:p>
            <a:pPr>
              <a:defRPr/>
            </a:pPr>
            <a:fld id="{F749A795-A852-47B2-B766-B543CD84820E}" type="slidenum">
              <a:rPr lang="en-US"/>
              <a:pPr>
                <a:defRPr/>
              </a:pPr>
              <a:t>‹#›</a:t>
            </a:fld>
            <a:endParaRPr lang="en-US"/>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54450" y="0"/>
            <a:ext cx="2949575" cy="496888"/>
          </a:xfrm>
          <a:prstGeom prst="rect">
            <a:avLst/>
          </a:prstGeom>
        </p:spPr>
        <p:txBody>
          <a:bodyPr vert="horz" lIns="95662" tIns="47831" rIns="95662" bIns="47831" rtlCol="0"/>
          <a:lstStyle>
            <a:lvl1pPr algn="r" defTabSz="928021" fontAlgn="auto">
              <a:spcBef>
                <a:spcPts val="0"/>
              </a:spcBef>
              <a:spcAft>
                <a:spcPts val="0"/>
              </a:spcAft>
              <a:defRPr sz="1200">
                <a:latin typeface="+mn-lt"/>
                <a:ea typeface="+mn-ea"/>
                <a:cs typeface="+mn-cs"/>
              </a:defRPr>
            </a:lvl1pPr>
          </a:lstStyle>
          <a:p>
            <a:pPr>
              <a:defRPr/>
            </a:pPr>
            <a:fld id="{AB073C55-EF52-4021-A96D-E448C39ABA4D}" type="datetimeFigureOut">
              <a:rPr lang="en-US"/>
              <a:pPr>
                <a:defRPr/>
              </a:pPr>
              <a:t>2011-07-06</a:t>
            </a:fld>
            <a:endParaRPr lang="en-US"/>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r>
              <a:rPr lang="en-US" smtClean="0"/>
              <a:t>The Revit SDK Samples</a:t>
            </a:r>
            <a:endParaRPr lang="en-US"/>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lIns="95662" tIns="47831" rIns="95662" bIns="47831" rtlCol="0" anchor="b"/>
          <a:lstStyle>
            <a:lvl1pPr algn="r" defTabSz="928021" fontAlgn="auto">
              <a:spcBef>
                <a:spcPts val="0"/>
              </a:spcBef>
              <a:spcAft>
                <a:spcPts val="0"/>
              </a:spcAft>
              <a:defRPr sz="1200">
                <a:latin typeface="+mn-lt"/>
                <a:ea typeface="+mn-ea"/>
                <a:cs typeface="+mn-cs"/>
              </a:defRPr>
            </a:lvl1pPr>
          </a:lstStyle>
          <a:p>
            <a:pPr>
              <a:defRPr/>
            </a:pPr>
            <a:fld id="{F3C8BFB9-35F0-48B6-8F69-2DC0913806B1}"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defTabSz="1298575" rtl="0" eaLnBrk="0" fontAlgn="base" hangingPunct="0">
      <a:spcBef>
        <a:spcPct val="30000"/>
      </a:spcBef>
      <a:spcAft>
        <a:spcPct val="0"/>
      </a:spcAft>
      <a:defRPr sz="1400" kern="1200">
        <a:solidFill>
          <a:schemeClr val="tx1"/>
        </a:solidFill>
        <a:latin typeface="+mn-lt"/>
        <a:ea typeface="+mn-ea"/>
        <a:cs typeface="+mn-cs"/>
      </a:defRPr>
    </a:lvl1pPr>
    <a:lvl2pPr marL="271463" algn="l" defTabSz="1298575" rtl="0" eaLnBrk="0" fontAlgn="base" hangingPunct="0">
      <a:spcBef>
        <a:spcPct val="30000"/>
      </a:spcBef>
      <a:spcAft>
        <a:spcPct val="0"/>
      </a:spcAft>
      <a:defRPr sz="1400" kern="1200">
        <a:solidFill>
          <a:schemeClr val="tx1"/>
        </a:solidFill>
        <a:latin typeface="+mn-lt"/>
        <a:ea typeface="+mn-ea"/>
        <a:cs typeface="+mn-cs"/>
      </a:defRPr>
    </a:lvl2pPr>
    <a:lvl3pPr marL="546100" algn="l" defTabSz="1298575" rtl="0" eaLnBrk="0" fontAlgn="base" hangingPunct="0">
      <a:spcBef>
        <a:spcPct val="30000"/>
      </a:spcBef>
      <a:spcAft>
        <a:spcPct val="0"/>
      </a:spcAft>
      <a:defRPr sz="1400" kern="1200">
        <a:solidFill>
          <a:schemeClr val="tx1"/>
        </a:solidFill>
        <a:latin typeface="+mn-lt"/>
        <a:ea typeface="+mn-ea"/>
        <a:cs typeface="+mn-cs"/>
      </a:defRPr>
    </a:lvl3pPr>
    <a:lvl4pPr marL="820738" algn="l" defTabSz="1298575" rtl="0" eaLnBrk="0" fontAlgn="base" hangingPunct="0">
      <a:spcBef>
        <a:spcPct val="30000"/>
      </a:spcBef>
      <a:spcAft>
        <a:spcPct val="0"/>
      </a:spcAft>
      <a:defRPr sz="1400" kern="1200">
        <a:solidFill>
          <a:schemeClr val="tx1"/>
        </a:solidFill>
        <a:latin typeface="+mn-lt"/>
        <a:ea typeface="+mn-ea"/>
        <a:cs typeface="+mn-cs"/>
      </a:defRPr>
    </a:lvl4pPr>
    <a:lvl5pPr marL="1095375" algn="l" defTabSz="1298575" rtl="0" eaLnBrk="0" fontAlgn="base" hangingPunct="0">
      <a:spcBef>
        <a:spcPct val="30000"/>
      </a:spcBef>
      <a:spcAft>
        <a:spcPct val="0"/>
      </a:spcAft>
      <a:defRPr sz="1400" kern="1200">
        <a:solidFill>
          <a:schemeClr val="tx1"/>
        </a:solidFill>
        <a:latin typeface="+mn-lt"/>
        <a:ea typeface="+mn-ea"/>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3" Type="http://schemas.openxmlformats.org/officeDocument/2006/relationships/hyperlink" Target="mk:@MSITStore:C:\Yejo\Revit\SDK\Revit%202008%20SDK%20Beta%201\Revit%202008%20SDK\RevitAPI%202008.chm::/Autodesk.Revit.Elements.IndependentTag.TagMode.html" TargetMode="External"/><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p:spPr>
      </p:sp>
      <p:sp>
        <p:nvSpPr>
          <p:cNvPr id="92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C1590C2B-5B74-402F-A635-1A44489B2CD9}" type="slidenum">
              <a:rPr lang="en-US" smtClean="0"/>
              <a:pPr>
                <a:defRPr/>
              </a:pPr>
              <a:t>1</a:t>
            </a:fld>
            <a:endParaRPr lang="en-US" dirty="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11300" y="746125"/>
            <a:ext cx="3876675" cy="2908300"/>
          </a:xfrm>
        </p:spPr>
      </p:sp>
      <p:sp>
        <p:nvSpPr>
          <p:cNvPr id="3" name="Notes Placeholder 2"/>
          <p:cNvSpPr>
            <a:spLocks noGrp="1"/>
          </p:cNvSpPr>
          <p:nvPr>
            <p:ph type="body" idx="1"/>
          </p:nvPr>
        </p:nvSpPr>
        <p:spPr/>
        <p:txBody>
          <a:bodyPr>
            <a:normAutofit/>
          </a:bodyPr>
          <a:lstStyle/>
          <a:p>
            <a:r>
              <a:rPr lang="en-GB" sz="1400" kern="1200" smtClean="0">
                <a:solidFill>
                  <a:schemeClr val="tx1"/>
                </a:solidFill>
                <a:latin typeface="+mn-lt"/>
                <a:ea typeface="+mn-ea"/>
                <a:cs typeface="+mn-cs"/>
              </a:rPr>
              <a:t>Before moving on to an overview and detailed discussion of the standard Revit SDK samples, let me point out a few interesting ones not included in the SDK. First and foremost, RvtMgdDbg is an absolute must-have for every serious Revit programmer. It is discussed in a separate session. We have implemented some specialised labs and samples for RME and RST which are discussed in separate sessions as well. Another more full-fledged RST linking sample is MidasLink, which is available on the ADN site.</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Revit MEP 2009 provided the first MEP-specific API on the Revit platform. Before that, there were no RME-specific SDK samples. However, the generic Revit API can be used to access and modify an MEP model as well. For instance, the generic API can be used to implement an HVAC sample for calculating and resizing air terminals. </a:t>
            </a:r>
            <a:r>
              <a:rPr lang="en-GB" sz="1400" kern="1200" smtClean="0">
                <a:solidFill>
                  <a:schemeClr val="tx1"/>
                </a:solidFill>
                <a:latin typeface="+mn-lt"/>
                <a:ea typeface="+mn-ea"/>
                <a:cs typeface="+mn-cs"/>
              </a:rPr>
              <a:t>The RME-specific API added in Revit 2009 makes it possible to implement more powerful applications making use of MEP-specific data. This is demonstrated by the Revit 2009 SDK samples AddSpaceAndZone, PowerCircuit, and RoofsRooms. We also implemented a non-SDK sample to analyse and display the connection hierarchy of an electrical system.</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smtClean="0">
                <a:solidFill>
                  <a:schemeClr val="tx1"/>
                </a:solidFill>
                <a:latin typeface="+mn-lt"/>
                <a:ea typeface="+mn-ea"/>
                <a:cs typeface="+mn-cs"/>
              </a:rPr>
              <a:t>The important features of the structural API are the exposure of structural elements and their usage. Revit Structure manages a simplified analytical model for analysing the structural behaviour of the building under stress in parallel with the physical model which is of interest to architects and most other parties. In programming for Revit Structure, a developer often faces special requirements. The main areas of interest are linking the parallel analytical and physical models maintained by Revit Structure with an external analysis application, and optimising the generation of detailing drawings. A number of SDK samples are dedicated to the Revit Structure specific API and topics especially interesting in the structural domain.</a:t>
            </a: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Finally, an additional sample available for demonstrating the linking of an external analysis application with Revit Structure is provided by MidasLink. This sample is of special interest even to non-structural developers, because it constitutes a complete professional application and is in productive use. It demonstrates the element handling, export and import forms, localisation, unit handling, and also includes the complete source code for an installer.</a:t>
            </a:r>
          </a:p>
          <a:p>
            <a:endParaRPr lang="en-GB" sz="1400" kern="120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10302EDE-D4D8-43A2-A7F8-D6B9F68F9891}" type="slidenum">
              <a:rPr lang="en-US" smtClean="0"/>
              <a:pPr>
                <a:defRPr/>
              </a:pPr>
              <a:t>11</a:t>
            </a:fld>
            <a:endParaRPr lang="en-US"/>
          </a:p>
        </p:txBody>
      </p:sp>
      <p:sp>
        <p:nvSpPr>
          <p:cNvPr id="5" name="Footer Placeholder 4"/>
          <p:cNvSpPr>
            <a:spLocks noGrp="1"/>
          </p:cNvSpPr>
          <p:nvPr>
            <p:ph type="ftr" sz="quarter" idx="11"/>
          </p:nvPr>
        </p:nvSpPr>
        <p:spPr/>
        <p:txBody>
          <a:bodyPr/>
          <a:lstStyle/>
          <a:p>
            <a:pPr>
              <a:defRPr/>
            </a:pPr>
            <a:r>
              <a:rPr lang="en-US" smtClean="0"/>
              <a:t>The Revit SDK Samples</a:t>
            </a:r>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ADA02E9C-1C1A-4430-A2E2-00DF9B0D34DD}" type="slidenum">
              <a:rPr lang="en-US" smtClean="0"/>
              <a:pPr/>
              <a:t>103</a:t>
            </a:fld>
            <a:endParaRPr lang="en-US" smtClean="0"/>
          </a:p>
        </p:txBody>
      </p:sp>
      <p:sp>
        <p:nvSpPr>
          <p:cNvPr id="286723" name="Rectangle 2"/>
          <p:cNvSpPr>
            <a:spLocks noGrp="1" noRot="1" noChangeAspect="1" noChangeArrowheads="1" noTextEdit="1"/>
          </p:cNvSpPr>
          <p:nvPr>
            <p:ph type="sldImg"/>
          </p:nvPr>
        </p:nvSpPr>
        <p:spPr>
          <a:xfrm>
            <a:off x="1511300" y="746125"/>
            <a:ext cx="3876675" cy="2908300"/>
          </a:xfrm>
          <a:ln/>
        </p:spPr>
      </p:sp>
      <p:sp>
        <p:nvSpPr>
          <p:cNvPr id="286724" name="Rectangle 3"/>
          <p:cNvSpPr>
            <a:spLocks noGrp="1" noChangeArrowheads="1"/>
          </p:cNvSpPr>
          <p:nvPr>
            <p:ph type="body" idx="1"/>
          </p:nvPr>
        </p:nvSpPr>
        <p:spPr>
          <a:noFill/>
          <a:ln/>
        </p:spPr>
        <p:txBody>
          <a:bodyPr/>
          <a:lstStyle/>
          <a:p>
            <a:pPr marL="226428" indent="-226428"/>
            <a:r>
              <a:rPr lang="en-US" altLang="zh-CN" smtClean="0"/>
              <a:t>This sample demonstrates how to use transaction control. </a:t>
            </a:r>
          </a:p>
          <a:p>
            <a:pPr marL="226428" indent="-226428"/>
            <a:r>
              <a:rPr lang="en-US" altLang="zh-CN" smtClean="0"/>
              <a:t>Three buttons in a group box provide following operations: beginning a transaction, ending a transaction, aborting a transaction. </a:t>
            </a:r>
          </a:p>
          <a:p>
            <a:pPr marL="226428" indent="-226428"/>
            <a:r>
              <a:rPr lang="en-US" altLang="zh-CN" smtClean="0"/>
              <a:t>Three buttons in another group box provide following operations: creating a wall, moving a wall, deleting a wall. </a:t>
            </a:r>
          </a:p>
          <a:p>
            <a:pPr marL="226428" indent="-226428"/>
            <a:r>
              <a:rPr lang="en-US" altLang="zh-CN" smtClean="0"/>
              <a:t>Provide a tree view to display transactions, operations and the relationship between them. </a:t>
            </a:r>
          </a:p>
          <a:p>
            <a:pPr marL="226428" indent="-226428"/>
            <a:r>
              <a:rPr lang="en-US" altLang="zh-CN" smtClean="0"/>
              <a:t>Allow user to use nested transactions. User can do one or more of the operations listed above during a transaction.</a:t>
            </a:r>
          </a:p>
          <a:p>
            <a:pPr marL="226428" indent="-226428"/>
            <a:r>
              <a:rPr lang="en-US" altLang="zh-CN" smtClean="0"/>
              <a:t>When user clicks "Ok" and there are some transactions which are not over, show a message box to ask user whether to end all transactions.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4B5DD9F1-E6B0-42CE-98E6-193266940F4B}" type="slidenum">
              <a:rPr lang="en-US" smtClean="0"/>
              <a:pPr/>
              <a:t>104</a:t>
            </a:fld>
            <a:endParaRPr lang="en-US" smtClean="0"/>
          </a:p>
        </p:txBody>
      </p:sp>
      <p:sp>
        <p:nvSpPr>
          <p:cNvPr id="287747" name="Rectangle 2"/>
          <p:cNvSpPr>
            <a:spLocks noGrp="1" noRot="1" noChangeAspect="1" noChangeArrowheads="1" noTextEdit="1"/>
          </p:cNvSpPr>
          <p:nvPr>
            <p:ph type="sldImg"/>
          </p:nvPr>
        </p:nvSpPr>
        <p:spPr>
          <a:xfrm>
            <a:off x="1511300" y="746125"/>
            <a:ext cx="3876675" cy="2908300"/>
          </a:xfrm>
          <a:ln/>
        </p:spPr>
      </p:sp>
      <p:sp>
        <p:nvSpPr>
          <p:cNvPr id="287748" name="Rectangle 3"/>
          <p:cNvSpPr>
            <a:spLocks noGrp="1" noChangeArrowheads="1"/>
          </p:cNvSpPr>
          <p:nvPr>
            <p:ph type="body" idx="1"/>
          </p:nvPr>
        </p:nvSpPr>
        <p:spPr>
          <a:noFill/>
          <a:ln/>
        </p:spPr>
        <p:txBody>
          <a:bodyPr/>
          <a:lstStyle/>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3EDF00B6-63E1-482A-B6EF-C3C2DAC9D866}" type="slidenum">
              <a:rPr lang="en-US" smtClean="0"/>
              <a:pPr/>
              <a:t>105</a:t>
            </a:fld>
            <a:endParaRPr lang="en-US" smtClean="0"/>
          </a:p>
        </p:txBody>
      </p:sp>
      <p:sp>
        <p:nvSpPr>
          <p:cNvPr id="288771" name="Rectangle 2"/>
          <p:cNvSpPr>
            <a:spLocks noGrp="1" noRot="1" noChangeAspect="1" noChangeArrowheads="1" noTextEdit="1"/>
          </p:cNvSpPr>
          <p:nvPr>
            <p:ph type="sldImg"/>
          </p:nvPr>
        </p:nvSpPr>
        <p:spPr>
          <a:xfrm>
            <a:off x="1511300" y="746125"/>
            <a:ext cx="3876675" cy="2908300"/>
          </a:xfrm>
          <a:ln/>
        </p:spPr>
      </p:sp>
      <p:sp>
        <p:nvSpPr>
          <p:cNvPr id="288772" name="Rectangle 3"/>
          <p:cNvSpPr>
            <a:spLocks noGrp="1" noChangeArrowheads="1"/>
          </p:cNvSpPr>
          <p:nvPr>
            <p:ph type="body" idx="1"/>
          </p:nvPr>
        </p:nvSpPr>
        <p:spPr>
          <a:noFill/>
          <a:ln/>
        </p:spPr>
        <p:txBody>
          <a:bodyPr/>
          <a:lstStyle/>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ViewPrinter</a:t>
            </a:r>
          </a:p>
          <a:p>
            <a:pPr marL="226428" indent="-226428"/>
            <a:r>
              <a:rPr lang="en-US" altLang="zh-CN" smtClean="0"/>
              <a:t>ECClassName1 = 	Revit.SDK.Samples.ViewPrinter.CS.Command</a:t>
            </a:r>
          </a:p>
          <a:p>
            <a:pPr marL="226428" indent="-226428"/>
            <a:r>
              <a:rPr lang="en-US" altLang="zh-CN" smtClean="0"/>
              <a:t>ECAssembly1 = C:\Revit\SDK\Samples\ViewPrinter\CS\bin\Debug\ViewPrinter.dll</a:t>
            </a:r>
          </a:p>
          <a:p>
            <a:pPr marL="226428" indent="-226428"/>
            <a:r>
              <a:rPr lang="en-US" altLang="zh-CN" smtClean="0"/>
              <a:t>ECDescription1 = Print the printable views</a:t>
            </a:r>
          </a:p>
          <a:p>
            <a:pPr marL="226428" indent="-226428"/>
            <a:endParaRPr lang="en-US" altLang="zh-CN" smtClean="0"/>
          </a:p>
          <a:p>
            <a:pPr marL="226428" indent="-226428"/>
            <a:r>
              <a:rPr lang="en-US" altLang="zh-CN" smtClean="0"/>
              <a:t>Make sure the printer is available.</a:t>
            </a:r>
          </a:p>
          <a:p>
            <a:pPr marL="226428" indent="-226428"/>
            <a:r>
              <a:rPr lang="en-US" altLang="zh-CN" smtClean="0"/>
              <a:t>Run Revit.</a:t>
            </a:r>
          </a:p>
          <a:p>
            <a:pPr marL="226428" indent="-226428"/>
            <a:r>
              <a:rPr lang="en-US" altLang="zh-CN" smtClean="0"/>
              <a:t>Run this command.</a:t>
            </a:r>
          </a:p>
          <a:p>
            <a:pPr marL="226428" indent="-226428"/>
            <a:r>
              <a:rPr lang="en-US" altLang="zh-CN" smtClean="0"/>
              <a:t>In the first page of the wizard, choose to print from the currently opened project or from a file on disk. In the latter case pick a Revit project with the file browser.</a:t>
            </a:r>
          </a:p>
          <a:p>
            <a:pPr marL="226428" indent="-226428"/>
            <a:r>
              <a:rPr lang="en-US" altLang="zh-CN" smtClean="0"/>
              <a:t>In the second page, choose the views you want to print from the tree view.</a:t>
            </a:r>
          </a:p>
          <a:p>
            <a:pPr marL="226428" indent="-226428"/>
            <a:r>
              <a:rPr lang="en-US" altLang="zh-CN" smtClean="0"/>
              <a:t>In the third page, make a confirmation of the views selected in the previous step. Click the "Settings…" button to set the printer and the "Print" button to print all the selected views.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106</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This sample demonstrates how to control visibility by category, and how the API supports the options to pick a single element or pick multiple elements. </a:t>
            </a:r>
          </a:p>
          <a:p>
            <a:pPr marL="0" indent="0"/>
            <a:r>
              <a:rPr lang="en-US" altLang="zh-CN" smtClean="0"/>
              <a:t>Control the visibility of elements in active view by category. A checked list box allows the user to choose the categories to be visible. After that, the active view will display elements belonging to the checked categories, and elements belonging to the unchecked categories will be invisible. The user can select one or multiple elements, and the elements belonging to the same categories as the selected elements will be isolated in active view.</a:t>
            </a:r>
          </a:p>
          <a:p>
            <a:pPr marL="0" indent="0"/>
            <a:endParaRPr lang="en-US" altLang="zh-CN" smtClean="0"/>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1</a:t>
            </a:r>
          </a:p>
          <a:p>
            <a:pPr marL="226428" indent="-226428"/>
            <a:r>
              <a:rPr lang="en-US" altLang="zh-CN" smtClean="0"/>
              <a:t>ECName1= Visibility Controller</a:t>
            </a:r>
          </a:p>
          <a:p>
            <a:pPr marL="226428" indent="-226428"/>
            <a:r>
              <a:rPr lang="en-US" altLang="zh-CN" smtClean="0"/>
              <a:t>ECClassName1= Revit.SDK.Samples.VisibilityController.CS.Command</a:t>
            </a:r>
          </a:p>
          <a:p>
            <a:pPr marL="226428" indent="-226428"/>
            <a:r>
              <a:rPr lang="en-US" altLang="zh-CN" smtClean="0"/>
              <a:t>ECAssembly1= VisibilityController.dll</a:t>
            </a:r>
          </a:p>
          <a:p>
            <a:pPr marL="226428" indent="-226428"/>
            <a:r>
              <a:rPr lang="en-US" altLang="zh-CN" smtClean="0"/>
              <a:t>ECDescription1= Control the visibility by category</a:t>
            </a:r>
          </a:p>
          <a:p>
            <a:pPr marL="226428" indent="-226428"/>
            <a:endParaRPr lang="en-US" altLang="zh-CN" smtClean="0"/>
          </a:p>
          <a:p>
            <a:pPr marL="226428" indent="-226428"/>
            <a:r>
              <a:rPr lang="en-US" altLang="ja-JP" smtClean="0"/>
              <a:t>Run </a:t>
            </a:r>
            <a:r>
              <a:rPr lang="en-US" altLang="zh-CN" smtClean="0"/>
              <a:t>Revit 2008</a:t>
            </a:r>
            <a:r>
              <a:rPr lang="en-US" altLang="ja-JP" smtClean="0"/>
              <a:t>.</a:t>
            </a:r>
            <a:endParaRPr lang="en-US" altLang="zh-CN" smtClean="0"/>
          </a:p>
          <a:p>
            <a:pPr marL="226428" indent="-226428"/>
            <a:r>
              <a:rPr lang="en-US" altLang="zh-CN" smtClean="0"/>
              <a:t>Run this external command.</a:t>
            </a:r>
          </a:p>
          <a:p>
            <a:pPr marL="226428" indent="-226428"/>
            <a:r>
              <a:rPr lang="en-US" altLang="zh-CN" smtClean="0"/>
              <a:t>You can get and change the visibility of all categories in the active view.</a:t>
            </a:r>
          </a:p>
          <a:p>
            <a:pPr marL="226428" indent="-226428"/>
            <a:r>
              <a:rPr lang="en-US" altLang="zh-CN" smtClean="0"/>
              <a:t>You can choose PickOne or WindowSelect mode to isolate element(s).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107</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108</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lgn="l" eaLnBrk="1" hangingPunct="1"/>
            <a:r>
              <a:rPr lang="en-US" altLang="zh-CN" sz="1200" smtClean="0">
                <a:ea typeface="ＭＳ Ｐゴシック" pitchFamily="34" charset="-128"/>
              </a:rPr>
              <a:t>written </a:t>
            </a:r>
            <a:r>
              <a:rPr lang="en-US" altLang="zh-CN" sz="1200" dirty="0" smtClean="0">
                <a:ea typeface="ＭＳ Ｐゴシック" pitchFamily="34" charset="-128"/>
              </a:rPr>
              <a:t>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0" indent="0" eaLnBrk="1" hangingPunct="1"/>
            <a:r>
              <a:rPr lang="en-US" altLang="zh-CN" sz="1200" baseline="0" smtClean="0">
                <a:ea typeface="ＭＳ Ｐゴシック" pitchFamily="34" charset="-128"/>
              </a:rPr>
              <a:t>demonstrates </a:t>
            </a:r>
            <a:r>
              <a:rPr lang="en-US" altLang="zh-CN" sz="1200" baseline="0" dirty="0" smtClean="0">
                <a:ea typeface="ＭＳ Ｐゴシック" pitchFamily="34" charset="-128"/>
              </a:rPr>
              <a:t>how to create curtain </a:t>
            </a:r>
            <a:r>
              <a:rPr lang="en-US" altLang="zh-CN" sz="1200" baseline="0" smtClean="0">
                <a:ea typeface="ＭＳ Ｐゴシック" pitchFamily="34" charset="-128"/>
              </a:rPr>
              <a:t>system.</a:t>
            </a:r>
            <a:endParaRPr lang="en-US" altLang="zh-CN" sz="1200" baseline="0" dirty="0" smtClean="0">
              <a:ea typeface="ＭＳ Ｐゴシック" pitchFamily="34" charset="-128"/>
            </a:endParaRPr>
          </a:p>
          <a:p>
            <a:pPr marL="0" indent="0"/>
            <a:endParaRPr lang="en-US" altLang="zh-CN" sz="1200" smtClean="0">
              <a:ea typeface="ＭＳ Ｐゴシック" pitchFamily="34" charset="-128"/>
            </a:endParaRPr>
          </a:p>
          <a:p>
            <a:pPr marL="0" indent="0"/>
            <a:r>
              <a:rPr lang="en-US" altLang="zh-CN" sz="1200" smtClean="0">
                <a:ea typeface="ＭＳ Ｐゴシック" pitchFamily="34" charset="-128"/>
              </a:rPr>
              <a:t>Note</a:t>
            </a:r>
            <a:r>
              <a:rPr lang="en-US" altLang="zh-CN" sz="1200" dirty="0" smtClean="0">
                <a:ea typeface="ＭＳ Ｐゴシック" pitchFamily="34" charset="-128"/>
              </a:rPr>
              <a:t>:</a:t>
            </a:r>
          </a:p>
          <a:p>
            <a:pPr marL="0" indent="0"/>
            <a:r>
              <a:rPr lang="en-US" altLang="zh-CN" sz="1200" dirty="0" err="1" smtClean="0">
                <a:ea typeface="ＭＳ Ｐゴシック" pitchFamily="34" charset="-128"/>
              </a:rPr>
              <a:t>Autodesk.Revit.Creation.Document.NewCurtainSystem</a:t>
            </a:r>
            <a:r>
              <a:rPr lang="en-US" altLang="zh-CN" sz="1200" dirty="0" smtClean="0">
                <a:ea typeface="ＭＳ Ｐゴシック" pitchFamily="34" charset="-128"/>
              </a:rPr>
              <a:t>(…) has two different signatures:</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a:t>
            </a:r>
            <a:r>
              <a:rPr lang="en-US" sz="1200" dirty="0" err="1" smtClean="0">
                <a:solidFill>
                  <a:srgbClr val="FF0000"/>
                </a:solidFill>
                <a:latin typeface="Arial" charset="0"/>
              </a:rPr>
              <a:t>ReferenceArray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p>
          <a:p>
            <a:pPr marL="0" indent="0"/>
            <a:r>
              <a:rPr lang="en-US" sz="1200" dirty="0" err="1" smtClean="0">
                <a:latin typeface="Arial" charset="0"/>
              </a:rPr>
              <a:t>NewCurtainSystem</a:t>
            </a:r>
            <a:r>
              <a:rPr lang="en-US" sz="1200" dirty="0" smtClean="0">
                <a:latin typeface="Arial" charset="0"/>
              </a:rPr>
              <a:t>(</a:t>
            </a:r>
            <a:r>
              <a:rPr lang="en-US" sz="1200" dirty="0" err="1" smtClean="0">
                <a:latin typeface="Arial" charset="0"/>
              </a:rPr>
              <a:t>Revit.Geometry.FaceArray</a:t>
            </a:r>
            <a:r>
              <a:rPr lang="en-US" sz="1200" dirty="0" smtClean="0">
                <a:latin typeface="Arial" charset="0"/>
              </a:rPr>
              <a:t> faces, </a:t>
            </a:r>
            <a:r>
              <a:rPr lang="en-US" sz="1200" dirty="0" err="1" smtClean="0">
                <a:latin typeface="Arial" charset="0"/>
              </a:rPr>
              <a:t>Revit.Symbols.CurtainSystemType</a:t>
            </a:r>
            <a:r>
              <a:rPr lang="en-US" sz="1200" dirty="0" smtClean="0">
                <a:latin typeface="Arial" charset="0"/>
              </a:rPr>
              <a:t> symbol)</a:t>
            </a:r>
            <a:endParaRPr lang="en-US" altLang="zh-CN" sz="1200" dirty="0" smtClean="0">
              <a:ea typeface="ＭＳ Ｐゴシック" pitchFamily="34" charset="-128"/>
            </a:endParaRPr>
          </a:p>
          <a:p>
            <a:pPr marL="0" indent="0"/>
            <a:r>
              <a:rPr lang="en-US" altLang="zh-CN" sz="1200" dirty="0" smtClean="0"/>
              <a:t>The test element must be a </a:t>
            </a:r>
            <a:r>
              <a:rPr lang="en-US" altLang="zh-CN" sz="1200" dirty="0" err="1" smtClean="0"/>
              <a:t>paralleliped</a:t>
            </a:r>
            <a:r>
              <a:rPr lang="en-US" altLang="zh-CN" sz="1200" dirty="0" smtClean="0"/>
              <a:t> mass.</a:t>
            </a:r>
          </a:p>
          <a:p>
            <a:pPr marL="0" indent="0"/>
            <a:endParaRPr lang="en-US" altLang="zh-CN" sz="1200" dirty="0" smtClean="0"/>
          </a:p>
          <a:p>
            <a:pPr lvl="0"/>
            <a:r>
              <a:rPr lang="en-US" sz="1200" kern="1200" dirty="0" smtClean="0">
                <a:solidFill>
                  <a:schemeClr val="tx1"/>
                </a:solidFill>
                <a:latin typeface="Arial" charset="0"/>
                <a:ea typeface="+mn-ea"/>
                <a:cs typeface="+mn-cs"/>
              </a:rPr>
              <a:t>Steps to run the command:</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Prepare your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a:t>
            </a:r>
          </a:p>
          <a:p>
            <a:r>
              <a:rPr lang="en-US" sz="1200" kern="1200" dirty="0" smtClean="0">
                <a:solidFill>
                  <a:schemeClr val="tx1"/>
                </a:solidFill>
                <a:latin typeface="Arial" charset="0"/>
                <a:ea typeface="+mn-ea"/>
                <a:cs typeface="+mn-cs"/>
              </a:rPr>
              <a:t>2.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it contains a mass in the shape of </a:t>
            </a:r>
            <a:r>
              <a:rPr lang="en-US" sz="1200" kern="1200" dirty="0" err="1" smtClean="0">
                <a:solidFill>
                  <a:schemeClr val="tx1"/>
                </a:solidFill>
                <a:latin typeface="Arial" charset="0"/>
                <a:ea typeface="+mn-ea"/>
                <a:cs typeface="+mn-cs"/>
              </a:rPr>
              <a:t>paralleliped</a:t>
            </a:r>
            <a:r>
              <a:rPr lang="en-US" sz="1200" kern="1200" dirty="0" smtClean="0">
                <a:solidFill>
                  <a:schemeClr val="tx1"/>
                </a:solidFill>
                <a:latin typeface="Arial" charset="0"/>
                <a:ea typeface="+mn-ea"/>
                <a:cs typeface="+mn-cs"/>
              </a:rPr>
              <a:t>. A sample project file CurtainSystem.rvt is available in 3. the sample’s folder;</a:t>
            </a:r>
          </a:p>
          <a:p>
            <a:pPr lvl="0"/>
            <a:r>
              <a:rPr lang="en-US" sz="1200" kern="1200" dirty="0" smtClean="0">
                <a:solidFill>
                  <a:schemeClr val="tx1"/>
                </a:solidFill>
                <a:latin typeface="Arial" charset="0"/>
                <a:ea typeface="+mn-ea"/>
                <a:cs typeface="+mn-cs"/>
              </a:rPr>
              <a:t>4. Select the mass in the document;</a:t>
            </a:r>
          </a:p>
          <a:p>
            <a:pPr lvl="0"/>
            <a:r>
              <a:rPr lang="en-US" sz="1200" kern="1200" dirty="0" smtClean="0">
                <a:solidFill>
                  <a:schemeClr val="tx1"/>
                </a:solidFill>
                <a:latin typeface="Arial" charset="0"/>
                <a:ea typeface="+mn-ea"/>
                <a:cs typeface="+mn-cs"/>
              </a:rPr>
              <a:t>5. Run this command, the main dialog pops up;</a:t>
            </a:r>
          </a:p>
          <a:p>
            <a:r>
              <a:rPr lang="en-US" sz="1200" kern="1200" dirty="0" smtClean="0">
                <a:solidFill>
                  <a:schemeClr val="tx1"/>
                </a:solidFill>
                <a:latin typeface="Arial" charset="0"/>
                <a:ea typeface="+mn-ea"/>
                <a:cs typeface="+mn-cs"/>
              </a:rPr>
              <a:t>6. Click “Create Curtain System” button, a new dialog will pop up, this dialog is used for users to create curtain systems;</a:t>
            </a:r>
          </a:p>
          <a:p>
            <a:r>
              <a:rPr lang="en-US" altLang="zh-CN" sz="1200" kern="1200" dirty="0" smtClean="0">
                <a:solidFill>
                  <a:schemeClr val="tx1"/>
                </a:solidFill>
                <a:latin typeface="Arial" charset="0"/>
                <a:ea typeface="+mn-ea"/>
                <a:cs typeface="+mn-cs"/>
              </a:rPr>
              <a:t>7. Exercise other buttons in the dialog …</a:t>
            </a:r>
            <a:endParaRPr lang="en-US" altLang="zh-CN" sz="1200" dirty="0" smtClean="0">
              <a:ea typeface="ＭＳ Ｐゴシック" pitchFamily="34" charset="-128"/>
            </a:endParaRPr>
          </a:p>
          <a:p>
            <a:pPr marL="228600" indent="-228600" eaLnBrk="1" hangingPunct="1"/>
            <a:endParaRPr lang="en-US" altLang="zh-CN" sz="1200" dirty="0" smtClean="0">
              <a:ea typeface="ＭＳ Ｐゴシック" pitchFamily="34" charset="-128"/>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109</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110</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112</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t>One sample was changed after beta1 build. </a:t>
            </a:r>
          </a:p>
          <a:p>
            <a:pPr marL="0" indent="0" eaLnBrk="1" hangingPunct="1"/>
            <a:r>
              <a:rPr lang="en-US" altLang="zh-CN" sz="1200" dirty="0" smtClean="0"/>
              <a:t>The </a:t>
            </a:r>
            <a:r>
              <a:rPr lang="en-US" altLang="zh-CN" sz="1200" dirty="0" err="1" smtClean="0"/>
              <a:t>ImportExportDWG</a:t>
            </a:r>
            <a:r>
              <a:rPr lang="en-US" altLang="zh-CN" sz="1200" dirty="0" smtClean="0"/>
              <a:t> sample was renamed to </a:t>
            </a:r>
            <a:r>
              <a:rPr lang="en-US" altLang="zh-CN" sz="1200" dirty="0" err="1" smtClean="0"/>
              <a:t>ImportExport</a:t>
            </a:r>
            <a:r>
              <a:rPr lang="en-US" altLang="zh-CN" sz="1200" dirty="0" smtClean="0"/>
              <a:t> in the RTM build.</a:t>
            </a:r>
          </a:p>
          <a:p>
            <a:pPr marL="0" indent="0" eaLnBrk="1" hangingPunct="1"/>
            <a:r>
              <a:rPr lang="en-US" altLang="zh-CN" sz="1200" dirty="0" smtClean="0"/>
              <a:t>More</a:t>
            </a:r>
            <a:r>
              <a:rPr lang="en-US" altLang="zh-CN" sz="1200" baseline="0" dirty="0" smtClean="0"/>
              <a:t> file formats rather than just DWG format were supported in this sample. That is why the DWG suffix has been removed from the sample name.</a:t>
            </a:r>
          </a:p>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platforms.</a:t>
            </a:r>
          </a:p>
          <a:p>
            <a:pPr marL="228600" indent="-228600" eaLnBrk="1" hangingPunct="1"/>
            <a:r>
              <a:rPr lang="en-US" altLang="zh-CN" sz="1200" baseline="0" dirty="0" smtClean="0">
                <a:ea typeface="ＭＳ Ｐゴシック" pitchFamily="34" charset="-128"/>
              </a:rPr>
              <a:t>The changed name was changed from </a:t>
            </a:r>
            <a:r>
              <a:rPr lang="en-US" altLang="zh-CN" sz="1200" baseline="0" dirty="0" err="1" smtClean="0">
                <a:ea typeface="ＭＳ Ｐゴシック" pitchFamily="34" charset="-128"/>
              </a:rPr>
              <a:t>ImportExportDwg</a:t>
            </a:r>
            <a:r>
              <a:rPr lang="en-US" altLang="zh-CN" sz="1200" baseline="0" dirty="0" smtClean="0">
                <a:ea typeface="ＭＳ Ｐゴシック" pitchFamily="34" charset="-128"/>
              </a:rPr>
              <a:t> to </a:t>
            </a:r>
            <a:r>
              <a:rPr lang="en-US" altLang="zh-CN" sz="1200" baseline="0" dirty="0" err="1" smtClean="0">
                <a:ea typeface="ＭＳ Ｐゴシック" pitchFamily="34" charset="-128"/>
              </a:rPr>
              <a:t>ImportExport</a:t>
            </a:r>
            <a:r>
              <a:rPr lang="en-US" altLang="zh-CN" sz="1200" baseline="0" dirty="0" smtClean="0">
                <a:ea typeface="ＭＳ Ｐゴシック" pitchFamily="34" charset="-128"/>
              </a:rPr>
              <a:t>. It supports not only DWG format but also DWF, FBX, and </a:t>
            </a:r>
            <a:r>
              <a:rPr lang="en-US" altLang="zh-CN" sz="1200" baseline="0" dirty="0" err="1" smtClean="0">
                <a:ea typeface="ＭＳ Ｐゴシック" pitchFamily="34" charset="-128"/>
              </a:rPr>
              <a:t>gbXml</a:t>
            </a:r>
            <a:r>
              <a:rPr lang="en-US" altLang="zh-CN" sz="1200" baseline="0" dirty="0" smtClean="0">
                <a:ea typeface="ＭＳ Ｐゴシック" pitchFamily="34" charset="-128"/>
              </a:rPr>
              <a:t>.</a:t>
            </a:r>
          </a:p>
          <a:p>
            <a:pPr marL="228600" indent="-228600" eaLnBrk="1" hangingPunct="1"/>
            <a:r>
              <a:rPr lang="en-US" altLang="zh-CN" sz="1200" baseline="0" dirty="0" smtClean="0">
                <a:ea typeface="ＭＳ Ｐゴシック" pitchFamily="34" charset="-128"/>
              </a:rPr>
              <a:t>More specifically, it demonstrates how to export the current </a:t>
            </a:r>
            <a:r>
              <a:rPr lang="en-US" altLang="zh-CN" sz="1200" baseline="0" dirty="0" err="1" smtClean="0">
                <a:ea typeface="ＭＳ Ｐゴシック" pitchFamily="34" charset="-128"/>
              </a:rPr>
              <a:t>Revit</a:t>
            </a:r>
            <a:r>
              <a:rPr lang="en-US" altLang="zh-CN" sz="1200" baseline="0" dirty="0" smtClean="0">
                <a:ea typeface="ＭＳ Ｐゴシック" pitchFamily="34" charset="-128"/>
              </a:rPr>
              <a:t> model to … and import … into …</a:t>
            </a:r>
          </a:p>
          <a:p>
            <a:pPr marL="228600" indent="-228600" eaLnBrk="1" hangingPunct="1"/>
            <a:r>
              <a:rPr lang="en-US" altLang="zh-CN" sz="1200" dirty="0" smtClean="0"/>
              <a:t>Many import/export </a:t>
            </a:r>
            <a:r>
              <a:rPr lang="en-US" altLang="zh-CN" sz="1200" baseline="0" dirty="0" smtClean="0"/>
              <a:t>related classes </a:t>
            </a:r>
            <a:r>
              <a:rPr lang="en-US" altLang="zh-CN" sz="1200" dirty="0" smtClean="0"/>
              <a:t>are used in the sample. For example, … </a:t>
            </a:r>
          </a:p>
          <a:p>
            <a:pPr marL="0" indent="0" eaLnBrk="1" hangingPunct="1"/>
            <a:endParaRPr lang="en-US" sz="1200" b="1" baseline="0" dirty="0" smtClean="0">
              <a:latin typeface="Arial" charset="0"/>
            </a:endParaRPr>
          </a:p>
          <a:p>
            <a:pPr marL="0" indent="0" eaLnBrk="1" hangingPunct="1"/>
            <a:r>
              <a:rPr lang="en-US" sz="1200" b="1" dirty="0" smtClean="0">
                <a:latin typeface="Arial" charset="0"/>
              </a:rPr>
              <a:t>Instructions:</a:t>
            </a:r>
            <a:r>
              <a:rPr lang="en-US" sz="1200" dirty="0" smtClean="0">
                <a:latin typeface="Arial" charset="0"/>
              </a:rPr>
              <a:t> </a:t>
            </a:r>
          </a:p>
          <a:p>
            <a:pPr lvl="0"/>
            <a:r>
              <a:rPr lang="en-US" sz="1200" kern="1200" dirty="0" smtClean="0">
                <a:solidFill>
                  <a:schemeClr val="tx1"/>
                </a:solidFill>
                <a:latin typeface="Arial" charset="0"/>
                <a:ea typeface="+mn-ea"/>
                <a:cs typeface="+mn-cs"/>
              </a:rPr>
              <a:t>1. Open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application and execute the command.</a:t>
            </a:r>
          </a:p>
          <a:p>
            <a:pPr lvl="0"/>
            <a:r>
              <a:rPr lang="en-US" sz="1200" kern="1200" dirty="0" smtClean="0">
                <a:solidFill>
                  <a:schemeClr val="tx1"/>
                </a:solidFill>
                <a:latin typeface="Arial" charset="0"/>
                <a:ea typeface="+mn-ea"/>
                <a:cs typeface="+mn-cs"/>
              </a:rPr>
              <a:t>2. To export, check the radio button “export”, select the format to export and click “OK” button. The 3D DWF(x) and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 will be available only when current view is a 3D view.</a:t>
            </a:r>
          </a:p>
          <a:p>
            <a:pPr lvl="0"/>
            <a:r>
              <a:rPr lang="en-US" sz="1200" kern="1200" dirty="0" smtClean="0">
                <a:solidFill>
                  <a:schemeClr val="tx1"/>
                </a:solidFill>
                <a:latin typeface="Arial" charset="0"/>
                <a:ea typeface="+mn-ea"/>
                <a:cs typeface="+mn-cs"/>
              </a:rPr>
              <a:t>3. To export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or 2D DWF(x) formats Specify the file name to export to, set the common options and click “Option…” button to set the </a:t>
            </a:r>
            <a:r>
              <a:rPr lang="fr-FR" sz="1200" kern="1200" dirty="0" err="1" smtClean="0">
                <a:solidFill>
                  <a:schemeClr val="tx1"/>
                </a:solidFill>
                <a:latin typeface="Arial" charset="0"/>
                <a:ea typeface="+mn-ea"/>
                <a:cs typeface="+mn-cs"/>
              </a:rPr>
              <a:t>lower</a:t>
            </a:r>
            <a:r>
              <a:rPr lang="fr-FR" sz="1200" kern="1200" dirty="0" smtClean="0">
                <a:solidFill>
                  <a:schemeClr val="tx1"/>
                </a:solidFill>
                <a:latin typeface="Arial" charset="0"/>
                <a:ea typeface="+mn-ea"/>
                <a:cs typeface="+mn-cs"/>
              </a:rPr>
              <a:t> </a:t>
            </a:r>
            <a:r>
              <a:rPr lang="fr-FR" sz="1200" kern="1200" dirty="0" err="1" smtClean="0">
                <a:solidFill>
                  <a:schemeClr val="tx1"/>
                </a:solidFill>
                <a:latin typeface="Arial" charset="0"/>
                <a:ea typeface="+mn-ea"/>
                <a:cs typeface="+mn-cs"/>
              </a:rPr>
              <a:t>priority</a:t>
            </a:r>
            <a:r>
              <a:rPr lang="fr-FR" sz="1200" kern="120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options, click “Select…” button to select multi-views to export. Then click “Save” button to perform export.</a:t>
            </a:r>
          </a:p>
          <a:p>
            <a:pPr lvl="0"/>
            <a:r>
              <a:rPr lang="en-US" sz="1200" kern="1200" dirty="0" smtClean="0">
                <a:solidFill>
                  <a:schemeClr val="tx1"/>
                </a:solidFill>
                <a:latin typeface="Arial" charset="0"/>
                <a:ea typeface="+mn-ea"/>
                <a:cs typeface="+mn-cs"/>
              </a:rPr>
              <a:t>4. To export 3D DWF(x), </a:t>
            </a:r>
            <a:r>
              <a:rPr lang="en-US" sz="1200" kern="1200" dirty="0" err="1" smtClean="0">
                <a:solidFill>
                  <a:schemeClr val="tx1"/>
                </a:solidFill>
                <a:latin typeface="Arial" charset="0"/>
                <a:ea typeface="+mn-ea"/>
                <a:cs typeface="+mn-cs"/>
              </a:rPr>
              <a:t>gbxml</a:t>
            </a:r>
            <a:r>
              <a:rPr lang="en-US" sz="1200" kern="1200" dirty="0" smtClean="0">
                <a:solidFill>
                  <a:schemeClr val="tx1"/>
                </a:solidFill>
                <a:latin typeface="Arial" charset="0"/>
                <a:ea typeface="+mn-ea"/>
                <a:cs typeface="+mn-cs"/>
              </a:rPr>
              <a:t> or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formats</a:t>
            </a:r>
          </a:p>
          <a:p>
            <a:r>
              <a:rPr lang="en-US" sz="1200" kern="1200" dirty="0" smtClean="0">
                <a:solidFill>
                  <a:schemeClr val="tx1"/>
                </a:solidFill>
                <a:latin typeface="Arial" charset="0"/>
                <a:ea typeface="+mn-ea"/>
                <a:cs typeface="+mn-cs"/>
              </a:rPr>
              <a:t>Specify the file name to export to and click “Save” button to perform export.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a:r>
            <a:r>
              <a:rPr lang="en-US" sz="1200" b="1" kern="1200" dirty="0" smtClean="0">
                <a:solidFill>
                  <a:schemeClr val="tx1"/>
                </a:solidFill>
                <a:latin typeface="Arial" charset="0"/>
                <a:ea typeface="+mn-ea"/>
                <a:cs typeface="+mn-cs"/>
              </a:rPr>
              <a:t>NOTE</a:t>
            </a:r>
            <a:r>
              <a:rPr lang="en-US" sz="1200" kern="1200" dirty="0" smtClean="0">
                <a:solidFill>
                  <a:schemeClr val="tx1"/>
                </a:solidFill>
                <a:latin typeface="Arial" charset="0"/>
                <a:ea typeface="+mn-ea"/>
                <a:cs typeface="+mn-cs"/>
              </a:rPr>
              <a:t>]To export </a:t>
            </a:r>
            <a:r>
              <a:rPr lang="en-US" sz="1200" kern="1200" dirty="0" err="1" smtClean="0">
                <a:solidFill>
                  <a:schemeClr val="tx1"/>
                </a:solidFill>
                <a:latin typeface="Arial" charset="0"/>
                <a:ea typeface="+mn-ea"/>
                <a:cs typeface="+mn-cs"/>
              </a:rPr>
              <a:t>fbx</a:t>
            </a:r>
            <a:r>
              <a:rPr lang="en-US" sz="1200" kern="1200" dirty="0" smtClean="0">
                <a:solidFill>
                  <a:schemeClr val="tx1"/>
                </a:solidFill>
                <a:latin typeface="Arial" charset="0"/>
                <a:ea typeface="+mn-ea"/>
                <a:cs typeface="+mn-cs"/>
              </a:rPr>
              <a:t> format successfully, the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render appearance library must have been installed.</a:t>
            </a:r>
          </a:p>
          <a:p>
            <a:pPr lvl="0"/>
            <a:r>
              <a:rPr lang="en-US" sz="1200" kern="1200" dirty="0" smtClean="0">
                <a:solidFill>
                  <a:schemeClr val="tx1"/>
                </a:solidFill>
                <a:latin typeface="Arial" charset="0"/>
                <a:ea typeface="+mn-ea"/>
                <a:cs typeface="+mn-cs"/>
              </a:rPr>
              <a:t>To import, check the radio button “import” and click “OK” button. The image format will be available only when current view is not 3D view.</a:t>
            </a:r>
          </a:p>
          <a:p>
            <a:pPr lvl="0"/>
            <a:r>
              <a:rPr lang="en-US" sz="1200" kern="1200" dirty="0" smtClean="0">
                <a:solidFill>
                  <a:schemeClr val="tx1"/>
                </a:solidFill>
                <a:latin typeface="Arial" charset="0"/>
                <a:ea typeface="+mn-ea"/>
                <a:cs typeface="+mn-cs"/>
              </a:rPr>
              <a:t>To import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format, Specify the </a:t>
            </a:r>
            <a:r>
              <a:rPr lang="en-US" sz="1200" kern="1200" dirty="0" err="1" smtClean="0">
                <a:solidFill>
                  <a:schemeClr val="tx1"/>
                </a:solidFill>
                <a:latin typeface="Arial" charset="0"/>
                <a:ea typeface="+mn-ea"/>
                <a:cs typeface="+mn-cs"/>
              </a:rPr>
              <a:t>dwg</a:t>
            </a:r>
            <a:r>
              <a:rPr lang="en-US" sz="1200" kern="1200" dirty="0" smtClean="0">
                <a:solidFill>
                  <a:schemeClr val="tx1"/>
                </a:solidFill>
                <a:latin typeface="Arial" charset="0"/>
                <a:ea typeface="+mn-ea"/>
                <a:cs typeface="+mn-cs"/>
              </a:rPr>
              <a:t> file to import and set the other options. Then click “Open” button to perform import.</a:t>
            </a:r>
          </a:p>
          <a:p>
            <a:pPr lvl="0"/>
            <a:r>
              <a:rPr lang="en-US" sz="1200" kern="1200" dirty="0" smtClean="0">
                <a:solidFill>
                  <a:schemeClr val="tx1"/>
                </a:solidFill>
                <a:latin typeface="Arial" charset="0"/>
                <a:ea typeface="+mn-ea"/>
                <a:cs typeface="+mn-cs"/>
              </a:rPr>
              <a:t>To Import image format, Specify the image file to import and click “Open” button to perform import.</a:t>
            </a:r>
          </a:p>
          <a:p>
            <a:pPr lvl="0"/>
            <a:endParaRPr lang="en-US" sz="1200" kern="1200" dirty="0" smtClean="0">
              <a:solidFill>
                <a:schemeClr val="tx1"/>
              </a:solidFill>
              <a:latin typeface="Arial" charset="0"/>
              <a:ea typeface="+mn-ea"/>
              <a:cs typeface="+mn-cs"/>
            </a:endParaRP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smtClean="0">
                <a:solidFill>
                  <a:schemeClr val="tx1"/>
                </a:solidFill>
                <a:latin typeface="+mn-lt"/>
                <a:ea typeface="+mn-ea"/>
                <a:cs typeface="+mn-cs"/>
              </a:rPr>
              <a:t>In this section, we look at overview documentation, utilities and tools for managing the wealth of existing Revit SDK samples effectively.</a:t>
            </a:r>
            <a:endParaRPr lang="en-GB" sz="1700" kern="1200" smtClean="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lvl="0"/>
            <a:r>
              <a:rPr lang="en-US" sz="1700" kern="1200" dirty="0" smtClean="0">
                <a:solidFill>
                  <a:schemeClr val="tx1"/>
                </a:solidFill>
                <a:latin typeface="+mn-lt"/>
                <a:ea typeface="+mn-ea"/>
                <a:cs typeface="+mn-cs"/>
              </a:rPr>
              <a:t>The last parameter of </a:t>
            </a:r>
            <a:r>
              <a:rPr lang="en-US" sz="1700" kern="1200" dirty="0" err="1" smtClean="0">
                <a:solidFill>
                  <a:schemeClr val="tx1"/>
                </a:solidFill>
                <a:latin typeface="+mn-lt"/>
                <a:ea typeface="+mn-ea"/>
                <a:cs typeface="+mn-cs"/>
              </a:rPr>
              <a:t>NewFootPrintRoof</a:t>
            </a:r>
            <a:r>
              <a:rPr lang="en-US" sz="1700" kern="1200" dirty="0" smtClean="0">
                <a:solidFill>
                  <a:schemeClr val="tx1"/>
                </a:solidFill>
                <a:latin typeface="+mn-lt"/>
                <a:ea typeface="+mn-ea"/>
                <a:cs typeface="+mn-cs"/>
              </a:rPr>
              <a:t>()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a </a:t>
            </a:r>
            <a:r>
              <a:rPr lang="en-US" sz="1700" kern="1200" dirty="0" err="1" smtClean="0">
                <a:solidFill>
                  <a:schemeClr val="tx1"/>
                </a:solidFill>
                <a:latin typeface="+mn-lt"/>
                <a:ea typeface="+mn-ea"/>
                <a:cs typeface="+mn-cs"/>
              </a:rPr>
              <a:t>ElementIdSet</a:t>
            </a:r>
            <a:r>
              <a:rPr lang="en-US" sz="1700" kern="1200" dirty="0" smtClean="0">
                <a:solidFill>
                  <a:schemeClr val="tx1"/>
                </a:solidFill>
                <a:latin typeface="+mn-lt"/>
                <a:ea typeface="+mn-ea"/>
                <a:cs typeface="+mn-cs"/>
              </a:rPr>
              <a:t> to map the footprint(</a:t>
            </a:r>
            <a:r>
              <a:rPr lang="en-US" sz="1700" kern="1200" dirty="0" err="1" smtClean="0">
                <a:solidFill>
                  <a:schemeClr val="tx1"/>
                </a:solidFill>
                <a:latin typeface="+mn-lt"/>
                <a:ea typeface="+mn-ea"/>
                <a:cs typeface="+mn-cs"/>
              </a:rPr>
              <a:t>GeometryCurveArray</a:t>
            </a:r>
            <a:r>
              <a:rPr lang="en-US" sz="1700" kern="1200" dirty="0" smtClean="0">
                <a:solidFill>
                  <a:schemeClr val="tx1"/>
                </a:solidFill>
                <a:latin typeface="+mn-lt"/>
                <a:ea typeface="+mn-ea"/>
                <a:cs typeface="+mn-cs"/>
              </a:rPr>
              <a:t>) to Ids of according model curves(in sketch).</a:t>
            </a:r>
          </a:p>
          <a:p>
            <a:pPr lvl="0"/>
            <a:r>
              <a:rPr lang="en-US" sz="1700" kern="1200" dirty="0" smtClean="0">
                <a:solidFill>
                  <a:schemeClr val="tx1"/>
                </a:solidFill>
                <a:latin typeface="+mn-lt"/>
                <a:ea typeface="+mn-ea"/>
                <a:cs typeface="+mn-cs"/>
              </a:rPr>
              <a:t>From UI, if you select a roof, and click “Edit”, there are some curves there, the “</a:t>
            </a:r>
            <a:r>
              <a:rPr lang="en-GB" sz="1700" kern="1200" dirty="0" err="1" smtClean="0">
                <a:solidFill>
                  <a:schemeClr val="tx1"/>
                </a:solidFill>
                <a:latin typeface="+mn-lt"/>
                <a:ea typeface="+mn-ea"/>
                <a:cs typeface="+mn-cs"/>
              </a:rPr>
              <a:t>footPrintToModelCurvesMapping</a:t>
            </a:r>
            <a:r>
              <a:rPr lang="en-US" sz="1700" kern="1200" dirty="0" smtClean="0">
                <a:solidFill>
                  <a:schemeClr val="tx1"/>
                </a:solidFill>
                <a:latin typeface="+mn-lt"/>
                <a:ea typeface="+mn-ea"/>
                <a:cs typeface="+mn-cs"/>
              </a:rPr>
              <a:t>” is the Ids of these curves.</a:t>
            </a:r>
          </a:p>
          <a:p>
            <a:pPr lvl="0"/>
            <a:r>
              <a:rPr lang="en-US" sz="1700" kern="1200" dirty="0" smtClean="0">
                <a:solidFill>
                  <a:schemeClr val="tx1"/>
                </a:solidFill>
                <a:latin typeface="+mn-lt"/>
                <a:ea typeface="+mn-ea"/>
                <a:cs typeface="+mn-cs"/>
              </a:rPr>
              <a:t>The property </a:t>
            </a:r>
            <a:r>
              <a:rPr lang="en-US" sz="1700" kern="1200" dirty="0" err="1" smtClean="0">
                <a:solidFill>
                  <a:schemeClr val="tx1"/>
                </a:solidFill>
                <a:latin typeface="+mn-lt"/>
                <a:ea typeface="+mn-ea"/>
                <a:cs typeface="+mn-cs"/>
              </a:rPr>
              <a:t>FootPrintRoof.SlopeAngle</a:t>
            </a:r>
            <a:r>
              <a:rPr lang="en-US" sz="1700" kern="1200" dirty="0" smtClean="0">
                <a:solidFill>
                  <a:schemeClr val="tx1"/>
                </a:solidFill>
                <a:latin typeface="+mn-lt"/>
                <a:ea typeface="+mn-ea"/>
                <a:cs typeface="+mn-cs"/>
              </a:rPr>
              <a:t> .set(</a:t>
            </a:r>
            <a:r>
              <a:rPr lang="en-US" sz="1700" kern="1200" dirty="0" err="1" smtClean="0">
                <a:solidFill>
                  <a:schemeClr val="tx1"/>
                </a:solidFill>
                <a:latin typeface="+mn-lt"/>
                <a:ea typeface="+mn-ea"/>
                <a:cs typeface="+mn-cs"/>
              </a:rPr>
              <a:t>Revit</a:t>
            </a:r>
            <a:r>
              <a:rPr lang="en-US" sz="1700" kern="1200" dirty="0" smtClean="0">
                <a:solidFill>
                  <a:schemeClr val="tx1"/>
                </a:solidFill>
                <a:latin typeface="+mn-lt"/>
                <a:ea typeface="+mn-ea"/>
                <a:cs typeface="+mn-cs"/>
              </a:rPr>
              <a:t>::Elements::</a:t>
            </a:r>
            <a:r>
              <a:rPr lang="en-US" sz="1700" kern="1200" dirty="0" err="1" smtClean="0">
                <a:solidFill>
                  <a:schemeClr val="tx1"/>
                </a:solidFill>
                <a:latin typeface="+mn-lt"/>
                <a:ea typeface="+mn-ea"/>
                <a:cs typeface="+mn-cs"/>
              </a:rPr>
              <a:t>ModelCuve</a:t>
            </a:r>
            <a:r>
              <a:rPr lang="en-US" sz="1700" kern="1200" dirty="0" smtClean="0">
                <a:solidFill>
                  <a:schemeClr val="tx1"/>
                </a:solidFill>
                <a:latin typeface="+mn-lt"/>
                <a:ea typeface="+mn-ea"/>
                <a:cs typeface="+mn-cs"/>
              </a:rPr>
              <a:t>^ </a:t>
            </a:r>
            <a:r>
              <a:rPr lang="en-US" sz="1700" kern="1200" dirty="0" err="1" smtClean="0">
                <a:solidFill>
                  <a:schemeClr val="tx1"/>
                </a:solidFill>
                <a:latin typeface="+mn-lt"/>
                <a:ea typeface="+mn-ea"/>
                <a:cs typeface="+mn-cs"/>
              </a:rPr>
              <a:t>pCurve</a:t>
            </a:r>
            <a:r>
              <a:rPr lang="en-US" sz="1700" kern="1200" dirty="0" smtClean="0">
                <a:solidFill>
                  <a:schemeClr val="tx1"/>
                </a:solidFill>
                <a:latin typeface="+mn-lt"/>
                <a:ea typeface="+mn-ea"/>
                <a:cs typeface="+mn-cs"/>
              </a:rPr>
              <a:t>, double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is used to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one model curve, so if you want to create a sloped roof via API, you should set </a:t>
            </a:r>
            <a:r>
              <a:rPr lang="en-US" sz="1700" kern="1200" dirty="0" err="1" smtClean="0">
                <a:solidFill>
                  <a:schemeClr val="tx1"/>
                </a:solidFill>
                <a:latin typeface="+mn-lt"/>
                <a:ea typeface="+mn-ea"/>
                <a:cs typeface="+mn-cs"/>
              </a:rPr>
              <a:t>SlopeAngle</a:t>
            </a:r>
            <a:r>
              <a:rPr lang="en-US" sz="1700" kern="1200" dirty="0" smtClean="0">
                <a:solidFill>
                  <a:schemeClr val="tx1"/>
                </a:solidFill>
                <a:latin typeface="+mn-lt"/>
                <a:ea typeface="+mn-ea"/>
                <a:cs typeface="+mn-cs"/>
              </a:rPr>
              <a:t> for each model curve.</a:t>
            </a:r>
          </a:p>
          <a:p>
            <a:pPr marL="228600" indent="-228600" eaLnBrk="1" hangingPunct="1"/>
            <a:endParaRPr lang="en-US" altLang="zh-CN" sz="1200" dirty="0" smtClean="0">
              <a:ea typeface="ＭＳ Ｐゴシック" pitchFamily="34" charset="-128"/>
            </a:endParaRPr>
          </a:p>
          <a:p>
            <a:pPr marL="228600" indent="-228600" eaLnBrk="1" hangingPunct="1"/>
            <a:r>
              <a:rPr lang="en-US" altLang="zh-CN" sz="1200" dirty="0" smtClean="0">
                <a:ea typeface="ＭＳ Ｐゴシック" pitchFamily="34" charset="-128"/>
              </a:rPr>
              <a:t>It’s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all the three platforms.</a:t>
            </a:r>
          </a:p>
          <a:p>
            <a:pPr marL="228600" indent="-228600" eaLnBrk="1" hangingPunct="1"/>
            <a:r>
              <a:rPr lang="en-US" altLang="zh-CN" sz="1200" baseline="0" dirty="0" smtClean="0">
                <a:ea typeface="ＭＳ Ｐゴシック" pitchFamily="34" charset="-128"/>
              </a:rPr>
              <a:t>It demonstrates how to create roofs. There are two kind of roofs, footprint roof and extrusion roof. </a:t>
            </a:r>
          </a:p>
          <a:p>
            <a:pPr marL="228600" indent="-228600" eaLnBrk="1" hangingPunct="1"/>
            <a:r>
              <a:rPr lang="en-US" altLang="zh-CN" sz="1200" baseline="0" dirty="0" smtClean="0">
                <a:ea typeface="ＭＳ Ｐゴシック" pitchFamily="34" charset="-128"/>
              </a:rPr>
              <a:t>This sample shows us how to create and edit the two kinds of roofs. For example, …</a:t>
            </a:r>
          </a:p>
          <a:p>
            <a:pPr marL="228600" indent="-228600" eaLnBrk="1" hangingPunct="1"/>
            <a:r>
              <a:rPr lang="en-US" altLang="zh-CN" sz="1200" baseline="0" dirty="0" smtClean="0">
                <a:ea typeface="ＭＳ Ｐゴシック" pitchFamily="34" charset="-128"/>
              </a:rPr>
              <a:t>Three important classes are demonstrated in the sample, …</a:t>
            </a:r>
          </a:p>
          <a:p>
            <a:pPr marL="228600" indent="-228600" eaLnBrk="1" hangingPunct="1"/>
            <a:r>
              <a:rPr lang="en-US" altLang="zh-CN" sz="1200" baseline="0" dirty="0" smtClean="0">
                <a:ea typeface="ＭＳ Ｐゴシック" pitchFamily="34" charset="-128"/>
              </a:rPr>
              <a:t>Two main methods are demonstrated as well, …</a:t>
            </a:r>
          </a:p>
          <a:p>
            <a:pPr marL="228600" indent="-228600" eaLnBrk="1" hangingPunct="1"/>
            <a:endParaRPr lang="en-US" altLang="zh-CN" sz="1200" baseline="0" dirty="0" smtClean="0">
              <a:ea typeface="ＭＳ Ｐゴシック" pitchFamily="34" charset="-128"/>
            </a:endParaRPr>
          </a:p>
          <a:p>
            <a:pPr lvl="0"/>
            <a:endParaRPr lang="en-US" sz="1200" smtClean="0">
              <a:latin typeface="Arial" charset="0"/>
            </a:endParaRPr>
          </a:p>
          <a:p>
            <a:pPr lvl="0"/>
            <a:r>
              <a:rPr lang="en-US" sz="1200" kern="1200" smtClean="0">
                <a:solidFill>
                  <a:schemeClr val="tx1"/>
                </a:solidFill>
                <a:latin typeface="Arial" charset="0"/>
                <a:ea typeface="+mn-ea"/>
                <a:cs typeface="+mn-cs"/>
              </a:rPr>
              <a:t>What </a:t>
            </a:r>
            <a:r>
              <a:rPr lang="en-US" sz="1200" kern="1200" dirty="0" smtClean="0">
                <a:solidFill>
                  <a:schemeClr val="tx1"/>
                </a:solidFill>
                <a:latin typeface="Arial" charset="0"/>
                <a:ea typeface="+mn-ea"/>
                <a:cs typeface="+mn-cs"/>
              </a:rPr>
              <a:t>this</a:t>
            </a:r>
            <a:r>
              <a:rPr lang="en-US" sz="1200" kern="1200" baseline="0" dirty="0" smtClean="0">
                <a:solidFill>
                  <a:schemeClr val="tx1"/>
                </a:solidFill>
                <a:latin typeface="Arial" charset="0"/>
                <a:ea typeface="+mn-ea"/>
                <a:cs typeface="+mn-cs"/>
              </a:rPr>
              <a:t> sample does:</a:t>
            </a:r>
          </a:p>
          <a:p>
            <a:pPr lvl="0"/>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Get all footprint roofs and extrusion roofs in the active document and list them in two separate tabs.</a:t>
            </a:r>
          </a:p>
          <a:p>
            <a:pPr lvl="0"/>
            <a:r>
              <a:rPr lang="en-US" sz="1200" kern="1200" dirty="0" smtClean="0">
                <a:solidFill>
                  <a:schemeClr val="tx1"/>
                </a:solidFill>
                <a:latin typeface="Arial" charset="0"/>
                <a:ea typeface="+mn-ea"/>
                <a:cs typeface="+mn-cs"/>
              </a:rPr>
              <a:t>2. Create a footprint roof with default properties by specifying a curve loop, or a wall loop, or loops combination of walls and curves, a level and a roof type.</a:t>
            </a:r>
          </a:p>
          <a:p>
            <a:pPr lvl="0"/>
            <a:r>
              <a:rPr lang="en-US" sz="1200" kern="1200" dirty="0" smtClean="0">
                <a:solidFill>
                  <a:schemeClr val="tx1"/>
                </a:solidFill>
                <a:latin typeface="Arial" charset="0"/>
                <a:ea typeface="+mn-ea"/>
                <a:cs typeface="+mn-cs"/>
              </a:rPr>
              <a:t>3. Create an extruded roof by providing a profile which is a series of connected lines or arcs (not closed in a loop), a roof type, a reference plane, an extrusion start value and an extrusion end value. Note that the reference plane should be a vertical plane.</a:t>
            </a:r>
          </a:p>
          <a:p>
            <a:pPr lvl="0"/>
            <a:r>
              <a:rPr lang="en-US" sz="1200" kern="1200" dirty="0" smtClean="0">
                <a:solidFill>
                  <a:schemeClr val="tx1"/>
                </a:solidFill>
                <a:latin typeface="Arial" charset="0"/>
                <a:ea typeface="+mn-ea"/>
                <a:cs typeface="+mn-cs"/>
              </a:rPr>
              <a:t>4. Select a footprint roof in the list, then user can define a footprint roof line is slope-defining and can change the slope angel of the selected roof, also other properties of roof line can be changed respectively, such as overhang, offset from base, extend into wall. The roof’s type can be changed just by selecting a different type.</a:t>
            </a:r>
          </a:p>
          <a:p>
            <a:pPr lvl="0"/>
            <a:r>
              <a:rPr lang="en-US" sz="1200" kern="1200" dirty="0" smtClean="0">
                <a:solidFill>
                  <a:schemeClr val="tx1"/>
                </a:solidFill>
                <a:latin typeface="Arial" charset="0"/>
                <a:ea typeface="+mn-ea"/>
                <a:cs typeface="+mn-cs"/>
              </a:rPr>
              <a:t>5. Select an extrusion roof in the list, and then user can change the value of extrusion start, extrusion end, and the roof type and the reference level of the extrusion roof.</a:t>
            </a:r>
          </a:p>
          <a:p>
            <a:pPr marL="228600" indent="-228600" eaLnBrk="1" hangingPunct="1"/>
            <a:endParaRPr lang="en-US" altLang="zh-CN" sz="1200" dirty="0" smtClean="0"/>
          </a:p>
          <a:p>
            <a:pPr marL="228600" indent="-228600" eaLnBrk="1" hangingPunct="1"/>
            <a:r>
              <a:rPr lang="en-US" altLang="zh-CN" sz="1200" dirty="0" smtClean="0"/>
              <a:t>Note:</a:t>
            </a:r>
          </a:p>
          <a:p>
            <a:pPr marL="228600" indent="-228600" eaLnBrk="1" hangingPunct="1"/>
            <a:endParaRPr lang="en-US" altLang="zh-CN" sz="1200" dirty="0" smtClean="0"/>
          </a:p>
          <a:p>
            <a:pPr marL="228600" indent="-228600" eaLnBrk="1" hangingPunct="1"/>
            <a:r>
              <a:rPr lang="en-US" altLang="zh-CN" sz="1200" dirty="0" smtClean="0"/>
              <a:t>Please switch to 3D</a:t>
            </a:r>
            <a:r>
              <a:rPr lang="en-US" altLang="zh-CN" sz="1200" baseline="0" dirty="0" smtClean="0"/>
              <a:t> view and choose the non-closed arc or line segments so as to create extrusion roofs successfully.</a:t>
            </a:r>
            <a:endParaRPr lang="en-US" altLang="zh-CN" sz="1200" dirty="0" smtClean="0"/>
          </a:p>
          <a:p>
            <a:pPr lvl="0"/>
            <a:endParaRPr lang="en-US" sz="1200" dirty="0" smtClean="0">
              <a:latin typeface="Arial" charset="0"/>
            </a:endParaRP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114</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115</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a:r>
              <a:rPr lang="en-US" altLang="zh-CN" smtClean="0"/>
              <a:t>Please have a look at the new RoofsRooms sample in the Revit 2009 SDK update 1. If you have not yet downloaded this version of the SDK, it is available from the Revit download page on the ADN web site. </a:t>
            </a:r>
          </a:p>
          <a:p>
            <a:pPr marL="0" indent="0"/>
            <a:r>
              <a:rPr lang="en-US" altLang="zh-CN" smtClean="0"/>
              <a:t>It demonstrates how to check whether a room or space has a bounding roof. To do so, it queries the roof and the room or space for its geometry and then checks for intersections between the various elements. It retrieves the room or space closed shell as a GeometryObjectArray, and extracts every solid element from it. It also extracts the roof solid, then feeds the two pairs of solids into the method AreSolidsCut(). This checks whether any of the solid faces overlap each other.</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116</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sz="1200" kern="1200" smtClean="0">
                <a:solidFill>
                  <a:schemeClr val="tx1"/>
                </a:solidFill>
                <a:latin typeface="Arial" charset="0"/>
                <a:ea typeface="+mn-ea"/>
                <a:cs typeface="+mn-cs"/>
              </a:rPr>
              <a:t>This sample provides following functionalities.</a:t>
            </a:r>
          </a:p>
          <a:p>
            <a:pPr lvl="0"/>
            <a:r>
              <a:rPr lang="en-US" sz="1200" kern="1200" smtClean="0">
                <a:solidFill>
                  <a:schemeClr val="tx1"/>
                </a:solidFill>
                <a:latin typeface="Arial" charset="0"/>
                <a:ea typeface="+mn-ea"/>
                <a:cs typeface="+mn-cs"/>
              </a:rPr>
              <a:t>Extract samples information from a provided text file and parse them into menu items. The file can be customized and it must follow a fixed format.</a:t>
            </a:r>
          </a:p>
          <a:p>
            <a:r>
              <a:rPr lang="en-US" sz="1200" kern="1200" smtClean="0">
                <a:solidFill>
                  <a:schemeClr val="tx1"/>
                </a:solidFill>
                <a:latin typeface="Arial" charset="0"/>
                <a:ea typeface="+mn-ea"/>
                <a:cs typeface="+mn-cs"/>
              </a:rPr>
              <a:t>Every menu item consists of four lines. </a:t>
            </a:r>
          </a:p>
          <a:p>
            <a:pPr lvl="0"/>
            <a:r>
              <a:rPr lang="en-US" sz="1200" kern="1200" smtClean="0">
                <a:solidFill>
                  <a:schemeClr val="tx1"/>
                </a:solidFill>
                <a:latin typeface="Arial" charset="0"/>
                <a:ea typeface="+mn-ea"/>
                <a:cs typeface="+mn-cs"/>
              </a:rPr>
              <a:t>The first line represents the popup menu hierarchy. Each item in the hierarchy is separated by “/” or “\”. If the line starts with “external tools” (case-sensitive free), this menu item will be added under the menu [Tools] – [External Tools], otherwise a new top menu will be added to Revit following the hierarchy.</a:t>
            </a:r>
          </a:p>
          <a:p>
            <a:r>
              <a:rPr lang="en-US" sz="1200" kern="1200" smtClean="0">
                <a:solidFill>
                  <a:schemeClr val="tx1"/>
                </a:solidFill>
                <a:latin typeface="Arial" charset="0"/>
                <a:ea typeface="+mn-ea"/>
                <a:cs typeface="+mn-cs"/>
              </a:rPr>
              <a:t>e.g. “/external tools/RvtSamples/By Flavour/All/About Revit” will add menu item [RvtSamples] – [By Flavour] – [All] – [About Revit] under Revit’s [Tools] – [External Tools] menu.</a:t>
            </a:r>
          </a:p>
          <a:p>
            <a:r>
              <a:rPr lang="en-US" sz="1200" kern="1200" smtClean="0">
                <a:solidFill>
                  <a:schemeClr val="tx1"/>
                </a:solidFill>
                <a:latin typeface="Arial" charset="0"/>
                <a:ea typeface="+mn-ea"/>
                <a:cs typeface="+mn-cs"/>
              </a:rPr>
              <a:t>However, “/RvtSamples/By Flavour/All/About Revit”” will Add a new top menu [RvtSamples] to Revit and add [By Flavour] – [All] – [About Revit] under it.</a:t>
            </a:r>
          </a:p>
          <a:p>
            <a:pPr lvl="0"/>
            <a:r>
              <a:rPr lang="en-US" sz="1200" kern="1200" smtClean="0">
                <a:solidFill>
                  <a:schemeClr val="tx1"/>
                </a:solidFill>
                <a:latin typeface="Arial" charset="0"/>
                <a:ea typeface="+mn-ea"/>
                <a:cs typeface="+mn-cs"/>
              </a:rPr>
              <a:t>The second line represents the description of the menu item.</a:t>
            </a:r>
          </a:p>
          <a:p>
            <a:pPr lvl="0"/>
            <a:r>
              <a:rPr lang="en-US" sz="1200" kern="1200" smtClean="0">
                <a:solidFill>
                  <a:schemeClr val="tx1"/>
                </a:solidFill>
                <a:latin typeface="Arial" charset="0"/>
                <a:ea typeface="+mn-ea"/>
                <a:cs typeface="+mn-cs"/>
              </a:rPr>
              <a:t>The third line represents the path of the assembly location of the menu item.</a:t>
            </a:r>
          </a:p>
          <a:p>
            <a:pPr lvl="0"/>
            <a:r>
              <a:rPr lang="en-US" sz="1200" kern="1200" smtClean="0">
                <a:solidFill>
                  <a:schemeClr val="tx1"/>
                </a:solidFill>
                <a:latin typeface="Arial" charset="0"/>
                <a:ea typeface="+mn-ea"/>
                <a:cs typeface="+mn-cs"/>
              </a:rPr>
              <a:t>The last line represents the class name of the menu item.</a:t>
            </a:r>
          </a:p>
          <a:p>
            <a:pPr lvl="0"/>
            <a:r>
              <a:rPr lang="en-US" sz="1200" kern="1200" smtClean="0">
                <a:solidFill>
                  <a:schemeClr val="tx1"/>
                </a:solidFill>
                <a:latin typeface="Arial" charset="0"/>
                <a:ea typeface="+mn-ea"/>
                <a:cs typeface="+mn-cs"/>
              </a:rPr>
              <a:t>Add all menu items to Revit menu.</a:t>
            </a:r>
            <a:endParaRPr lang="en-US" sz="1200" kern="1200" dirty="0">
              <a:solidFill>
                <a:schemeClr val="tx1"/>
              </a:solidFill>
              <a:latin typeface="Arial" charset="0"/>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117</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8600" indent="-22860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and RST platforms.</a:t>
            </a:r>
          </a:p>
          <a:p>
            <a:pPr marL="228600" indent="-228600" eaLnBrk="1" hangingPunct="1"/>
            <a:r>
              <a:rPr lang="en-US" altLang="zh-CN" sz="1200" baseline="0" dirty="0" smtClean="0">
                <a:ea typeface="ＭＳ Ｐゴシック" pitchFamily="34" charset="-128"/>
              </a:rPr>
              <a:t>It demonstrates how to edit slab shape through adding more vertex and/or crease to the slab surface. More specifically, …</a:t>
            </a:r>
          </a:p>
          <a:p>
            <a:pPr marL="228600" indent="-228600" eaLnBrk="1" hangingPunct="1"/>
            <a:r>
              <a:rPr lang="en-US" altLang="zh-CN" sz="1200" dirty="0" smtClean="0"/>
              <a:t>Many slab shape related classes are used in the sample. E.g.</a:t>
            </a:r>
          </a:p>
          <a:p>
            <a:pPr marL="228600" indent="-228600" eaLnBrk="1" hangingPunct="1"/>
            <a:r>
              <a:rPr lang="en-US" altLang="zh-CN" sz="1200" dirty="0" smtClean="0"/>
              <a:t>Some methods of the </a:t>
            </a:r>
            <a:r>
              <a:rPr lang="en-US" altLang="zh-CN" sz="1200" dirty="0" err="1" smtClean="0"/>
              <a:t>SlabShapeEditor</a:t>
            </a:r>
            <a:r>
              <a:rPr lang="en-US" altLang="zh-CN" sz="1200" baseline="0" dirty="0" smtClean="0"/>
              <a:t> are demonstrated. They are …</a:t>
            </a:r>
            <a:endParaRPr lang="en-US" altLang="zh-CN" sz="1200" dirty="0" smtClean="0"/>
          </a:p>
          <a:p>
            <a:pPr lvl="0"/>
            <a:endParaRPr lang="en-US" sz="1200" dirty="0" smtClean="0">
              <a:latin typeface="Arial" charset="0"/>
            </a:endParaRPr>
          </a:p>
          <a:p>
            <a:pPr lvl="0"/>
            <a:r>
              <a:rPr lang="en-US" sz="1200" kern="1200" dirty="0" smtClean="0">
                <a:solidFill>
                  <a:schemeClr val="tx1"/>
                </a:solidFill>
                <a:latin typeface="Arial" charset="0"/>
                <a:ea typeface="+mn-ea"/>
                <a:cs typeface="+mn-cs"/>
              </a:rPr>
              <a:t>The UI</a:t>
            </a:r>
            <a:r>
              <a:rPr lang="en-US" sz="1200" kern="1200" baseline="0" dirty="0" smtClean="0">
                <a:solidFill>
                  <a:schemeClr val="tx1"/>
                </a:solidFill>
                <a:latin typeface="Arial" charset="0"/>
                <a:ea typeface="+mn-ea"/>
                <a:cs typeface="+mn-cs"/>
              </a:rPr>
              <a:t> of the sample looks like this. We can add more vertex and more crease to the selected slab and specify the distance from the vertex/crease to the slab surface.</a:t>
            </a:r>
          </a:p>
          <a:p>
            <a:pPr lvl="0"/>
            <a:r>
              <a:rPr lang="en-US" sz="1200" kern="1200" baseline="0" dirty="0" smtClean="0">
                <a:solidFill>
                  <a:schemeClr val="tx1"/>
                </a:solidFill>
                <a:latin typeface="Arial" charset="0"/>
                <a:ea typeface="+mn-ea"/>
                <a:cs typeface="+mn-cs"/>
              </a:rPr>
              <a:t>Steps to test the sample:</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1. Draw a slab in, and then select the slab.</a:t>
            </a:r>
          </a:p>
          <a:p>
            <a:pPr lvl="0"/>
            <a:r>
              <a:rPr lang="en-US" sz="1200" kern="1200" dirty="0" smtClean="0">
                <a:solidFill>
                  <a:schemeClr val="tx1"/>
                </a:solidFill>
                <a:latin typeface="Arial" charset="0"/>
                <a:ea typeface="+mn-ea"/>
                <a:cs typeface="+mn-cs"/>
              </a:rPr>
              <a:t>2. Run this command.</a:t>
            </a:r>
          </a:p>
          <a:p>
            <a:pPr lvl="0"/>
            <a:r>
              <a:rPr lang="en-US" sz="1200" kern="1200" dirty="0" smtClean="0">
                <a:solidFill>
                  <a:schemeClr val="tx1"/>
                </a:solidFill>
                <a:latin typeface="Arial" charset="0"/>
                <a:ea typeface="+mn-ea"/>
                <a:cs typeface="+mn-cs"/>
              </a:rPr>
              <a:t>3. Click “create vertex”  button and click mouse in picture box to create a vertex on slab.</a:t>
            </a:r>
          </a:p>
          <a:p>
            <a:pPr lvl="0"/>
            <a:r>
              <a:rPr lang="en-US" sz="1200" kern="1200" dirty="0" smtClean="0">
                <a:solidFill>
                  <a:schemeClr val="tx1"/>
                </a:solidFill>
                <a:latin typeface="Arial" charset="0"/>
                <a:ea typeface="+mn-ea"/>
                <a:cs typeface="+mn-cs"/>
              </a:rPr>
              <a:t>4. Click “create crease”  button and click mouse in picture box to create a crease on slab.</a:t>
            </a:r>
          </a:p>
          <a:p>
            <a:pPr lvl="0"/>
            <a:r>
              <a:rPr lang="en-US" sz="1200" kern="1200" dirty="0" smtClean="0">
                <a:solidFill>
                  <a:schemeClr val="tx1"/>
                </a:solidFill>
                <a:latin typeface="Arial" charset="0"/>
                <a:ea typeface="+mn-ea"/>
                <a:cs typeface="+mn-cs"/>
              </a:rPr>
              <a:t>5. Click “select”  button, then move mouse and click in picture box to select new created vertex or crease, when new vertex or crease turn red, it means you have selected it successfully.</a:t>
            </a:r>
          </a:p>
          <a:p>
            <a:pPr lvl="0"/>
            <a:r>
              <a:rPr lang="en-US" sz="1200" kern="1200" dirty="0" smtClean="0">
                <a:solidFill>
                  <a:schemeClr val="tx1"/>
                </a:solidFill>
                <a:latin typeface="Arial" charset="0"/>
                <a:ea typeface="+mn-ea"/>
                <a:cs typeface="+mn-cs"/>
              </a:rPr>
              <a:t>6. Then input the distance user want to move in the textbox (just input number, unit is feet), click “Update” button.</a:t>
            </a:r>
          </a:p>
          <a:p>
            <a:pPr lvl="0"/>
            <a:r>
              <a:rPr lang="en-US" sz="1200" kern="1200" dirty="0" smtClean="0">
                <a:solidFill>
                  <a:schemeClr val="tx1"/>
                </a:solidFill>
                <a:latin typeface="Arial" charset="0"/>
                <a:ea typeface="+mn-ea"/>
                <a:cs typeface="+mn-cs"/>
              </a:rPr>
              <a:t>7. Click “Reset” button to restore the original shape of slab.</a:t>
            </a:r>
          </a:p>
          <a:p>
            <a:pPr lvl="0"/>
            <a:r>
              <a:rPr lang="en-US" sz="1200" kern="1200" dirty="0" smtClean="0">
                <a:solidFill>
                  <a:schemeClr val="tx1"/>
                </a:solidFill>
                <a:latin typeface="Arial" charset="0"/>
                <a:ea typeface="+mn-ea"/>
                <a:cs typeface="+mn-cs"/>
              </a:rPr>
              <a:t>8. If user wants to observe slab in different direction, just click right mouse button down and move mouse in picture box.</a:t>
            </a: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118</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119</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120</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indent="0" eaLnBrk="1" hangingPunct="1"/>
            <a:r>
              <a:rPr lang="en-US" altLang="zh-CN" sz="1200" dirty="0" smtClean="0">
                <a:ea typeface="ＭＳ Ｐゴシック" pitchFamily="34" charset="-128"/>
              </a:rPr>
              <a:t>This sample</a:t>
            </a:r>
            <a:r>
              <a:rPr lang="en-US" altLang="zh-CN" sz="1200" baseline="0" dirty="0" smtClean="0">
                <a:ea typeface="ＭＳ Ｐゴシック" pitchFamily="34" charset="-128"/>
              </a:rPr>
              <a:t> is</a:t>
            </a:r>
            <a:r>
              <a:rPr lang="en-US" altLang="zh-CN" sz="1200" dirty="0" smtClean="0">
                <a:ea typeface="ＭＳ Ｐゴシック" pitchFamily="34" charset="-128"/>
              </a:rPr>
              <a:t> written in C#</a:t>
            </a:r>
            <a:r>
              <a:rPr lang="en-US" altLang="zh-CN" sz="1200" baseline="0" dirty="0" smtClean="0">
                <a:ea typeface="ＭＳ Ｐゴシック" pitchFamily="34" charset="-128"/>
              </a:rPr>
              <a:t> and a</a:t>
            </a:r>
            <a:r>
              <a:rPr lang="en-US" altLang="zh-CN" sz="1200" dirty="0" smtClean="0">
                <a:ea typeface="ＭＳ Ｐゴシック" pitchFamily="34" charset="-128"/>
              </a:rPr>
              <a:t>pplies</a:t>
            </a:r>
            <a:r>
              <a:rPr lang="en-US" altLang="zh-CN" sz="1200" baseline="0" dirty="0" smtClean="0">
                <a:ea typeface="ＭＳ Ｐゴシック" pitchFamily="34" charset="-128"/>
              </a:rPr>
              <a:t> to the RAC platform.</a:t>
            </a:r>
          </a:p>
          <a:p>
            <a:pPr marL="0" indent="0" eaLnBrk="1" hangingPunct="1"/>
            <a:r>
              <a:rPr lang="en-US" altLang="zh-CN" sz="1200" baseline="0" dirty="0" smtClean="0">
                <a:ea typeface="ＭＳ Ｐゴシック" pitchFamily="34" charset="-128"/>
              </a:rPr>
              <a:t>It demonstrates how to create hosted sweep and modify their properties. There are three types of hosted sweep, fascia, gutter, and slab edge. All the three types of hosted sweep can be created. </a:t>
            </a:r>
          </a:p>
          <a:p>
            <a:pPr marL="0" indent="0" eaLnBrk="1" hangingPunct="1"/>
            <a:r>
              <a:rPr lang="en-US" altLang="zh-CN" sz="1200" dirty="0" smtClean="0"/>
              <a:t>Many hosted sweep</a:t>
            </a:r>
            <a:r>
              <a:rPr lang="en-US" altLang="zh-CN" sz="1200" baseline="0" dirty="0" smtClean="0"/>
              <a:t> related classes </a:t>
            </a:r>
            <a:r>
              <a:rPr lang="en-US" altLang="zh-CN" sz="1200" dirty="0" smtClean="0"/>
              <a:t>are used in the sample. E.g. </a:t>
            </a:r>
          </a:p>
          <a:p>
            <a:pPr marL="0" indent="0" eaLnBrk="1" hangingPunct="1"/>
            <a:r>
              <a:rPr lang="en-US" altLang="zh-CN" sz="1200" dirty="0" smtClean="0"/>
              <a:t>Some creation methods of hosted sweep</a:t>
            </a:r>
            <a:r>
              <a:rPr lang="en-US" altLang="zh-CN" sz="1200" baseline="0" dirty="0" smtClean="0"/>
              <a:t> are demonstrated as well. For example, …</a:t>
            </a:r>
          </a:p>
          <a:p>
            <a:endParaRPr lang="en-US" sz="1200" b="1" dirty="0" smtClean="0">
              <a:latin typeface="Arial" charset="0"/>
            </a:endParaRPr>
          </a:p>
          <a:p>
            <a:r>
              <a:rPr lang="en-US" sz="1200" b="1" dirty="0" smtClean="0">
                <a:latin typeface="Arial" charset="0"/>
              </a:rPr>
              <a:t>Limitations:</a:t>
            </a:r>
            <a:endParaRPr lang="en-US" sz="1200" dirty="0" smtClean="0">
              <a:latin typeface="Arial" charset="0"/>
            </a:endParaRPr>
          </a:p>
          <a:p>
            <a:r>
              <a:rPr lang="en-US" sz="1200" dirty="0" smtClean="0">
                <a:latin typeface="Arial" charset="0"/>
              </a:rPr>
              <a:t>In order to filter out the edges which hosted sweep can be created on, this sample uses below methods which may not be supported in future version:</a:t>
            </a:r>
          </a:p>
          <a:p>
            <a:r>
              <a:rPr lang="en-US" sz="1200" dirty="0" smtClean="0">
                <a:latin typeface="Arial" charset="0"/>
              </a:rPr>
              <a:t>Fascia </a:t>
            </a:r>
            <a:r>
              <a:rPr lang="en-US" sz="1200" dirty="0" err="1" smtClean="0">
                <a:latin typeface="Arial" charset="0"/>
              </a:rPr>
              <a:t>fascia</a:t>
            </a:r>
            <a:r>
              <a:rPr lang="en-US" sz="1200" dirty="0" smtClean="0">
                <a:latin typeface="Arial" charset="0"/>
              </a:rPr>
              <a:t> = </a:t>
            </a:r>
            <a:r>
              <a:rPr lang="en-US" sz="1200" dirty="0" err="1" smtClean="0">
                <a:latin typeface="Arial" charset="0"/>
              </a:rPr>
              <a:t>NewFascia</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Gutter </a:t>
            </a:r>
            <a:r>
              <a:rPr lang="en-US" sz="1200" dirty="0" err="1" smtClean="0">
                <a:latin typeface="Arial" charset="0"/>
              </a:rPr>
              <a:t>gutter</a:t>
            </a:r>
            <a:r>
              <a:rPr lang="en-US" sz="1200" dirty="0" smtClean="0">
                <a:latin typeface="Arial" charset="0"/>
              </a:rPr>
              <a:t> = </a:t>
            </a:r>
            <a:r>
              <a:rPr lang="en-US" sz="1200" dirty="0" err="1" smtClean="0">
                <a:latin typeface="Arial" charset="0"/>
              </a:rPr>
              <a:t>NewGutter</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err="1" smtClean="0">
                <a:latin typeface="Arial" charset="0"/>
              </a:rPr>
              <a:t>SlabEdge</a:t>
            </a:r>
            <a:r>
              <a:rPr lang="en-US" sz="1200" dirty="0" smtClean="0">
                <a:latin typeface="Arial" charset="0"/>
              </a:rPr>
              <a:t> </a:t>
            </a:r>
            <a:r>
              <a:rPr lang="en-US" sz="1200" dirty="0" err="1" smtClean="0">
                <a:latin typeface="Arial" charset="0"/>
              </a:rPr>
              <a:t>slabEdge</a:t>
            </a:r>
            <a:r>
              <a:rPr lang="en-US" sz="1200" dirty="0" smtClean="0">
                <a:latin typeface="Arial" charset="0"/>
              </a:rPr>
              <a:t> = </a:t>
            </a:r>
            <a:r>
              <a:rPr lang="en-US" sz="1200" dirty="0" err="1" smtClean="0">
                <a:latin typeface="Arial" charset="0"/>
              </a:rPr>
              <a:t>NewSlabEdge</a:t>
            </a:r>
            <a:r>
              <a:rPr lang="en-US" sz="1200" dirty="0" smtClean="0">
                <a:latin typeface="Arial" charset="0"/>
              </a:rPr>
              <a:t> (null, new </a:t>
            </a:r>
            <a:r>
              <a:rPr lang="en-US" sz="1200" dirty="0" err="1" smtClean="0">
                <a:latin typeface="Arial" charset="0"/>
              </a:rPr>
              <a:t>ReferenceArray</a:t>
            </a:r>
            <a:r>
              <a:rPr lang="en-US" sz="1200" dirty="0" smtClean="0">
                <a:latin typeface="Arial" charset="0"/>
              </a:rPr>
              <a:t> ()).</a:t>
            </a:r>
          </a:p>
          <a:p>
            <a:r>
              <a:rPr lang="en-US" sz="1200" dirty="0" smtClean="0">
                <a:latin typeface="Arial" charset="0"/>
              </a:rPr>
              <a:t> </a:t>
            </a:r>
          </a:p>
          <a:p>
            <a:r>
              <a:rPr lang="en-US" sz="1200" b="1" dirty="0" smtClean="0">
                <a:latin typeface="Arial" charset="0"/>
              </a:rPr>
              <a:t>Instructions:</a:t>
            </a:r>
            <a:r>
              <a:rPr lang="en-US" sz="1200" dirty="0" smtClean="0">
                <a:latin typeface="Arial" charset="0"/>
              </a:rPr>
              <a:t> </a:t>
            </a:r>
          </a:p>
          <a:p>
            <a:pPr lvl="0"/>
            <a:endParaRPr lang="en-US" sz="1200" dirty="0" smtClean="0">
              <a:latin typeface="Arial" charset="0"/>
            </a:endParaRPr>
          </a:p>
          <a:p>
            <a:pPr marL="226428" indent="-226428"/>
            <a:r>
              <a:rPr lang="en-US" altLang="zh-CN" sz="1200" dirty="0" smtClean="0"/>
              <a:t>Note: through testing, the sample works in RME as well.</a:t>
            </a:r>
          </a:p>
          <a:p>
            <a:r>
              <a:rPr lang="en-US" sz="1200" kern="1200" dirty="0" smtClean="0">
                <a:solidFill>
                  <a:schemeClr val="tx1"/>
                </a:solidFill>
                <a:latin typeface="Arial" charset="0"/>
                <a:ea typeface="+mn-ea"/>
                <a:cs typeface="+mn-cs"/>
              </a:rPr>
              <a:t>Steps:</a:t>
            </a:r>
          </a:p>
          <a:p>
            <a:pPr lvl="0"/>
            <a:r>
              <a:rPr lang="en-US" sz="1200" kern="1200" dirty="0" smtClean="0">
                <a:solidFill>
                  <a:schemeClr val="tx1"/>
                </a:solidFill>
                <a:latin typeface="Arial" charset="0"/>
                <a:ea typeface="+mn-ea"/>
                <a:cs typeface="+mn-cs"/>
              </a:rPr>
              <a:t>1. Open or new a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project and make sure some Roofs or Floors are placed. A sample project file NewHostedSweep.rvt is available in the sample’s folder.</a:t>
            </a:r>
          </a:p>
          <a:p>
            <a:pPr lvl="0"/>
            <a:r>
              <a:rPr lang="en-US" sz="1200" kern="1200" dirty="0" smtClean="0">
                <a:solidFill>
                  <a:schemeClr val="tx1"/>
                </a:solidFill>
                <a:latin typeface="Arial" charset="0"/>
                <a:ea typeface="+mn-ea"/>
                <a:cs typeface="+mn-cs"/>
              </a:rPr>
              <a:t>2. Run this Command, the main dialog will be presented. (Note: no need to select any</a:t>
            </a:r>
            <a:r>
              <a:rPr lang="en-US" sz="1200" kern="1200" baseline="0" dirty="0" smtClean="0">
                <a:solidFill>
                  <a:schemeClr val="tx1"/>
                </a:solidFill>
                <a:latin typeface="Arial" charset="0"/>
                <a:ea typeface="+mn-ea"/>
                <a:cs typeface="+mn-cs"/>
              </a:rPr>
              <a:t> roof or slab before running the command.)</a:t>
            </a:r>
            <a:endParaRPr lang="en-US" sz="1200" kern="1200" dirty="0" smtClean="0">
              <a:solidFill>
                <a:schemeClr val="tx1"/>
              </a:solidFill>
              <a:latin typeface="Arial" charset="0"/>
              <a:ea typeface="+mn-ea"/>
              <a:cs typeface="+mn-cs"/>
            </a:endParaRPr>
          </a:p>
          <a:p>
            <a:pPr lvl="0"/>
            <a:r>
              <a:rPr lang="en-US" sz="1200" kern="1200" dirty="0" smtClean="0">
                <a:solidFill>
                  <a:schemeClr val="tx1"/>
                </a:solidFill>
                <a:latin typeface="Arial" charset="0"/>
                <a:ea typeface="+mn-ea"/>
                <a:cs typeface="+mn-cs"/>
              </a:rPr>
              <a:t>3. In the main dialog, select a hosted sweep type in the combo-box list and click the button Create. A dialog will be presented for the user to fetch edges and select a type in the combo-box list for the hosted sweep creation. After fetching some edges and selecting a type, click OK button will create a hosted sweep, otherwise Cancel button will cancel this creation operation.</a:t>
            </a:r>
          </a:p>
          <a:p>
            <a:r>
              <a:rPr lang="en-US" sz="1200" kern="1200" dirty="0" smtClean="0">
                <a:solidFill>
                  <a:schemeClr val="tx1"/>
                </a:solidFill>
                <a:latin typeface="Arial" charset="0"/>
                <a:ea typeface="+mn-ea"/>
                <a:cs typeface="+mn-cs"/>
              </a:rPr>
              <a:t>Edge fetching operation details:</a:t>
            </a:r>
          </a:p>
          <a:p>
            <a:pPr lvl="0"/>
            <a:r>
              <a:rPr lang="en-US" sz="1200" kern="1200" dirty="0" smtClean="0">
                <a:solidFill>
                  <a:schemeClr val="tx1"/>
                </a:solidFill>
                <a:latin typeface="Arial" charset="0"/>
                <a:ea typeface="+mn-ea"/>
                <a:cs typeface="+mn-cs"/>
              </a:rPr>
              <a:t>If the user mouse-over an edge where a hosted sweep can be created, the edge will be highlighted in yellow.</a:t>
            </a:r>
          </a:p>
          <a:p>
            <a:pPr lvl="0"/>
            <a:r>
              <a:rPr lang="en-US" sz="1200" kern="1200" dirty="0" smtClean="0">
                <a:solidFill>
                  <a:schemeClr val="tx1"/>
                </a:solidFill>
                <a:latin typeface="Arial" charset="0"/>
                <a:ea typeface="+mn-ea"/>
                <a:cs typeface="+mn-cs"/>
              </a:rPr>
              <a:t>If the user clicks on the highlighted edge, the edge will be selected with red color or click again to un-select. </a:t>
            </a:r>
          </a:p>
          <a:p>
            <a:pPr lvl="0"/>
            <a:r>
              <a:rPr lang="en-US" sz="1200" kern="1200" dirty="0" smtClean="0">
                <a:solidFill>
                  <a:schemeClr val="tx1"/>
                </a:solidFill>
                <a:latin typeface="Arial" charset="0"/>
                <a:ea typeface="+mn-ea"/>
                <a:cs typeface="+mn-cs"/>
              </a:rPr>
              <a:t>Edge selection from preview box will be reflected in the edge list and vice versa. </a:t>
            </a:r>
          </a:p>
          <a:p>
            <a:pPr lvl="0"/>
            <a:r>
              <a:rPr lang="en-US" sz="1200" kern="1200" dirty="0" smtClean="0">
                <a:solidFill>
                  <a:schemeClr val="tx1"/>
                </a:solidFill>
                <a:latin typeface="Arial" charset="0"/>
                <a:ea typeface="+mn-ea"/>
                <a:cs typeface="+mn-cs"/>
              </a:rPr>
              <a:t>The geometry displayed in the picture box can be rotated by holding down the left mouse button and turning, or zoom by holding down the right button to move. </a:t>
            </a:r>
          </a:p>
          <a:p>
            <a:pPr lvl="0"/>
            <a:r>
              <a:rPr lang="en-US" sz="1200" kern="1200" dirty="0" smtClean="0">
                <a:solidFill>
                  <a:schemeClr val="tx1"/>
                </a:solidFill>
                <a:latin typeface="Arial" charset="0"/>
                <a:ea typeface="+mn-ea"/>
                <a:cs typeface="+mn-cs"/>
              </a:rPr>
              <a:t>Pressing arrow keys will also rotate the geometry round X-axis or Y-axis.</a:t>
            </a:r>
          </a:p>
          <a:p>
            <a:pPr lvl="0"/>
            <a:r>
              <a:rPr lang="en-US" sz="1200" kern="1200" dirty="0" smtClean="0">
                <a:solidFill>
                  <a:schemeClr val="tx1"/>
                </a:solidFill>
                <a:latin typeface="Arial" charset="0"/>
                <a:ea typeface="+mn-ea"/>
                <a:cs typeface="+mn-cs"/>
              </a:rPr>
              <a:t>To modify, select a hosted sweep type in the combo-box list and select a created hosted sweep in the list box from the main dialog, Then click the button Modify to popup the form to modify the properties of the selected sweep. In the modification form, user can change the value in the property grid and the changes will reflect in </a:t>
            </a:r>
            <a:r>
              <a:rPr lang="en-US" sz="1200" kern="1200" dirty="0" err="1" smtClean="0">
                <a:solidFill>
                  <a:schemeClr val="tx1"/>
                </a:solidFill>
                <a:latin typeface="Arial" charset="0"/>
                <a:ea typeface="+mn-ea"/>
                <a:cs typeface="+mn-cs"/>
              </a:rPr>
              <a:t>Revit</a:t>
            </a:r>
            <a:r>
              <a:rPr lang="en-US" sz="1200" kern="1200" dirty="0" smtClean="0">
                <a:solidFill>
                  <a:schemeClr val="tx1"/>
                </a:solidFill>
                <a:latin typeface="Arial" charset="0"/>
                <a:ea typeface="+mn-ea"/>
                <a:cs typeface="+mn-cs"/>
              </a:rPr>
              <a:t> immediately.</a:t>
            </a:r>
          </a:p>
          <a:p>
            <a:pPr lvl="0"/>
            <a:r>
              <a:rPr lang="en-US" sz="1200" kern="1200" dirty="0" smtClean="0">
                <a:solidFill>
                  <a:schemeClr val="tx1"/>
                </a:solidFill>
                <a:latin typeface="Arial" charset="0"/>
                <a:ea typeface="+mn-ea"/>
                <a:cs typeface="+mn-cs"/>
              </a:rPr>
              <a:t>User can create more than one hosted sweep, and each created hosted sweep will be listed in the list box based on category and grouped by their type. After user click OK button in the main form, this command will exit.</a:t>
            </a:r>
          </a:p>
          <a:p>
            <a:pPr lvl="0"/>
            <a:endParaRPr lang="en-US" sz="1200" dirty="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121</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r>
              <a:rPr lang="en-US" altLang="zh-CN" smtClean="0"/>
              <a:t>This RME electrical sample shows how to operate power circuits, as well as how to handle interactive element selection in Revit, use a ResourceManager to manage images and localisable string resources, and implement a toolbar user interface for an external command. It mainly exercises classes from the Autodesk.Revit.MEP namespace. It provides the following functionality:</a:t>
            </a:r>
          </a:p>
          <a:p>
            <a:endParaRPr lang="en-US" altLang="zh-CN" smtClean="0"/>
          </a:p>
          <a:p>
            <a:r>
              <a:rPr lang="en-US" altLang="zh-CN" smtClean="0"/>
              <a:t>- Create a power circuit with selected elements, edit a power circuit, or add or remove an element to or from a circuit. The elements should have unused electrical connectors with same voltage definition and pole numbers.</a:t>
            </a:r>
          </a:p>
          <a:p>
            <a:endParaRPr lang="en-US" altLang="zh-CN" smtClean="0"/>
          </a:p>
          <a:p>
            <a:r>
              <a:rPr lang="en-US" altLang="zh-CN" smtClean="0"/>
              <a:t>- Select a panel for a circuit, or disconnect panel from a circuit if the circuit has a panel.</a:t>
            </a:r>
          </a:p>
          <a:p>
            <a:endParaRPr lang="en-US" altLang="zh-CN" smtClean="0"/>
          </a:p>
          <a:p>
            <a:r>
              <a:rPr lang="en-US" altLang="zh-CN" smtClean="0"/>
              <a:t>Creating a new circuit is achieved by the creation document method NewElectricalSystem(), passing in a list of circuit elements and an electrical systm type from the ElectricalSystemType enum, which can currently be one of Data, PowerCircuit, Telephone, Security, FireAlarm, NurseCall, Controls, and Communication.</a:t>
            </a:r>
          </a:p>
          <a:p>
            <a:endParaRPr lang="en-US" altLang="zh-CN" smtClean="0"/>
          </a:p>
          <a:p>
            <a:r>
              <a:rPr lang="en-US" altLang="zh-CN" smtClean="0"/>
              <a:t>For editing the circuit, the elements make use of the FamilyInstance MEPModel property, which provides access to the elements connector manager and electrical systems.</a:t>
            </a:r>
          </a:p>
          <a:p>
            <a:endParaRPr lang="en-US" altLang="zh-CN" smtClean="0"/>
          </a:p>
          <a:p>
            <a:r>
              <a:rPr lang="en-US" altLang="zh-CN" smtClean="0"/>
              <a:t>Instructions: </a:t>
            </a:r>
          </a:p>
          <a:p>
            <a:endParaRPr lang="en-US" altLang="zh-CN" smtClean="0"/>
          </a:p>
          <a:p>
            <a:r>
              <a:rPr lang="en-US" altLang="zh-CN" smtClean="0"/>
              <a:t>Open or new a Revit project and make sure needed electrical elements are placed. A sample project file PowerCircuit.rvt is available in the sample folder. Then execute the command.</a:t>
            </a:r>
          </a:p>
          <a:p>
            <a:endParaRPr lang="en-US" altLang="zh-CN" smtClean="0"/>
          </a:p>
          <a:p>
            <a:r>
              <a:rPr lang="en-US" altLang="zh-CN" smtClean="0"/>
              <a:t>- Create a power circuit: Select elements which all have unused electrical connectors within same voltage definition and pole numbers in current project, execute the command and click the button. Expected result: A power circuit is created with the selected elements and highlighted. Note: 1. Currently the API provides no good way to check whether the connectors have the same voltage definition or pole numbers, therefore the sample skips validating this information and just displays a message if the creation fails. User must know  whether the selected elements' connectors' voltage and pole numbers match. 2. In this sample it is not allowed to create a power circuit with elements which are all lighting devices.</a:t>
            </a:r>
          </a:p>
          <a:p>
            <a:endParaRPr lang="en-US" altLang="zh-CN" smtClean="0"/>
          </a:p>
          <a:p>
            <a:r>
              <a:rPr lang="en-US" altLang="zh-CN" smtClean="0"/>
              <a:t>- Edit a power circuit: Select a power circuit or an element belongs to one or more circuits, execute the command and click the button. If the selected element belongs to more than one power circuits, select a circuit from its circuits to edit in the 'Select a Circuit' dialog. If not, go to next step. Choose an option to edit the circuit in the 'Edit Circuit' dialog:</a:t>
            </a:r>
          </a:p>
          <a:p>
            <a:endParaRPr lang="en-US" altLang="zh-CN" smtClean="0"/>
          </a:p>
          <a:p>
            <a:r>
              <a:rPr lang="en-US" altLang="zh-CN" smtClean="0"/>
              <a:t>- Click button to add an element to the circuit. Then select an element which has unused electrical connectors within same voltage definition and pole numbers as the other circuit elements. The sample skips validating the voltage and pole numbers and provides message if creation fails. Expected result: The selected element is added to the circuit and the circuit is highlighted.</a:t>
            </a:r>
          </a:p>
          <a:p>
            <a:endParaRPr lang="en-US" altLang="zh-CN" smtClean="0"/>
          </a:p>
          <a:p>
            <a:r>
              <a:rPr lang="en-US" altLang="zh-CN" smtClean="0"/>
              <a:t>- Click button to remove an element from the circuit. Then select the element to remove. Expected result: The selected element is removed from the circuit and the circuit is highlighted.</a:t>
            </a:r>
          </a:p>
          <a:p>
            <a:endParaRPr lang="en-US" altLang="zh-CN" smtClean="0"/>
          </a:p>
          <a:p>
            <a:r>
              <a:rPr lang="en-US" altLang="zh-CN" smtClean="0"/>
              <a:t>- Click button to select a panel for the circuit, select a power circuit or an element belongs to one or more circuits, execute the command and click button to select a panel for the circuit. If the selected element belongs to more than one power circuits, select a circuit from its circuits to edit in the 'Select a Circuit' dialog. If not, go to next step: Select a panel to assign it to the circuit. The panel must be assigned to distribution system with the same voltage definition as the other circuit elements.  Also the panel must have same pole numbers as the other circuit elements. For the same reason as Note in step 1, the sample just skips validating the voltage and pole numbers and provides message if creation fails. Expected result: The selected panel is assigned to the circuit and the circuit is highlighted.</a:t>
            </a:r>
          </a:p>
          <a:p>
            <a:endParaRPr lang="en-US" altLang="zh-CN" smtClean="0"/>
          </a:p>
          <a:p>
            <a:r>
              <a:rPr lang="en-US" altLang="zh-CN" smtClean="0"/>
              <a:t>- Disconnect the panel from a circuit: Select a power circuit or an element belongs to one or more circuits, execute the command, and click button to disconnect the panel from the circuit. If the selected element belongs to more than one power circuits, select a circuit from its circuits to edit in the 'Select a Circuit' dialog. If not, go to next step. Expected result: The panel of the circuit is removed from the circuit and the circuit is highlighted.</a:t>
            </a:r>
          </a:p>
          <a:p>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122</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13</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123</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124</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The 23 new samples reflect the main focus of the API development</a:t>
            </a:r>
            <a:r>
              <a:rPr lang="en-GB" baseline="0" smtClean="0"/>
              <a:t> for Revit 2010: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125</a:t>
            </a:fld>
            <a:endParaRPr 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126</a:t>
            </a:fld>
            <a:endParaRPr 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127</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128</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129</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eaLnBrk="1" hangingPunct="1"/>
            <a:r>
              <a:rPr lang="en-US" baseline="0" dirty="0" err="1" smtClean="0"/>
              <a:t>DistanceToSurfaces</a:t>
            </a:r>
            <a:r>
              <a:rPr lang="en-US" baseline="0" smtClean="0"/>
              <a:t>: external application reacts to changes in walls and sphere object. calculates </a:t>
            </a:r>
            <a:r>
              <a:rPr lang="en-US" baseline="0" dirty="0" smtClean="0"/>
              <a:t>the distance from a family instance to several points on each face. </a:t>
            </a:r>
          </a:p>
          <a:p>
            <a:pPr eaLnBrk="1" hangingPunct="1"/>
            <a:r>
              <a:rPr lang="en-US" baseline="0" smtClean="0"/>
              <a:t>SpatialFieldGradient</a:t>
            </a:r>
            <a:r>
              <a:rPr lang="en-US" baseline="0" dirty="0" smtClean="0"/>
              <a:t>: </a:t>
            </a:r>
            <a:r>
              <a:rPr lang="en-US" dirty="0" smtClean="0"/>
              <a:t>display analysis results in a Revit model. On selection</a:t>
            </a:r>
            <a:r>
              <a:rPr lang="en-US" baseline="0" dirty="0" smtClean="0"/>
              <a:t> of a face, this sample displays numeric data on that face</a:t>
            </a:r>
            <a:r>
              <a:rPr lang="en-US" baseline="0" smtClean="0"/>
              <a:t>. includes legend and colour definition.</a:t>
            </a:r>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smtClean="0"/>
              <a:t>DividedSurfaceByIntersects</a:t>
            </a:r>
            <a:r>
              <a:rPr lang="en-US" baseline="0" dirty="0" smtClean="0"/>
              <a:t>: demonstrates how </a:t>
            </a:r>
            <a:r>
              <a:rPr lang="en-US" baseline="0" smtClean="0"/>
              <a:t>to add and remove intersection elements such as </a:t>
            </a:r>
            <a:r>
              <a:rPr lang="en-US" sz="1200" kern="1200" smtClean="0">
                <a:solidFill>
                  <a:schemeClr val="tx1"/>
                </a:solidFill>
                <a:latin typeface="Arial" charset="0"/>
                <a:ea typeface="+mn-ea"/>
                <a:cs typeface="+mn-cs"/>
              </a:rPr>
              <a:t>Level, ReferencePlane, ModelCurve </a:t>
            </a:r>
            <a:r>
              <a:rPr lang="en-US" baseline="0" smtClean="0"/>
              <a:t>on a DividedSurface.</a:t>
            </a:r>
            <a:endParaRPr lang="en-US" baseline="0" dirty="0" smtClean="0"/>
          </a:p>
          <a:p>
            <a:r>
              <a:rPr lang="en-US" smtClean="0"/>
              <a:t>ViewFilters</a:t>
            </a:r>
            <a:r>
              <a:rPr lang="en-US" dirty="0" smtClean="0"/>
              <a:t>:</a:t>
            </a:r>
            <a:r>
              <a:rPr lang="en-US" baseline="0" dirty="0" smtClean="0"/>
              <a:t> </a:t>
            </a:r>
            <a:r>
              <a:rPr lang="en-US" dirty="0" smtClean="0"/>
              <a:t>demonstrates how to create and modify view filters by 2011 new element </a:t>
            </a:r>
            <a:r>
              <a:rPr lang="en-US" smtClean="0"/>
              <a:t>iteration API,</a:t>
            </a:r>
            <a:r>
              <a:rPr lang="en-US" baseline="0" smtClean="0"/>
              <a:t> and show that the API can support more than the three filter maximum imposed by the user interface.</a:t>
            </a:r>
            <a:endParaRPr lang="en-US"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130</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defTabSz="932871" eaLnBrk="1" hangingPunct="1">
              <a:defRPr/>
            </a:pPr>
            <a:r>
              <a:rPr lang="en-US" baseline="0" dirty="0" err="1" smtClean="0"/>
              <a:t>FindColumns</a:t>
            </a:r>
            <a:r>
              <a:rPr lang="en-US" baseline="0" dirty="0" smtClean="0"/>
              <a:t>: demonstrates how to find all walls that have embedded columns </a:t>
            </a:r>
            <a:r>
              <a:rPr lang="en-US" baseline="0" smtClean="0"/>
              <a:t>in them by shooting a ray along the wall center. Based on Scott's AU 2009 presentation on analysing building geometry.</a:t>
            </a:r>
            <a:endParaRPr lang="en-US" baseline="0" dirty="0" smtClean="0"/>
          </a:p>
          <a:p>
            <a:pPr defTabSz="932871" eaLnBrk="1" hangingPunct="1">
              <a:defRPr/>
            </a:pPr>
            <a:r>
              <a:rPr lang="en-US" baseline="0" smtClean="0"/>
              <a:t>MeasureHeight</a:t>
            </a:r>
            <a:r>
              <a:rPr lang="en-US" baseline="0" dirty="0" smtClean="0"/>
              <a:t>: demonstrates how to calculate the </a:t>
            </a:r>
            <a:r>
              <a:rPr lang="en-US" baseline="0" smtClean="0"/>
              <a:t>height of a selected skylight above </a:t>
            </a:r>
            <a:r>
              <a:rPr lang="en-US" baseline="0" dirty="0" smtClean="0"/>
              <a:t>the </a:t>
            </a:r>
            <a:r>
              <a:rPr lang="en-US" baseline="0" smtClean="0"/>
              <a:t>ground floor by shooting a ray with </a:t>
            </a:r>
            <a:r>
              <a:rPr lang="en-GB" sz="1200" kern="1200" smtClean="0">
                <a:solidFill>
                  <a:schemeClr val="tx1"/>
                </a:solidFill>
                <a:latin typeface="Arial" charset="0"/>
                <a:ea typeface="+mn-ea"/>
                <a:cs typeface="+mn-cs"/>
              </a:rPr>
              <a:t>FindReferencesByDirection.</a:t>
            </a:r>
            <a:endParaRPr lang="en-US" baseline="0" dirty="0" smtClean="0"/>
          </a:p>
          <a:p>
            <a:pPr defTabSz="932871" eaLnBrk="1" hangingPunct="1">
              <a:defRPr/>
            </a:pPr>
            <a:r>
              <a:rPr lang="en-US" baseline="0" smtClean="0"/>
              <a:t>ParameterValuesFromImage</a:t>
            </a:r>
            <a:r>
              <a:rPr lang="en-US" baseline="0" dirty="0" smtClean="0"/>
              <a:t>: </a:t>
            </a:r>
            <a:r>
              <a:rPr lang="en-US" dirty="0" smtClean="0"/>
              <a:t>computes a grayscale value for each pixel in an image file. Use this value to set a parameter that will change </a:t>
            </a:r>
            <a:r>
              <a:rPr lang="en-US" smtClean="0"/>
              <a:t>the model geometry. From Harry's AU 2009 presentation on conceptual design and massing.</a:t>
            </a:r>
            <a:endParaRPr lang="en-US" dirty="0" smtClean="0"/>
          </a:p>
          <a:p>
            <a:pPr defTabSz="932871" eaLnBrk="1" hangingPunct="1">
              <a:defRPr/>
            </a:pPr>
            <a:r>
              <a:rPr lang="en-US" smtClean="0"/>
              <a:t>PointCurveCreation: seven different examples of using </a:t>
            </a:r>
            <a:r>
              <a:rPr lang="en-US" dirty="0" smtClean="0"/>
              <a:t>equations and external data files to </a:t>
            </a:r>
            <a:r>
              <a:rPr lang="en-US" smtClean="0"/>
              <a:t>create point, curve and </a:t>
            </a:r>
            <a:r>
              <a:rPr lang="en-US" sz="1200" kern="1200" smtClean="0">
                <a:solidFill>
                  <a:schemeClr val="tx1"/>
                </a:solidFill>
                <a:latin typeface="Arial" charset="0"/>
                <a:ea typeface="+mn-ea"/>
                <a:cs typeface="+mn-cs"/>
              </a:rPr>
              <a:t>loft form </a:t>
            </a:r>
            <a:r>
              <a:rPr lang="en-US" smtClean="0"/>
              <a:t>surface massing geometry</a:t>
            </a:r>
            <a:r>
              <a:rPr lang="en-US" baseline="0" dirty="0" smtClean="0"/>
              <a:t>.</a:t>
            </a:r>
            <a:endParaRPr lang="en-US"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131</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eaLnBrk="1" hangingPunct="1"/>
            <a:r>
              <a:rPr lang="en-US" baseline="0" smtClean="0"/>
              <a:t>DirectionCalculation: determine south facing walls and windows by geometrical analysis, with and without considering the project location. Part of Scott's AU 2009 presentation.</a:t>
            </a:r>
          </a:p>
          <a:p>
            <a:pPr eaLnBrk="1" hangingPunct="1"/>
            <a:r>
              <a:rPr lang="en-US" baseline="0" smtClean="0"/>
              <a:t>ChangesMonitor</a:t>
            </a:r>
            <a:r>
              <a:rPr lang="en-US" baseline="0" dirty="0" smtClean="0"/>
              <a:t>: demonstrates how to subscribe the </a:t>
            </a:r>
            <a:r>
              <a:rPr lang="en-US" baseline="0" dirty="0" err="1" smtClean="0"/>
              <a:t>DocumentChanged</a:t>
            </a:r>
            <a:r>
              <a:rPr lang="en-US" baseline="0" dirty="0" smtClean="0"/>
              <a:t> </a:t>
            </a:r>
            <a:r>
              <a:rPr lang="en-US" baseline="0" smtClean="0"/>
              <a:t>event in an external application and log all modified elements in a modeless dialogue.</a:t>
            </a:r>
            <a:endParaRPr lang="en-US" baseline="0" dirty="0" smtClean="0"/>
          </a:p>
          <a:p>
            <a:pPr eaLnBrk="1" hangingPunct="1"/>
            <a:r>
              <a:rPr lang="en-US" baseline="0" smtClean="0"/>
              <a:t>DynamicModelUpdate</a:t>
            </a:r>
            <a:r>
              <a:rPr lang="en-US" baseline="0" dirty="0" smtClean="0"/>
              <a:t>: demonstrates how to maintain relative position between elements by moving a section marker to maintain relative position with a window. </a:t>
            </a:r>
          </a:p>
          <a:p>
            <a:pPr eaLnBrk="1" hangingPunct="1"/>
            <a:r>
              <a:rPr lang="en-US" baseline="0" smtClean="0"/>
              <a:t>ErrorHandling: implements both a command and an application in the same class to demonstrate </a:t>
            </a:r>
            <a:r>
              <a:rPr lang="en-US" baseline="0" dirty="0" smtClean="0"/>
              <a:t>how to create failure definition id, failure definition, failure message and how to </a:t>
            </a:r>
            <a:r>
              <a:rPr lang="en-US" baseline="0" smtClean="0"/>
              <a:t>resolve failures in the failure processing steps.</a:t>
            </a:r>
            <a:endParaRPr lang="en-US" baseline="0"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132</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pPr defTabSz="932871" eaLnBrk="1" hangingPunct="1">
              <a:defRPr/>
            </a:pPr>
            <a:r>
              <a:rPr lang="en-US" baseline="0" smtClean="0"/>
              <a:t>ExternalCommand: </a:t>
            </a:r>
            <a:r>
              <a:rPr lang="en-US" baseline="0" smtClean="0"/>
              <a:t>a separate solution not included in SDKSamples2011.sln </a:t>
            </a:r>
            <a:r>
              <a:rPr lang="en-US" smtClean="0"/>
              <a:t>demonstrating how </a:t>
            </a:r>
            <a:r>
              <a:rPr lang="en-US" dirty="0" smtClean="0"/>
              <a:t>to </a:t>
            </a:r>
            <a:r>
              <a:rPr lang="en-US" smtClean="0"/>
              <a:t>use the new </a:t>
            </a:r>
            <a:r>
              <a:rPr lang="en-US" dirty="0" smtClean="0"/>
              <a:t>external command </a:t>
            </a:r>
            <a:r>
              <a:rPr lang="en-US" smtClean="0"/>
              <a:t>registration and the RevitAddInUtility functionality. it defines an</a:t>
            </a:r>
            <a:r>
              <a:rPr lang="en-US" baseline="0" smtClean="0"/>
              <a:t> add-in application with two </a:t>
            </a:r>
            <a:r>
              <a:rPr lang="en-US" smtClean="0"/>
              <a:t>external commands and an</a:t>
            </a:r>
            <a:r>
              <a:rPr lang="en-US" baseline="0" smtClean="0"/>
              <a:t> external application, as well as a stand-alone installation exe using the Revit add-in utility DLL to read and write a manifest file and analyse the revit installation.</a:t>
            </a:r>
          </a:p>
          <a:p>
            <a:pPr defTabSz="932871" eaLnBrk="1" hangingPunct="1">
              <a:defRPr/>
            </a:pPr>
            <a:r>
              <a:rPr lang="en-US" baseline="0" smtClean="0"/>
              <a:t>HelloWorld</a:t>
            </a:r>
            <a:r>
              <a:rPr lang="en-US" baseline="0" dirty="0" smtClean="0"/>
              <a:t>: shows how a basic </a:t>
            </a:r>
            <a:r>
              <a:rPr lang="en-US" baseline="0" dirty="0" err="1" smtClean="0"/>
              <a:t>ExternalCommand</a:t>
            </a:r>
            <a:r>
              <a:rPr lang="en-US" baseline="0" dirty="0" smtClean="0"/>
              <a:t> can be added to the Revit user interface. </a:t>
            </a:r>
          </a:p>
          <a:p>
            <a:pPr defTabSz="932871" eaLnBrk="1" hangingPunct="1">
              <a:defRPr/>
            </a:pPr>
            <a:r>
              <a:rPr lang="en-US" baseline="0" smtClean="0"/>
              <a:t>ImportExport</a:t>
            </a:r>
            <a:r>
              <a:rPr lang="en-US" baseline="0" dirty="0" smtClean="0"/>
              <a:t>: </a:t>
            </a:r>
            <a:r>
              <a:rPr lang="en-US" dirty="0" smtClean="0"/>
              <a:t>shows how to export current project to </a:t>
            </a:r>
            <a:r>
              <a:rPr lang="en-US" dirty="0" err="1" smtClean="0"/>
              <a:t>dwg</a:t>
            </a:r>
            <a:r>
              <a:rPr lang="en-US" dirty="0" smtClean="0"/>
              <a:t>, </a:t>
            </a:r>
            <a:r>
              <a:rPr lang="en-US" dirty="0" err="1" smtClean="0"/>
              <a:t>sat,dxf</a:t>
            </a:r>
            <a:r>
              <a:rPr lang="en-US" dirty="0" smtClean="0"/>
              <a:t>, </a:t>
            </a:r>
            <a:r>
              <a:rPr lang="en-US" dirty="0" err="1" smtClean="0"/>
              <a:t>dwf</a:t>
            </a:r>
            <a:r>
              <a:rPr lang="en-US" dirty="0" smtClean="0"/>
              <a:t>(x), </a:t>
            </a:r>
            <a:r>
              <a:rPr lang="en-US" dirty="0" err="1" smtClean="0"/>
              <a:t>gbxml</a:t>
            </a:r>
            <a:r>
              <a:rPr lang="en-US" dirty="0" smtClean="0"/>
              <a:t>, </a:t>
            </a:r>
            <a:r>
              <a:rPr lang="en-US" dirty="0" err="1" smtClean="0"/>
              <a:t>fbx</a:t>
            </a:r>
            <a:r>
              <a:rPr lang="en-US" dirty="0" smtClean="0"/>
              <a:t>, </a:t>
            </a:r>
            <a:r>
              <a:rPr lang="en-US" dirty="0" err="1" smtClean="0"/>
              <a:t>dgn</a:t>
            </a:r>
            <a:r>
              <a:rPr lang="en-US" dirty="0" smtClean="0"/>
              <a:t>, image or Civil3D files and how to import a </a:t>
            </a:r>
            <a:r>
              <a:rPr lang="en-US" dirty="0" err="1" smtClean="0"/>
              <a:t>dwg</a:t>
            </a:r>
            <a:r>
              <a:rPr lang="en-US" dirty="0" smtClean="0"/>
              <a:t>, image, GBXML or </a:t>
            </a:r>
            <a:r>
              <a:rPr lang="fr-FR" dirty="0" err="1" smtClean="0"/>
              <a:t>Inventor</a:t>
            </a:r>
            <a:r>
              <a:rPr lang="fr-FR" dirty="0" smtClean="0"/>
              <a:t> </a:t>
            </a:r>
            <a:r>
              <a:rPr lang="en-US" dirty="0" smtClean="0"/>
              <a:t>file into Revit.</a:t>
            </a:r>
          </a:p>
          <a:p>
            <a:pPr defTabSz="932871" eaLnBrk="1" hangingPunct="1">
              <a:defRPr/>
            </a:pPr>
            <a:r>
              <a:rPr lang="en-US" baseline="0" smtClean="0"/>
              <a:t>MaterialQuantities</a:t>
            </a:r>
            <a:r>
              <a:rPr lang="en-US" baseline="0" dirty="0" smtClean="0"/>
              <a:t>: </a:t>
            </a:r>
            <a:r>
              <a:rPr lang="en-US" dirty="0" smtClean="0"/>
              <a:t>outputs an analysis of </a:t>
            </a:r>
            <a:r>
              <a:rPr lang="en-US" smtClean="0"/>
              <a:t>the net and gross material quantities of </a:t>
            </a:r>
            <a:r>
              <a:rPr lang="en-US" dirty="0" smtClean="0"/>
              <a:t>walls, floors, </a:t>
            </a:r>
            <a:r>
              <a:rPr lang="en-US" smtClean="0"/>
              <a:t>and roofs to a csv file </a:t>
            </a:r>
            <a:r>
              <a:rPr lang="en-US" dirty="0" smtClean="0"/>
              <a:t>and displays the output in </a:t>
            </a:r>
            <a:r>
              <a:rPr lang="en-US" smtClean="0"/>
              <a:t>Excel.</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14</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87550DA7-572A-476D-984A-E3C1071E4BB3}" type="slidenum">
              <a:rPr lang="en-US" smtClean="0"/>
              <a:pPr/>
              <a:t>133</a:t>
            </a:fld>
            <a:endParaRPr lang="en-US" smtClean="0"/>
          </a:p>
        </p:txBody>
      </p:sp>
      <p:sp>
        <p:nvSpPr>
          <p:cNvPr id="75779" name="Rectangle 2"/>
          <p:cNvSpPr>
            <a:spLocks noGrp="1" noRot="1" noChangeAspect="1" noChangeArrowheads="1" noTextEdit="1"/>
          </p:cNvSpPr>
          <p:nvPr>
            <p:ph type="sldImg"/>
          </p:nvPr>
        </p:nvSpPr>
        <p:spPr>
          <a:xfrm>
            <a:off x="915988" y="744538"/>
            <a:ext cx="4973637" cy="3730625"/>
          </a:xfrm>
          <a:ln/>
        </p:spPr>
      </p:sp>
      <p:sp>
        <p:nvSpPr>
          <p:cNvPr id="75780" name="Rectangle 3"/>
          <p:cNvSpPr>
            <a:spLocks noGrp="1" noChangeArrowheads="1"/>
          </p:cNvSpPr>
          <p:nvPr>
            <p:ph type="body" idx="1"/>
          </p:nvPr>
        </p:nvSpPr>
        <p:spPr>
          <a:xfrm>
            <a:off x="906792" y="4721530"/>
            <a:ext cx="4992030" cy="4473386"/>
          </a:xfrm>
          <a:noFill/>
          <a:ln/>
        </p:spPr>
        <p:txBody>
          <a:bodyPr/>
          <a:lstStyle/>
          <a:p>
            <a:r>
              <a:rPr lang="en-US" baseline="0" smtClean="0"/>
              <a:t>Selections: imlements four different commands </a:t>
            </a:r>
            <a:r>
              <a:rPr lang="en-US" smtClean="0"/>
              <a:t>demonstrating </a:t>
            </a:r>
            <a:r>
              <a:rPr lang="en-US" dirty="0" smtClean="0"/>
              <a:t>how to perform </a:t>
            </a:r>
            <a:r>
              <a:rPr lang="en-US" smtClean="0"/>
              <a:t>selection operations:</a:t>
            </a:r>
            <a:r>
              <a:rPr lang="en-US" baseline="0" smtClean="0"/>
              <a:t> element, point on wall face for window placement, face to set work plane and draw a circle, and element or point from dialogue.</a:t>
            </a:r>
            <a:endParaRPr lang="en-US" baseline="0" dirty="0" smtClean="0"/>
          </a:p>
          <a:p>
            <a:pPr defTabSz="932871" eaLnBrk="1" hangingPunct="1">
              <a:defRPr/>
            </a:pPr>
            <a:r>
              <a:rPr lang="en-US" smtClean="0"/>
              <a:t>SolidSolidCut</a:t>
            </a:r>
            <a:r>
              <a:rPr lang="en-US" baseline="0" dirty="0" smtClean="0"/>
              <a:t>: </a:t>
            </a:r>
            <a:r>
              <a:rPr lang="en-US" dirty="0" smtClean="0"/>
              <a:t>shows how to </a:t>
            </a:r>
            <a:r>
              <a:rPr lang="en-US" smtClean="0"/>
              <a:t>use </a:t>
            </a:r>
            <a:r>
              <a:rPr lang="fr-FR" smtClean="0"/>
              <a:t>the new </a:t>
            </a:r>
            <a:r>
              <a:rPr lang="en-GB" smtClean="0"/>
              <a:t>SolidSolidCutUtils class in a </a:t>
            </a:r>
            <a:r>
              <a:rPr lang="en-US" sz="1200" kern="1200" smtClean="0">
                <a:solidFill>
                  <a:schemeClr val="tx1"/>
                </a:solidFill>
                <a:latin typeface="Arial" charset="0"/>
                <a:ea typeface="+mn-ea"/>
                <a:cs typeface="+mn-cs"/>
              </a:rPr>
              <a:t>conceptual mass family,</a:t>
            </a:r>
            <a:r>
              <a:rPr lang="en-US" sz="1200" kern="1200" baseline="0" smtClean="0">
                <a:solidFill>
                  <a:schemeClr val="tx1"/>
                </a:solidFill>
                <a:latin typeface="Arial" charset="0"/>
                <a:ea typeface="+mn-ea"/>
                <a:cs typeface="+mn-cs"/>
              </a:rPr>
              <a:t> cut and uncut a sphere from a cube.</a:t>
            </a:r>
            <a:endParaRPr lang="fr-FR" dirty="0" smtClean="0"/>
          </a:p>
          <a:p>
            <a:pPr defTabSz="932871" eaLnBrk="1" hangingPunct="1">
              <a:defRPr/>
            </a:pPr>
            <a:r>
              <a:rPr lang="fr-FR" smtClean="0"/>
              <a:t>TransactionControl</a:t>
            </a:r>
            <a:r>
              <a:rPr lang="fr-FR" dirty="0" smtClean="0"/>
              <a:t>: d</a:t>
            </a:r>
            <a:r>
              <a:rPr lang="en-US" dirty="0" err="1" smtClean="0"/>
              <a:t>emonstrates</a:t>
            </a:r>
            <a:r>
              <a:rPr lang="en-US" dirty="0" smtClean="0"/>
              <a:t> how to use transaction group, transaction and sub transaction</a:t>
            </a:r>
          </a:p>
          <a:p>
            <a:r>
              <a:rPr lang="en-US" smtClean="0"/>
              <a:t>PanelSchedule</a:t>
            </a:r>
            <a:r>
              <a:rPr lang="en-US" dirty="0" smtClean="0"/>
              <a:t>: shows how to use </a:t>
            </a:r>
            <a:r>
              <a:rPr lang="en-US" smtClean="0"/>
              <a:t>the Revit MEP Panel </a:t>
            </a:r>
            <a:r>
              <a:rPr lang="en-US" dirty="0" smtClean="0"/>
              <a:t>Schedule API:</a:t>
            </a:r>
          </a:p>
          <a:p>
            <a:r>
              <a:rPr lang="en-US" smtClean="0"/>
              <a:t>1. PanelScheduleExport </a:t>
            </a:r>
            <a:r>
              <a:rPr lang="en-US" dirty="0" smtClean="0"/>
              <a:t>- gets the panel schedule view data via the API </a:t>
            </a:r>
            <a:r>
              <a:rPr lang="en-US" smtClean="0"/>
              <a:t>and generate </a:t>
            </a:r>
            <a:r>
              <a:rPr lang="en-US" dirty="0" smtClean="0"/>
              <a:t>a CSV file or a HTML </a:t>
            </a:r>
            <a:r>
              <a:rPr lang="en-US" smtClean="0"/>
              <a:t>page from </a:t>
            </a:r>
            <a:r>
              <a:rPr lang="en-US" dirty="0" smtClean="0"/>
              <a:t>it.</a:t>
            </a:r>
          </a:p>
          <a:p>
            <a:r>
              <a:rPr lang="en-US" smtClean="0"/>
              <a:t>2. InstanceViewCreation </a:t>
            </a:r>
            <a:r>
              <a:rPr lang="en-US" dirty="0" smtClean="0"/>
              <a:t>- Create a panel schedule view instance for an electrical panel </a:t>
            </a:r>
            <a:r>
              <a:rPr lang="en-US" smtClean="0"/>
              <a:t>you selected.</a:t>
            </a:r>
          </a:p>
          <a:p>
            <a:r>
              <a:rPr lang="en-US" smtClean="0"/>
              <a:t>3. SheetImport - Place the panel schedule view(s) on a sheet view.</a:t>
            </a:r>
            <a:endParaRPr lang="en-US"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134</a:t>
            </a:fld>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400" b="1" kern="1200" smtClean="0">
                <a:solidFill>
                  <a:schemeClr val="tx1"/>
                </a:solidFill>
                <a:latin typeface="+mn-lt"/>
                <a:ea typeface="+mn-ea"/>
                <a:cs typeface="+mn-cs"/>
              </a:rPr>
              <a:t>Import, export and print changes</a:t>
            </a:r>
          </a:p>
          <a:p>
            <a:r>
              <a:rPr lang="en-US" sz="1400" b="1" kern="1200" smtClean="0">
                <a:solidFill>
                  <a:schemeClr val="tx1"/>
                </a:solidFill>
                <a:latin typeface="+mn-lt"/>
                <a:ea typeface="+mn-ea"/>
                <a:cs typeface="+mn-cs"/>
              </a:rPr>
              <a:t>Import DWG as link</a:t>
            </a:r>
          </a:p>
          <a:p>
            <a:r>
              <a:rPr lang="en-US" sz="1400" kern="1200" smtClean="0">
                <a:solidFill>
                  <a:schemeClr val="tx1"/>
                </a:solidFill>
                <a:latin typeface="+mn-lt"/>
                <a:ea typeface="+mn-ea"/>
                <a:cs typeface="+mn-cs"/>
              </a:rPr>
              <a:t>The method Document.Link() imports a DWG into the document as a link.</a:t>
            </a:r>
          </a:p>
          <a:p>
            <a:r>
              <a:rPr lang="en-US" sz="1400" b="1" kern="1200" smtClean="0">
                <a:solidFill>
                  <a:schemeClr val="tx1"/>
                </a:solidFill>
                <a:latin typeface="+mn-lt"/>
                <a:ea typeface="+mn-ea"/>
                <a:cs typeface="+mn-cs"/>
              </a:rPr>
              <a:t>Identify if import instance is linked</a:t>
            </a:r>
          </a:p>
          <a:p>
            <a:r>
              <a:rPr lang="en-US" sz="1400" kern="1200" smtClean="0">
                <a:solidFill>
                  <a:schemeClr val="tx1"/>
                </a:solidFill>
                <a:latin typeface="+mn-lt"/>
                <a:ea typeface="+mn-ea"/>
                <a:cs typeface="+mn-cs"/>
              </a:rPr>
              <a:t>The property ImportInstance.IsLinked identifies if an import instance element is a link to an external file.</a:t>
            </a:r>
          </a:p>
          <a:p>
            <a:r>
              <a:rPr lang="en-US" sz="1400" b="1" kern="1200" smtClean="0">
                <a:solidFill>
                  <a:schemeClr val="tx1"/>
                </a:solidFill>
                <a:latin typeface="+mn-lt"/>
                <a:ea typeface="+mn-ea"/>
                <a:cs typeface="+mn-cs"/>
              </a:rPr>
              <a:t>Export option for color mode</a:t>
            </a:r>
          </a:p>
          <a:p>
            <a:r>
              <a:rPr lang="en-US" sz="1400" kern="1200" smtClean="0">
                <a:solidFill>
                  <a:schemeClr val="tx1"/>
                </a:solidFill>
                <a:latin typeface="+mn-lt"/>
                <a:ea typeface="+mn-ea"/>
                <a:cs typeface="+mn-cs"/>
              </a:rPr>
              <a:t>The new property ACADExportOptions.Colors  allows the option of exporting colors matching the AutoCAD Color Index colors, or as 24-bit true color RGB values.</a:t>
            </a:r>
          </a:p>
          <a:p>
            <a:r>
              <a:rPr lang="en-US" sz="1400" b="1" kern="1200" smtClean="0">
                <a:solidFill>
                  <a:schemeClr val="tx1"/>
                </a:solidFill>
                <a:latin typeface="+mn-lt"/>
                <a:ea typeface="+mn-ea"/>
                <a:cs typeface="+mn-cs"/>
              </a:rPr>
              <a:t>Export model to IFC</a:t>
            </a:r>
          </a:p>
          <a:p>
            <a:r>
              <a:rPr lang="en-US" sz="1400" kern="1200" smtClean="0">
                <a:solidFill>
                  <a:schemeClr val="tx1"/>
                </a:solidFill>
                <a:latin typeface="+mn-lt"/>
                <a:ea typeface="+mn-ea"/>
                <a:cs typeface="+mn-cs"/>
              </a:rPr>
              <a:t>The new method Document.Export(string, string, IFCExportOptions)  exports the document to the Industry Standard Classes (IFC) format.</a:t>
            </a:r>
          </a:p>
          <a:p>
            <a:r>
              <a:rPr lang="en-US" sz="1400" b="1" kern="1200" smtClean="0">
                <a:solidFill>
                  <a:schemeClr val="tx1"/>
                </a:solidFill>
                <a:latin typeface="+mn-lt"/>
                <a:ea typeface="+mn-ea"/>
                <a:cs typeface="+mn-cs"/>
              </a:rPr>
              <a:t>Export model to DXF</a:t>
            </a:r>
          </a:p>
          <a:p>
            <a:r>
              <a:rPr lang="en-US" sz="1400" kern="1200" smtClean="0">
                <a:solidFill>
                  <a:schemeClr val="tx1"/>
                </a:solidFill>
                <a:latin typeface="+mn-lt"/>
                <a:ea typeface="+mn-ea"/>
                <a:cs typeface="+mn-cs"/>
              </a:rPr>
              <a:t>The new method Document.Export(string, string, ViewSet, DXFExportOptions)  exports the document or set of selected views to the DXF format.</a:t>
            </a:r>
          </a:p>
          <a:p>
            <a:r>
              <a:rPr lang="en-US" sz="1400" b="1" kern="1200" smtClean="0">
                <a:solidFill>
                  <a:schemeClr val="tx1"/>
                </a:solidFill>
                <a:latin typeface="+mn-lt"/>
                <a:ea typeface="+mn-ea"/>
                <a:cs typeface="+mn-cs"/>
              </a:rPr>
              <a:t>Export model to SAT</a:t>
            </a:r>
          </a:p>
          <a:p>
            <a:r>
              <a:rPr lang="en-US" sz="1400" kern="1200" smtClean="0">
                <a:solidFill>
                  <a:schemeClr val="tx1"/>
                </a:solidFill>
                <a:latin typeface="+mn-lt"/>
                <a:ea typeface="+mn-ea"/>
                <a:cs typeface="+mn-cs"/>
              </a:rPr>
              <a:t>The new method Document.Export(string, string, ViewSet, DXFExportOptions)  exports the document or set of selected views to the SAT format.</a:t>
            </a:r>
          </a:p>
          <a:p>
            <a:r>
              <a:rPr lang="en-US" sz="1400" b="1" kern="1200" smtClean="0">
                <a:solidFill>
                  <a:schemeClr val="tx1"/>
                </a:solidFill>
                <a:latin typeface="+mn-lt"/>
                <a:ea typeface="+mn-ea"/>
                <a:cs typeface="+mn-cs"/>
              </a:rPr>
              <a:t>Export image</a:t>
            </a:r>
          </a:p>
          <a:p>
            <a:r>
              <a:rPr lang="en-US" sz="1400" kern="1200" smtClean="0">
                <a:solidFill>
                  <a:schemeClr val="tx1"/>
                </a:solidFill>
                <a:latin typeface="+mn-lt"/>
                <a:ea typeface="+mn-ea"/>
                <a:cs typeface="+mn-cs"/>
              </a:rPr>
              <a:t>The new method Document.ExportImage() exports the graphics shown in one or more views to image file(s).</a:t>
            </a:r>
          </a:p>
          <a:p>
            <a:r>
              <a:rPr lang="en-US" sz="1400" b="1" kern="1200" smtClean="0">
                <a:solidFill>
                  <a:schemeClr val="tx1"/>
                </a:solidFill>
                <a:latin typeface="+mn-lt"/>
                <a:ea typeface="+mn-ea"/>
                <a:cs typeface="+mn-cs"/>
              </a:rPr>
              <a:t>Extract image of an ElementType</a:t>
            </a:r>
          </a:p>
          <a:p>
            <a:r>
              <a:rPr lang="en-US" sz="1400" kern="1200" smtClean="0">
                <a:solidFill>
                  <a:schemeClr val="tx1"/>
                </a:solidFill>
                <a:latin typeface="+mn-lt"/>
                <a:ea typeface="+mn-ea"/>
                <a:cs typeface="+mn-cs"/>
              </a:rPr>
              <a:t>The new method ElementType.GetPreviewImage() extracts the preview image of an Element Type. This image is similar to what is seen in the Revit UI when selecting the type of an element. You can specify the size of the image in pixels.</a:t>
            </a:r>
          </a:p>
          <a:p>
            <a:r>
              <a:rPr lang="en-US" sz="1400" b="1" kern="1200" smtClean="0">
                <a:solidFill>
                  <a:schemeClr val="tx1"/>
                </a:solidFill>
                <a:latin typeface="+mn-lt"/>
                <a:ea typeface="+mn-ea"/>
                <a:cs typeface="+mn-cs"/>
              </a:rPr>
              <a:t>Updated DWF and DWFX export methods</a:t>
            </a:r>
          </a:p>
          <a:p>
            <a:r>
              <a:rPr lang="en-US" sz="1400" kern="1200" smtClean="0">
                <a:solidFill>
                  <a:schemeClr val="tx1"/>
                </a:solidFill>
                <a:latin typeface="+mn-lt"/>
                <a:ea typeface="+mn-ea"/>
                <a:cs typeface="+mn-cs"/>
              </a:rPr>
              <a:t>The four 2010 Document.Export methods for exporting of DWF-2D, DWF-3D, DWFX-2D and DWFX-3D files were consolidated into just two methods, one for exporting to DWF format, another to DWFX format. The corresponding export options classes are:</a:t>
            </a:r>
          </a:p>
          <a:p>
            <a:pPr lvl="0"/>
            <a:r>
              <a:rPr lang="en-US" sz="1400" kern="1200" smtClean="0">
                <a:solidFill>
                  <a:schemeClr val="tx1"/>
                </a:solidFill>
                <a:latin typeface="+mn-lt"/>
                <a:ea typeface="+mn-ea"/>
                <a:cs typeface="+mn-cs"/>
              </a:rPr>
              <a:t>DWFExportOptions </a:t>
            </a:r>
          </a:p>
          <a:p>
            <a:pPr lvl="0"/>
            <a:r>
              <a:rPr lang="en-US" sz="1400" kern="1200" smtClean="0">
                <a:solidFill>
                  <a:schemeClr val="tx1"/>
                </a:solidFill>
                <a:latin typeface="+mn-lt"/>
                <a:ea typeface="+mn-ea"/>
                <a:cs typeface="+mn-cs"/>
              </a:rPr>
              <a:t>DWFXExportOptions </a:t>
            </a:r>
          </a:p>
          <a:p>
            <a:r>
              <a:rPr lang="en-US" sz="1400" kern="1200" smtClean="0">
                <a:solidFill>
                  <a:schemeClr val="tx1"/>
                </a:solidFill>
                <a:latin typeface="+mn-lt"/>
                <a:ea typeface="+mn-ea"/>
                <a:cs typeface="+mn-cs"/>
              </a:rPr>
              <a:t>Both methods can export both 2D views as well as 3D views in one call.</a:t>
            </a:r>
          </a:p>
          <a:p>
            <a:r>
              <a:rPr lang="en-US" sz="1400" b="1" kern="1200" smtClean="0">
                <a:solidFill>
                  <a:schemeClr val="tx1"/>
                </a:solidFill>
                <a:latin typeface="+mn-lt"/>
                <a:ea typeface="+mn-ea"/>
                <a:cs typeface="+mn-cs"/>
              </a:rPr>
              <a:t>Export id</a:t>
            </a:r>
          </a:p>
          <a:p>
            <a:r>
              <a:rPr lang="en-US" sz="1400" kern="1200" smtClean="0">
                <a:solidFill>
                  <a:schemeClr val="tx1"/>
                </a:solidFill>
                <a:latin typeface="+mn-lt"/>
                <a:ea typeface="+mn-ea"/>
                <a:cs typeface="+mn-cs"/>
              </a:rPr>
              <a:t>The static method ExportUtils.GetExportId()  retrieves the GUID representing an element in DWF and IFC export.  This id is used in the contents of DWF export and IFC export and it should be used only when cross-referencing to the contents of these export formats.  When storing Ids that will need to be mapped back to elements in future sessions, UniqueId must be used instead.</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135</a:t>
            </a:fld>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136</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baseline="0" smtClean="0"/>
              <a:t>DistanceToSurfaces: external application reacts to changes in walls and sphere object. calculates the distance from a family instance to several points on each face. </a:t>
            </a:r>
          </a:p>
          <a:p>
            <a:pPr eaLnBrk="1" hangingPunct="1"/>
            <a:r>
              <a:rPr lang="en-US" baseline="0" smtClean="0"/>
              <a:t>SpatialFieldGradient: </a:t>
            </a:r>
            <a:r>
              <a:rPr lang="en-US" smtClean="0"/>
              <a:t>display analysis results in a Revit model. On selection</a:t>
            </a:r>
            <a:r>
              <a:rPr lang="en-US" baseline="0" smtClean="0"/>
              <a:t> of a face, this sample displays numeric data on that face. includes legend and colour definition.</a:t>
            </a:r>
            <a:endParaRPr lang="en-US"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137</a:t>
            </a:fld>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138</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139</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1294318" rtl="0" eaLnBrk="1" fontAlgn="base" latinLnBrk="0" hangingPunct="1">
              <a:lnSpc>
                <a:spcPct val="100000"/>
              </a:lnSpc>
              <a:spcBef>
                <a:spcPct val="30000"/>
              </a:spcBef>
              <a:spcAft>
                <a:spcPct val="0"/>
              </a:spcAft>
              <a:buClrTx/>
              <a:buSzTx/>
              <a:buFontTx/>
              <a:buNone/>
              <a:tabLst/>
              <a:defRPr/>
            </a:pPr>
            <a:r>
              <a:rPr lang="en-GB" smtClean="0"/>
              <a:t>ElementFilter/ViewFilters</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140</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141</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142</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15</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143</a:t>
            </a:fld>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144</a:t>
            </a:fld>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145</a:t>
            </a:fld>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146</a:t>
            </a:fld>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147</a:t>
            </a:fld>
            <a:endParaRPr 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148</a:t>
            </a:fld>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149</a:t>
            </a:fld>
            <a:endParaRPr 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150</a:t>
            </a:fld>
            <a:endParaRPr 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PanelSchedule: shows how to use the Revit MEP Panel Schedule API:</a:t>
            </a:r>
          </a:p>
          <a:p>
            <a:r>
              <a:rPr lang="en-US" smtClean="0"/>
              <a:t>1. PanelScheduleExport - gets the panel schedule view data via the API and generate a CSV file or a HTML page from it.</a:t>
            </a:r>
          </a:p>
          <a:p>
            <a:r>
              <a:rPr lang="en-US" smtClean="0"/>
              <a:t>2. InstanceViewCreation - Create a panel schedule view instance for an electrical panel you selected.</a:t>
            </a:r>
          </a:p>
          <a:p>
            <a:r>
              <a:rPr lang="en-US" smtClean="0"/>
              <a:t>3. SheetImport - Place the panel schedule view(s) on a sheet view.</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151</a:t>
            </a:fld>
            <a:endParaRPr 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smtClean="0"/>
              <a:t>Selections: imlements four different commands </a:t>
            </a:r>
            <a:r>
              <a:rPr lang="en-US" smtClean="0"/>
              <a:t>demonstrating how to perform selection operations:</a:t>
            </a:r>
            <a:r>
              <a:rPr lang="en-US" baseline="0" smtClean="0"/>
              <a:t> element, point on wall face for window placement, face to set work plane and draw a circle, and element or point from dialogue.</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152</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16</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Open SDK Samples solution; note that it contains both C# and VB projects. Search for CreateWall, note it appears many times, select whole word and match case, less hits, discover that the journaling sample actually calls the Revit API method NewWall, search for that, </a:t>
            </a:r>
            <a:r>
              <a:rPr lang="fr-FR" sz="1700" kern="1200" smtClean="0">
                <a:solidFill>
                  <a:schemeClr val="tx1"/>
                </a:solidFill>
                <a:latin typeface="+mn-lt"/>
                <a:ea typeface="+mn-ea"/>
                <a:cs typeface="+mn-cs"/>
              </a:rPr>
              <a:t>et voilà</a:t>
            </a:r>
            <a:r>
              <a:rPr lang="en-GB" sz="1700" kern="1200" smtClean="0">
                <a:solidFill>
                  <a:schemeClr val="tx1"/>
                </a:solidFill>
                <a:latin typeface="+mn-lt"/>
                <a:ea typeface="+mn-ea"/>
                <a:cs typeface="+mn-cs"/>
              </a:rPr>
              <a:t> all samples that create walls. One remaining problem is that testing all the samples requires a lot effort in adjusting Revit.ini. In addition, it is impossible to add all the samples as individual external commands to Revit.ini at the</a:t>
            </a:r>
            <a:r>
              <a:rPr lang="en-GB" sz="1700" kern="1200" baseline="0" smtClean="0">
                <a:solidFill>
                  <a:schemeClr val="tx1"/>
                </a:solidFill>
                <a:latin typeface="+mn-lt"/>
                <a:ea typeface="+mn-ea"/>
                <a:cs typeface="+mn-cs"/>
              </a:rPr>
              <a:t> same time, since that exceeds the maximum number of permitted menu entries.</a:t>
            </a:r>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mtClean="0"/>
              <a:t>SolidSolidCut</a:t>
            </a:r>
            <a:r>
              <a:rPr lang="en-US" baseline="0" smtClean="0"/>
              <a:t>: </a:t>
            </a:r>
            <a:r>
              <a:rPr lang="en-US" smtClean="0"/>
              <a:t>shows how to use </a:t>
            </a:r>
            <a:r>
              <a:rPr lang="fr-FR" smtClean="0"/>
              <a:t>the new </a:t>
            </a:r>
            <a:r>
              <a:rPr lang="en-GB" smtClean="0"/>
              <a:t>SolidSolidCutUtils class in a </a:t>
            </a:r>
            <a:r>
              <a:rPr lang="en-US" sz="1200" kern="1200" smtClean="0">
                <a:solidFill>
                  <a:schemeClr val="tx1"/>
                </a:solidFill>
                <a:latin typeface="Arial" charset="0"/>
                <a:ea typeface="+mn-ea"/>
                <a:cs typeface="+mn-cs"/>
              </a:rPr>
              <a:t>conceptual mass family,</a:t>
            </a:r>
            <a:r>
              <a:rPr lang="en-US" sz="1200" kern="1200" baseline="0" smtClean="0">
                <a:solidFill>
                  <a:schemeClr val="tx1"/>
                </a:solidFill>
                <a:latin typeface="Arial" charset="0"/>
                <a:ea typeface="+mn-ea"/>
                <a:cs typeface="+mn-cs"/>
              </a:rPr>
              <a:t> cut and uncut a sphere from a cube.</a:t>
            </a:r>
            <a:endParaRPr lang="fr-FR" smtClean="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153</a:t>
            </a:fld>
            <a:endParaRPr 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154</a:t>
            </a:fld>
            <a:endParaRPr 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156</a:t>
            </a:fld>
            <a:endParaRPr 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158</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159</a:t>
            </a:fld>
            <a:endParaRPr 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sample demonstrates how to create or retrieve a </a:t>
            </a:r>
            <a:r>
              <a:rPr lang="en-US" sz="1400" kern="1200" dirty="0" err="1" smtClean="0">
                <a:solidFill>
                  <a:schemeClr val="tx1"/>
                </a:solidFill>
                <a:latin typeface="+mn-lt"/>
                <a:ea typeface="ＭＳ Ｐゴシック" charset="-128"/>
                <a:cs typeface="ＭＳ Ｐゴシック" charset="-128"/>
              </a:rPr>
              <a:t>FillPatternElement</a:t>
            </a:r>
            <a:r>
              <a:rPr lang="en-US" sz="1400" kern="1200" dirty="0" smtClean="0">
                <a:solidFill>
                  <a:schemeClr val="tx1"/>
                </a:solidFill>
                <a:latin typeface="+mn-lt"/>
                <a:ea typeface="ＭＳ Ｐゴシック" charset="-128"/>
                <a:cs typeface="ＭＳ Ｐゴシック" charset="-128"/>
              </a:rPr>
              <a:t> or </a:t>
            </a:r>
            <a:r>
              <a:rPr lang="en-US" sz="1400" kern="1200" dirty="0" err="1" smtClean="0">
                <a:solidFill>
                  <a:schemeClr val="tx1"/>
                </a:solidFill>
                <a:latin typeface="+mn-lt"/>
                <a:ea typeface="ＭＳ Ｐゴシック" charset="-128"/>
                <a:cs typeface="ＭＳ Ｐゴシック" charset="-128"/>
              </a:rPr>
              <a:t>LinePatternElement</a:t>
            </a:r>
            <a:r>
              <a:rPr lang="en-US" sz="1400" kern="1200" dirty="0" smtClean="0">
                <a:solidFill>
                  <a:schemeClr val="tx1"/>
                </a:solidFill>
                <a:latin typeface="+mn-lt"/>
                <a:ea typeface="ＭＳ Ｐゴシック" charset="-128"/>
                <a:cs typeface="ＭＳ Ｐゴシック" charset="-128"/>
              </a:rPr>
              <a:t> and apply them to the surface or grid.</a:t>
            </a:r>
          </a:p>
          <a:p>
            <a:r>
              <a:rPr lang="en-US" smtClean="0"/>
              <a:t>To </a:t>
            </a:r>
            <a:r>
              <a:rPr lang="en-US" dirty="0" smtClean="0"/>
              <a:t>run: open the</a:t>
            </a:r>
            <a:r>
              <a:rPr lang="en-US" baseline="0" dirty="0" smtClean="0"/>
              <a:t> </a:t>
            </a:r>
            <a:r>
              <a:rPr lang="en-US" baseline="0" dirty="0" err="1" smtClean="0"/>
              <a:t>rvt</a:t>
            </a:r>
            <a:r>
              <a:rPr lang="en-US" baseline="0" dirty="0" smtClean="0"/>
              <a:t> file provided in the SDK (“CreateFillPattern.rvt”).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Select a wall, and </a:t>
            </a:r>
            <a:r>
              <a:rPr lang="en-US" err="1" smtClean="0"/>
              <a:t>RvtSamples</a:t>
            </a:r>
            <a:r>
              <a:rPr lang="en-US" smtClean="0"/>
              <a:t> &gt; Elements &gt; </a:t>
            </a:r>
            <a:r>
              <a:rPr lang="en-US" dirty="0" smtClean="0"/>
              <a:t>Create and set Fill Pattern.</a:t>
            </a:r>
            <a:r>
              <a:rPr lang="en-US" baseline="0" dirty="0" smtClean="0"/>
              <a:t>  You add </a:t>
            </a:r>
            <a:r>
              <a:rPr lang="en-US" baseline="0" smtClean="0"/>
              <a:t>fill pattern.</a:t>
            </a:r>
            <a:endParaRPr lang="en-US" baseline="0"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160</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161</a:t>
            </a:fld>
            <a:endParaRPr 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162</a:t>
            </a:fld>
            <a:endParaRPr 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163</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Allow user to select certain performance and criteria tests to be run on the elements of the active document.  It also demonstrates how to create custom API-based rules and register them with PerformanceAdviser.</a:t>
            </a:r>
          </a:p>
          <a:p>
            <a:endParaRPr lang="en-US" smtClean="0"/>
          </a:p>
          <a:p>
            <a:r>
              <a:rPr lang="en-US" smtClean="0"/>
              <a:t>Open C:\a\lib\revit\2012\SDK\Samples\PerformanceAdviserControl\DoorsAndWalls.rvt.</a:t>
            </a:r>
          </a:p>
          <a:p>
            <a:endParaRPr lang="en-US" smtClean="0"/>
          </a:p>
          <a:p>
            <a:r>
              <a:rPr lang="en-US" smtClean="0"/>
              <a:t>Run RvtSamples &gt; Elements &gt; PerformanceAdviserControl.</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164</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17</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800" kern="1200" smtClean="0">
                <a:solidFill>
                  <a:schemeClr val="tx1"/>
                </a:solidFill>
                <a:latin typeface="+mn-lt"/>
                <a:ea typeface="+mn-ea"/>
                <a:cs typeface="+mn-cs"/>
              </a:rPr>
              <a:t>Revit_SDK_Samples.xlsx is an Excel spreadsheet database of all the Revit SDK samples including all the EC or external command data required for creating the Revit.ini entries for invoking the samples as external Revit commands. It also manages additional information such as classification into different categories. This data is useful in itself to provide an overview of the samples. It can also be used to automatically generate Revit.ini entries to invoke the commands for test purposes. Last but not least, it is used to generate a text file RvtSamples.txt which is used as an input file by the RvtSamples external application to automatically generate a menu hierarchy including all SDK samples.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sz="1700" kern="1200" smtClean="0">
                <a:solidFill>
                  <a:schemeClr val="tx1"/>
                </a:solidFill>
                <a:latin typeface="+mn-lt"/>
                <a:ea typeface="+mn-ea"/>
                <a:cs typeface="+mn-cs"/>
              </a:rPr>
              <a:t>Open the spreadsheet, look at the classifications.</a:t>
            </a:r>
            <a:endParaRPr lang="en-GB" sz="1700" kern="1200" smtClean="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Point Cloud</a:t>
            </a:r>
            <a:r>
              <a:rPr lang="en-US" sz="1400" kern="1200" baseline="0" dirty="0" smtClean="0">
                <a:solidFill>
                  <a:schemeClr val="tx1"/>
                </a:solidFill>
                <a:latin typeface="+mn-lt"/>
                <a:ea typeface="ＭＳ Ｐゴシック" charset="-128"/>
                <a:cs typeface="ＭＳ Ｐゴシック" charset="-128"/>
              </a:rPr>
              <a:t> engines for Point Cloud represented by 3 dimensional cells. Engines can be categorized </a:t>
            </a:r>
            <a:r>
              <a:rPr lang="en-US" sz="1400" kern="1200" baseline="0" smtClean="0">
                <a:solidFill>
                  <a:schemeClr val="tx1"/>
                </a:solidFill>
                <a:latin typeface="+mn-lt"/>
                <a:ea typeface="ＭＳ Ｐゴシック" charset="-128"/>
                <a:cs typeface="ＭＳ Ｐゴシック" charset="-128"/>
              </a:rPr>
              <a:t>either file </a:t>
            </a:r>
            <a:r>
              <a:rPr lang="en-US" sz="1400" kern="1200" baseline="0" dirty="0" smtClean="0">
                <a:solidFill>
                  <a:schemeClr val="tx1"/>
                </a:solidFill>
                <a:latin typeface="+mn-lt"/>
                <a:ea typeface="ＭＳ Ｐゴシック" charset="-128"/>
                <a:cs typeface="ＭＳ Ｐゴシック" charset="-128"/>
              </a:rPr>
              <a:t>based </a:t>
            </a:r>
            <a:r>
              <a:rPr lang="en-US" sz="1400" kern="1200" baseline="0" smtClean="0">
                <a:solidFill>
                  <a:schemeClr val="tx1"/>
                </a:solidFill>
                <a:latin typeface="+mn-lt"/>
                <a:ea typeface="ＭＳ Ｐゴシック" charset="-128"/>
                <a:cs typeface="ＭＳ Ｐゴシック" charset="-128"/>
              </a:rPr>
              <a:t>or non-file-based</a:t>
            </a:r>
            <a:r>
              <a:rPr lang="en-US" sz="1400" kern="1200" baseline="0" dirty="0" smtClean="0">
                <a:solidFill>
                  <a:schemeClr val="tx1"/>
                </a:solidFill>
                <a:latin typeface="+mn-lt"/>
                <a:ea typeface="ＭＳ Ｐゴシック" charset="-128"/>
                <a:cs typeface="ＭＳ Ｐゴシック" charset="-128"/>
              </a:rPr>
              <a:t>. In this sample, 3D cell representation in a xml file is used for a file based engine and hard-code cells for none-file based engine. Three </a:t>
            </a:r>
            <a:r>
              <a:rPr lang="en-US" sz="1400" kern="1200" baseline="0" smtClean="0">
                <a:solidFill>
                  <a:schemeClr val="tx1"/>
                </a:solidFill>
                <a:latin typeface="+mn-lt"/>
                <a:ea typeface="ＭＳ Ｐゴシック" charset="-128"/>
                <a:cs typeface="ＭＳ Ｐゴシック" charset="-128"/>
              </a:rPr>
              <a:t>interfaces </a:t>
            </a:r>
            <a:r>
              <a:rPr lang="en-US" sz="2400" smtClean="0"/>
              <a:t>IPointCloudEngine</a:t>
            </a:r>
            <a:r>
              <a:rPr lang="en-US" sz="1400" kern="1200" baseline="0" smtClean="0">
                <a:solidFill>
                  <a:schemeClr val="tx1"/>
                </a:solidFill>
                <a:latin typeface="+mn-lt"/>
                <a:ea typeface="ＭＳ Ｐゴシック" charset="-128"/>
                <a:cs typeface="ＭＳ Ｐゴシック" charset="-128"/>
              </a:rPr>
              <a:t>, </a:t>
            </a:r>
            <a:r>
              <a:rPr lang="en-US" sz="1400" dirty="0" err="1" smtClean="0"/>
              <a:t>IPointCloudAccess</a:t>
            </a:r>
            <a:r>
              <a:rPr lang="en-US" sz="1400" dirty="0" smtClean="0"/>
              <a:t>,</a:t>
            </a:r>
            <a:r>
              <a:rPr lang="en-US" sz="1400" baseline="0" dirty="0" smtClean="0"/>
              <a:t> and </a:t>
            </a:r>
            <a:r>
              <a:rPr lang="en-US" sz="1400" dirty="0" err="1" smtClean="0"/>
              <a:t>IPointSetIterator</a:t>
            </a:r>
            <a:r>
              <a:rPr lang="en-US" sz="1400" dirty="0" smtClean="0"/>
              <a:t> </a:t>
            </a:r>
            <a:r>
              <a:rPr lang="en-US" sz="1400" kern="1200" baseline="0" dirty="0" smtClean="0">
                <a:solidFill>
                  <a:schemeClr val="tx1"/>
                </a:solidFill>
                <a:latin typeface="+mn-lt"/>
                <a:ea typeface="ＭＳ Ｐゴシック" charset="-128"/>
                <a:cs typeface="ＭＳ Ｐゴシック" charset="-128"/>
              </a:rPr>
              <a:t>must be implemented for an engine</a:t>
            </a:r>
            <a:r>
              <a:rPr lang="en-US" sz="1400" kern="1200" baseline="0" smtClean="0">
                <a:solidFill>
                  <a:schemeClr val="tx1"/>
                </a:solidFill>
                <a:latin typeface="+mn-lt"/>
                <a:ea typeface="ＭＳ Ｐゴシック" charset="-128"/>
                <a:cs typeface="ＭＳ Ｐゴシック" charset="-128"/>
              </a:rPr>
              <a:t>. The </a:t>
            </a:r>
            <a:r>
              <a:rPr lang="en-US" sz="1400" kern="1200" baseline="0" dirty="0" smtClean="0">
                <a:solidFill>
                  <a:schemeClr val="tx1"/>
                </a:solidFill>
                <a:latin typeface="+mn-lt"/>
                <a:ea typeface="ＭＳ Ｐゴシック" charset="-128"/>
                <a:cs typeface="ＭＳ Ｐゴシック" charset="-128"/>
              </a:rPr>
              <a:t>engine has to be registered to Revit. Revit interacts with an engine through these interfaces to </a:t>
            </a:r>
            <a:r>
              <a:rPr lang="en-GB" sz="1400" kern="1200" dirty="0" smtClean="0">
                <a:solidFill>
                  <a:schemeClr val="tx1"/>
                </a:solidFill>
                <a:latin typeface="+mn-lt"/>
                <a:ea typeface="ＭＳ Ｐゴシック" charset="-128"/>
                <a:cs typeface="ＭＳ Ｐゴシック" charset="-128"/>
              </a:rPr>
              <a:t>display, select, snap, </a:t>
            </a:r>
            <a:r>
              <a:rPr lang="en-GB" sz="1400" kern="1200" smtClean="0">
                <a:solidFill>
                  <a:schemeClr val="tx1"/>
                </a:solidFill>
                <a:latin typeface="+mn-lt"/>
                <a:ea typeface="ＭＳ Ｐゴシック" charset="-128"/>
                <a:cs typeface="ＭＳ Ｐゴシック" charset="-128"/>
              </a:rPr>
              <a:t>and perform other operations on </a:t>
            </a:r>
            <a:r>
              <a:rPr lang="en-GB" sz="1400" kern="1200" dirty="0" smtClean="0">
                <a:solidFill>
                  <a:schemeClr val="tx1"/>
                </a:solidFill>
                <a:latin typeface="+mn-lt"/>
                <a:ea typeface="ＭＳ Ｐゴシック" charset="-128"/>
                <a:cs typeface="ＭＳ Ｐゴシック" charset="-128"/>
              </a:rPr>
              <a:t>the point cloud</a:t>
            </a:r>
            <a:r>
              <a:rPr lang="en-GB" sz="1400" kern="1200" smtClean="0">
                <a:solidFill>
                  <a:schemeClr val="tx1"/>
                </a:solidFill>
                <a:latin typeface="+mn-lt"/>
                <a:ea typeface="ＭＳ Ｐゴシック" charset="-128"/>
                <a:cs typeface="ＭＳ Ｐゴシック" charset="-128"/>
              </a:rPr>
              <a:t>. The </a:t>
            </a:r>
            <a:r>
              <a:rPr lang="en-GB" sz="1400" kern="1200" baseline="0" smtClean="0">
                <a:solidFill>
                  <a:schemeClr val="tx1"/>
                </a:solidFill>
                <a:latin typeface="+mn-lt"/>
                <a:ea typeface="ＭＳ Ｐゴシック" charset="-128"/>
                <a:cs typeface="ＭＳ Ｐゴシック" charset="-128"/>
              </a:rPr>
              <a:t>sample a</a:t>
            </a:r>
            <a:r>
              <a:rPr lang="en-GB" sz="1400" kern="1200" smtClean="0">
                <a:solidFill>
                  <a:schemeClr val="tx1"/>
                </a:solidFill>
                <a:latin typeface="+mn-lt"/>
                <a:ea typeface="ＭＳ Ｐゴシック" charset="-128"/>
                <a:cs typeface="ＭＳ Ｐゴシック" charset="-128"/>
              </a:rPr>
              <a:t>lso </a:t>
            </a:r>
            <a:r>
              <a:rPr lang="en-GB" sz="1400" kern="1200" baseline="0" smtClean="0">
                <a:solidFill>
                  <a:schemeClr val="tx1"/>
                </a:solidFill>
                <a:latin typeface="+mn-lt"/>
                <a:ea typeface="ＭＳ Ｐゴシック" charset="-128"/>
                <a:cs typeface="ＭＳ Ｐゴシック" charset="-128"/>
              </a:rPr>
              <a:t>shows </a:t>
            </a:r>
            <a:r>
              <a:rPr lang="en-GB" sz="1400" kern="1200" baseline="0" dirty="0" smtClean="0">
                <a:solidFill>
                  <a:schemeClr val="tx1"/>
                </a:solidFill>
                <a:latin typeface="+mn-lt"/>
                <a:ea typeface="ＭＳ Ｐゴシック" charset="-128"/>
                <a:cs typeface="ＭＳ Ｐゴシック" charset="-128"/>
              </a:rPr>
              <a:t>how to export the point cloud to an external file.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165</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166</a:t>
            </a:fld>
            <a:endParaRPr 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C:\a\lib\revit\2012\SDK\Samples\AnalysisVisualizationFramework\MultithreadedCalculation\MultithreadedCalculation.rvt.</a:t>
            </a:r>
          </a:p>
          <a:p>
            <a:r>
              <a:rPr lang="en-US" smtClean="0"/>
              <a:t>Run RvtSamples </a:t>
            </a:r>
            <a:r>
              <a:rPr lang="en-US" dirty="0" smtClean="0"/>
              <a:t>&gt; </a:t>
            </a:r>
            <a:r>
              <a:rPr lang="en-US" dirty="0" err="1" smtClean="0"/>
              <a:t>AnalysisVisualizationFramework</a:t>
            </a:r>
            <a:r>
              <a:rPr lang="en-US" baseline="0" dirty="0" smtClean="0"/>
              <a:t> </a:t>
            </a:r>
            <a:r>
              <a:rPr lang="en-US" baseline="0" smtClean="0"/>
              <a:t>&gt; </a:t>
            </a:r>
            <a:r>
              <a:rPr lang="en-US" smtClean="0"/>
              <a:t>MultithreadedCalculation.</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167</a:t>
            </a:fld>
            <a:endParaRPr 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C:\a\lib\revit\2012\SDK\Samples\GeometryAPI\SlaveSymbolGeometry\SlaveSymbolGeometry.rvt.</a:t>
            </a:r>
          </a:p>
          <a:p>
            <a:endParaRPr lang="en-US" smtClean="0"/>
          </a:p>
          <a:p>
            <a:r>
              <a:rPr lang="en-US" smtClean="0"/>
              <a:t>RvtSamples &gt; GeometryAPI</a:t>
            </a:r>
            <a:r>
              <a:rPr lang="en-US" baseline="0" smtClean="0"/>
              <a:t> &gt; </a:t>
            </a:r>
            <a:r>
              <a:rPr lang="en-US" smtClean="0"/>
              <a:t>SlaveSymbolGeometry.</a:t>
            </a:r>
          </a:p>
          <a:p>
            <a:endParaRPr lang="en-US" smtClean="0"/>
          </a:p>
          <a:p>
            <a:r>
              <a:rPr lang="en-US" b="1" smtClean="0"/>
              <a:t>Q</a:t>
            </a:r>
            <a:r>
              <a:rPr lang="en-US" smtClean="0"/>
              <a:t>: Why do two different FamilySymbols have the same name in my Autodesk Revit document?</a:t>
            </a:r>
            <a:br>
              <a:rPr lang="en-US" smtClean="0"/>
            </a:br>
            <a:r>
              <a:rPr lang="en-US" b="1" smtClean="0"/>
              <a:t>A</a:t>
            </a:r>
            <a:r>
              <a:rPr lang="en-US" smtClean="0"/>
              <a:t>: In the Autodesk Revit API, Symbols represent geometry. Consider that two window instances of the same type are inserted into walls of different types. Now, these two window instances refer to the same FamilySymbol and count as being of the same type, but it is clear that they cannot possibly use the same symbol’s geometry, since inserting them into walls of different thickness changes each window’s geometry to match. To track individual instances of FamilySymbols, Autodesk Revit employs a “master” and “slave” functionality with “slave” FamilySymbols localizing their geometry to surrounding conditions according to the “master” FamilySymbol template. If there is no door instance in a model, there is only one “master” FamilySymbol for a 36”x84” door, but if a door is inserted, Autodesk Revit will create a “slave” FamilySymbol for the new 36”x84” Door. Subsequent doors placed in the model will cause Autodesk Revit to generate additional “slave” FamilySymbols.</a:t>
            </a:r>
            <a:endParaRPr lang="en-GB"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168</a:t>
            </a:fld>
            <a:endParaRPr 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the geometry solid using </a:t>
            </a:r>
            <a:r>
              <a:rPr lang="en-US" sz="1400" kern="1200" dirty="0" err="1" smtClean="0">
                <a:solidFill>
                  <a:schemeClr val="tx1"/>
                </a:solidFill>
                <a:latin typeface="+mn-lt"/>
                <a:ea typeface="ＭＳ Ｐゴシック" charset="-128"/>
                <a:cs typeface="ＭＳ Ｐゴシック" charset="-128"/>
              </a:rPr>
              <a:t>GeometryCreationUtils</a:t>
            </a:r>
            <a:r>
              <a:rPr lang="en-US" sz="1400" kern="1200" dirty="0" smtClean="0">
                <a:solidFill>
                  <a:schemeClr val="tx1"/>
                </a:solidFill>
                <a:latin typeface="+mn-lt"/>
                <a:ea typeface="ＭＳ Ｐゴシック" charset="-128"/>
                <a:cs typeface="ＭＳ Ｐゴシック" charset="-128"/>
              </a:rPr>
              <a:t> and operate the </a:t>
            </a:r>
            <a:r>
              <a:rPr lang="en-US" sz="1400" kern="1200" smtClean="0">
                <a:solidFill>
                  <a:schemeClr val="tx1"/>
                </a:solidFill>
                <a:latin typeface="+mn-lt"/>
                <a:ea typeface="ＭＳ Ｐゴシック" charset="-128"/>
                <a:cs typeface="ＭＳ Ｐゴシック" charset="-128"/>
              </a:rPr>
              <a:t>geometric </a:t>
            </a:r>
            <a:r>
              <a:rPr lang="en-US" sz="1400" kern="1200" dirty="0" err="1" smtClean="0">
                <a:solidFill>
                  <a:schemeClr val="tx1"/>
                </a:solidFill>
                <a:latin typeface="+mn-lt"/>
                <a:ea typeface="ＭＳ Ｐゴシック" charset="-128"/>
                <a:cs typeface="ＭＳ Ｐゴシック" charset="-128"/>
              </a:rPr>
              <a:t>B</a:t>
            </a:r>
            <a:r>
              <a:rPr lang="en-US" sz="1400" kern="1200" smtClean="0">
                <a:solidFill>
                  <a:schemeClr val="tx1"/>
                </a:solidFill>
                <a:latin typeface="+mn-lt"/>
                <a:ea typeface="ＭＳ Ｐゴシック" charset="-128"/>
                <a:cs typeface="ＭＳ Ｐゴシック" charset="-128"/>
              </a:rPr>
              <a:t>oolean </a:t>
            </a:r>
            <a:r>
              <a:rPr lang="en-US" sz="1400" kern="1200" dirty="0" smtClean="0">
                <a:solidFill>
                  <a:schemeClr val="tx1"/>
                </a:solidFill>
                <a:latin typeface="+mn-lt"/>
                <a:ea typeface="ＭＳ Ｐゴシック" charset="-128"/>
                <a:cs typeface="ＭＳ Ｐゴシック" charset="-128"/>
              </a:rPr>
              <a:t>operation using </a:t>
            </a:r>
            <a:r>
              <a:rPr lang="en-US" sz="1400" kern="1200" dirty="0" err="1" smtClean="0">
                <a:solidFill>
                  <a:schemeClr val="tx1"/>
                </a:solidFill>
                <a:latin typeface="+mn-lt"/>
                <a:ea typeface="ＭＳ Ｐゴシック" charset="-128"/>
                <a:cs typeface="ＭＳ Ｐゴシック" charset="-128"/>
              </a:rPr>
              <a:t>BooleanOperationUtils</a:t>
            </a:r>
            <a:r>
              <a:rPr lang="en-US" sz="1400" kern="1200" dirty="0" smtClean="0">
                <a:solidFill>
                  <a:schemeClr val="tx1"/>
                </a:solidFill>
                <a:latin typeface="+mn-lt"/>
                <a:ea typeface="ＭＳ Ｐゴシック" charset="-128"/>
                <a:cs typeface="ＭＳ Ｐゴシック" charset="-128"/>
              </a:rPr>
              <a:t>. This </a:t>
            </a:r>
            <a:r>
              <a:rPr lang="en-US" sz="1400" kern="1200" smtClean="0">
                <a:solidFill>
                  <a:schemeClr val="tx1"/>
                </a:solidFill>
                <a:latin typeface="+mn-lt"/>
                <a:ea typeface="ＭＳ Ｐゴシック" charset="-128"/>
                <a:cs typeface="ＭＳ Ｐゴシック" charset="-128"/>
              </a:rPr>
              <a:t>project creates </a:t>
            </a:r>
            <a:r>
              <a:rPr lang="en-US" sz="1400" kern="1200" dirty="0" smtClean="0">
                <a:solidFill>
                  <a:schemeClr val="tx1"/>
                </a:solidFill>
                <a:latin typeface="+mn-lt"/>
                <a:ea typeface="ＭＳ Ｐゴシック" charset="-128"/>
                <a:cs typeface="ＭＳ Ｐゴシック" charset="-128"/>
              </a:rPr>
              <a:t>a constructive solid </a:t>
            </a:r>
            <a:r>
              <a:rPr lang="en-US" sz="1400" kern="1200" smtClean="0">
                <a:solidFill>
                  <a:schemeClr val="tx1"/>
                </a:solidFill>
                <a:latin typeface="+mn-lt"/>
                <a:ea typeface="ＭＳ Ｐゴシック" charset="-128"/>
                <a:cs typeface="ＭＳ Ｐゴシック" charset="-128"/>
              </a:rPr>
              <a:t>geometry CSG tree and shows </a:t>
            </a:r>
            <a:r>
              <a:rPr lang="en-US" sz="1400" kern="1200" dirty="0" smtClean="0">
                <a:solidFill>
                  <a:schemeClr val="tx1"/>
                </a:solidFill>
                <a:latin typeface="+mn-lt"/>
                <a:ea typeface="ＭＳ Ｐゴシック" charset="-128"/>
                <a:cs typeface="ＭＳ Ｐゴシック" charset="-128"/>
              </a:rPr>
              <a:t>it in a new </a:t>
            </a:r>
            <a:r>
              <a:rPr lang="en-US" sz="1400" kern="1200" smtClean="0">
                <a:solidFill>
                  <a:schemeClr val="tx1"/>
                </a:solidFill>
                <a:latin typeface="+mn-lt"/>
                <a:ea typeface="ＭＳ Ｐゴシック" charset="-128"/>
                <a:cs typeface="ＭＳ Ｐゴシック" charset="-128"/>
              </a:rPr>
              <a:t>view using AVF, the Analysis </a:t>
            </a:r>
            <a:r>
              <a:rPr lang="en-US" sz="1400" kern="1200" dirty="0" smtClean="0">
                <a:solidFill>
                  <a:schemeClr val="tx1"/>
                </a:solidFill>
                <a:latin typeface="+mn-lt"/>
                <a:ea typeface="ＭＳ Ｐゴシック" charset="-128"/>
                <a:cs typeface="ＭＳ Ｐゴシック" charset="-128"/>
              </a:rPr>
              <a:t>Visualization Framework.</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169</a:t>
            </a:fld>
            <a:endParaRPr 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find </a:t>
            </a:r>
            <a:r>
              <a:rPr lang="en-US" sz="1400" kern="1200" dirty="0" smtClean="0">
                <a:solidFill>
                  <a:schemeClr val="tx1"/>
                </a:solidFill>
                <a:latin typeface="+mn-lt"/>
                <a:ea typeface="ＭＳ Ｐゴシック" charset="-128"/>
                <a:cs typeface="ＭＳ Ｐゴシック" charset="-128"/>
              </a:rPr>
              <a:t>columns </a:t>
            </a:r>
            <a:r>
              <a:rPr lang="en-US" sz="1400" kern="1200" smtClean="0">
                <a:solidFill>
                  <a:schemeClr val="tx1"/>
                </a:solidFill>
                <a:latin typeface="+mn-lt"/>
                <a:ea typeface="ＭＳ Ｐゴシック" charset="-128"/>
                <a:cs typeface="ＭＳ Ｐゴシック" charset="-128"/>
              </a:rPr>
              <a:t>in wall, find </a:t>
            </a:r>
            <a:r>
              <a:rPr lang="en-US" sz="1400" kern="1200" dirty="0" smtClean="0">
                <a:solidFill>
                  <a:schemeClr val="tx1"/>
                </a:solidFill>
                <a:latin typeface="+mn-lt"/>
                <a:ea typeface="ＭＳ Ｐゴシック" charset="-128"/>
                <a:cs typeface="ＭＳ Ｐゴシック" charset="-128"/>
              </a:rPr>
              <a:t>elements </a:t>
            </a:r>
            <a:r>
              <a:rPr lang="en-US" sz="1400" kern="1200" smtClean="0">
                <a:solidFill>
                  <a:schemeClr val="tx1"/>
                </a:solidFill>
                <a:latin typeface="+mn-lt"/>
                <a:ea typeface="ＭＳ Ｐゴシック" charset="-128"/>
                <a:cs typeface="ＭＳ Ｐゴシック" charset="-128"/>
              </a:rPr>
              <a:t>blocking egress, find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(nearly) joined to </a:t>
            </a:r>
            <a:r>
              <a:rPr lang="en-US" sz="1400" kern="1200" dirty="0" smtClean="0">
                <a:solidFill>
                  <a:schemeClr val="tx1"/>
                </a:solidFill>
                <a:latin typeface="+mn-lt"/>
                <a:ea typeface="ＭＳ Ｐゴシック" charset="-128"/>
                <a:cs typeface="ＭＳ Ｐゴシック" charset="-128"/>
              </a:rPr>
              <a:t>end </a:t>
            </a:r>
            <a:r>
              <a:rPr lang="en-US" sz="1400" kern="1200" smtClean="0">
                <a:solidFill>
                  <a:schemeClr val="tx1"/>
                </a:solidFill>
                <a:latin typeface="+mn-lt"/>
                <a:ea typeface="ＭＳ Ｐゴシック" charset="-128"/>
                <a:cs typeface="ＭＳ Ｐゴシック" charset="-128"/>
              </a:rPr>
              <a:t>of walls and check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join/disjoin states using the ElementIntersectsSolidFilter</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ElementIntersectsElementFilter</a:t>
            </a:r>
            <a:r>
              <a:rPr lang="en-US" sz="1400" kern="1200" dirty="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and WallUtils classes.</a:t>
            </a: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To Run: </a:t>
            </a:r>
            <a:r>
              <a:rPr lang="en-US" sz="1400" kern="1200" err="1" smtClean="0">
                <a:solidFill>
                  <a:schemeClr val="tx1"/>
                </a:solidFill>
                <a:latin typeface="+mn-lt"/>
                <a:ea typeface="ＭＳ Ｐゴシック" charset="-128"/>
                <a:cs typeface="ＭＳ Ｐゴシック" charset="-128"/>
              </a:rPr>
              <a:t>RvtSamples</a:t>
            </a:r>
            <a:r>
              <a:rPr lang="en-US" sz="1400" kern="1200" smtClean="0">
                <a:solidFill>
                  <a:schemeClr val="tx1"/>
                </a:solidFill>
                <a:latin typeface="+mn-lt"/>
                <a:ea typeface="ＭＳ Ｐゴシック" charset="-128"/>
                <a:cs typeface="ＭＳ Ｐゴシック" charset="-128"/>
              </a:rPr>
              <a:t> &gt; Geometry &gt; </a:t>
            </a:r>
            <a:r>
              <a:rPr lang="en-US" sz="1400" kern="1200" dirty="0" err="1" smtClean="0">
                <a:solidFill>
                  <a:schemeClr val="tx1"/>
                </a:solidFill>
                <a:latin typeface="+mn-lt"/>
                <a:ea typeface="ＭＳ Ｐゴシック" charset="-128"/>
                <a:cs typeface="ＭＳ Ｐゴシック" charset="-128"/>
              </a:rPr>
              <a:t>Proxmity</a:t>
            </a:r>
            <a:r>
              <a:rPr lang="en-US" sz="1400" kern="1200" dirty="0" smtClean="0">
                <a:solidFill>
                  <a:schemeClr val="tx1"/>
                </a:solidFill>
                <a:latin typeface="+mn-lt"/>
                <a:ea typeface="ＭＳ Ｐゴシック" charset="-128"/>
                <a:cs typeface="ＭＳ Ｐゴシック" charset="-128"/>
              </a:rPr>
              <a:t> Detection and Wall Join Control</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170</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8BFDA1DC-C078-4E14-AF53-30C27B7128EE}" type="slidenum">
              <a:rPr lang="en-US" smtClean="0"/>
              <a:pPr/>
              <a:t>18</a:t>
            </a:fld>
            <a:endParaRPr lang="en-US"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RvtSamples is a generic Revit menu generator which reads a text file RvtSamples.txt listing all the Revit SDK samples categorised in various ways and creates a new top level hierarchical menu providing simultaneous access to all of them.</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It is not limited to the SDK samples, you can add any other menu entry definitions you like, as well as or instead of the predefined ones for the SDK samples. For instance, in my system, I have added entries to define a second complete menu hierarchy for all the ADN, AU and The Building Coder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RvtSamples is implemented as an external application and thus requires only a minimal edit of Revit.ini, an addition of two or maximally four lines, as opposed to the hundreds of lines required if you want to add the SDK samples individually. It defines its own menu hierarchy, which can be completely freely defined by the driving text file. Using the default database driven input file, it generates entries for all SDK samples, categorised in several different ways, e.g. by Revit flavour and original release version. It circumvents the maximum limit of about 50 entries that can be made to the Tools &gt; External Tools submenu. Open the project, look at how to create menu entries, debug through steps in reading RvtSamples.txt and generating the menu hierarchy.</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1700" kern="1200" smtClean="0">
              <a:solidFill>
                <a:schemeClr val="tx1"/>
              </a:solidFill>
              <a:latin typeface="+mn-lt"/>
              <a:ea typeface="+mn-ea"/>
              <a:cs typeface="+mn-cs"/>
            </a:endParaRPr>
          </a:p>
          <a:p>
            <a:pPr marL="0" marR="0" indent="0" algn="l" defTabSz="1300390" rtl="0" eaLnBrk="1" fontAlgn="auto" latinLnBrk="0" hangingPunct="1">
              <a:lnSpc>
                <a:spcPct val="100000"/>
              </a:lnSpc>
              <a:spcBef>
                <a:spcPts val="0"/>
              </a:spcBef>
              <a:spcAft>
                <a:spcPts val="0"/>
              </a:spcAft>
              <a:buClrTx/>
              <a:buSzTx/>
              <a:buFontTx/>
              <a:buNone/>
              <a:tabLst/>
              <a:defRPr/>
            </a:pPr>
            <a:r>
              <a:rPr lang="en-US" baseline="0" smtClean="0"/>
              <a:t>Open RvtSamples, look at how to create menu, debug through steps in reading RvtSamples.txt and generating menu and menu entries.</a:t>
            </a:r>
          </a:p>
          <a:p>
            <a:pPr marL="0" marR="0" indent="0" algn="l" defTabSz="1300390" rtl="0" eaLnBrk="1" fontAlgn="auto" latinLnBrk="0" hangingPunct="1">
              <a:lnSpc>
                <a:spcPct val="100000"/>
              </a:lnSpc>
              <a:spcBef>
                <a:spcPts val="0"/>
              </a:spcBef>
              <a:spcAft>
                <a:spcPts val="0"/>
              </a:spcAft>
              <a:buClrTx/>
              <a:buSzTx/>
              <a:buFontTx/>
              <a:buNone/>
              <a:tabLst/>
              <a:defRPr/>
            </a:pPr>
            <a:endParaRPr lang="en-US" baseline="0" smtClean="0"/>
          </a:p>
          <a:p>
            <a:r>
              <a:rPr lang="en-GB" sz="1400" kern="1200" smtClean="0">
                <a:solidFill>
                  <a:schemeClr val="tx1"/>
                </a:solidFill>
                <a:latin typeface="+mn-lt"/>
                <a:ea typeface="+mn-ea"/>
                <a:cs typeface="+mn-cs"/>
              </a:rPr>
              <a:t>I have implemented an enhanced version of RvtSamples which supports an #include statement, similar to the functionality provided by the C and C++ language preprocessor. I use it to include my own regularly updated collection of samples. I have two collections of samples that I regularly work on and add to: the ADN and the Building Coder collections. To load them, I simply add the following two lines at the end of RvtSamples.txt:</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#include C:/a/j/adn/train/revit/2009/src/AdnSamples.txt</a:t>
            </a:r>
          </a:p>
          <a:p>
            <a:r>
              <a:rPr lang="en-GB" sz="1400" kern="1200" smtClean="0">
                <a:solidFill>
                  <a:schemeClr val="tx1"/>
                </a:solidFill>
                <a:latin typeface="+mn-lt"/>
                <a:ea typeface="+mn-ea"/>
                <a:cs typeface="+mn-cs"/>
              </a:rPr>
              <a:t>#include C:/a/j/adn/train/revit/2009/src/bc/BcSamples.txt</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19</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171FECC0-5805-42E7-9B13-82BBDAFF4794}" type="slidenum">
              <a:rPr lang="en-US" smtClean="0"/>
              <a:pPr/>
              <a:t>20</a:t>
            </a:fld>
            <a:endParaRPr lang="en-US" smtClean="0"/>
          </a:p>
        </p:txBody>
      </p:sp>
      <p:sp>
        <p:nvSpPr>
          <p:cNvPr id="254979" name="Rectangle 2"/>
          <p:cNvSpPr>
            <a:spLocks noGrp="1" noRot="1" noChangeAspect="1" noChangeArrowheads="1" noTextEdit="1"/>
          </p:cNvSpPr>
          <p:nvPr>
            <p:ph type="sldImg"/>
          </p:nvPr>
        </p:nvSpPr>
        <p:spPr>
          <a:xfrm>
            <a:off x="1511300" y="746125"/>
            <a:ext cx="3876675" cy="2908300"/>
          </a:xfrm>
          <a:ln/>
        </p:spPr>
      </p:sp>
      <p:sp>
        <p:nvSpPr>
          <p:cNvPr id="254980"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As already stated, the Revit SDK includes over one hundred different sample applications, demonstrating just about all of the functionality provided by the Revit API. This constitutes a huge knowledge base, and makes it important for every Revit developer to know how to manage and search the information provided. The samples are currently the main source of information on how to solve specific programming tasks in the Revit API. Whenever faced with a new Revit API issue, one of the first places to search for information is in the samples collection. Most tasks that can be accomplished through the API are illustrated by one of them. Obviously we will not be able to discuss each and every one of these in detail in this session. This section presents a chronological categorisation matching the development of the API itself, followed by some details on specific groups of samples.</a:t>
            </a:r>
          </a:p>
          <a:p>
            <a:endParaRPr lang="en-GB" sz="1400" kern="1200" smtClean="0">
              <a:solidFill>
                <a:schemeClr val="tx1"/>
              </a:solidFill>
              <a:latin typeface="+mn-lt"/>
              <a:ea typeface="+mn-ea"/>
              <a:cs typeface="+mn-cs"/>
            </a:endParaRPr>
          </a:p>
          <a:p>
            <a:r>
              <a:rPr lang="en-GB" sz="1400" kern="1200" smtClean="0">
                <a:solidFill>
                  <a:schemeClr val="tx1"/>
                </a:solidFill>
                <a:latin typeface="+mn-lt"/>
                <a:ea typeface="+mn-ea"/>
                <a:cs typeface="+mn-cs"/>
              </a:rPr>
              <a:t>The rest of the presentation provides a slightly more detailed first impression of selected samples. Since we cannot discuss every one, we will focus on some important basic samples useful for initial exploration of the Revit API features and suitable for beginners, and on the new samples added in the Revit 2009 time frame, which are of interest to developers who have already worked with the API and explored the ones that have been available for longer. The information we present is extracted from the global readme file provided in SamplesReadme.zip and in the individual sample documentation files Readme*.rtf.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46169BF-83E8-4111-9919-9671CAD9D039}" type="slidenum">
              <a:rPr lang="en-US" smtClean="0"/>
              <a:pPr/>
              <a:t>2</a:t>
            </a:fld>
            <a:endParaRPr lang="en-US" dirty="0" smtClean="0"/>
          </a:p>
        </p:txBody>
      </p:sp>
      <p:sp>
        <p:nvSpPr>
          <p:cNvPr id="151555" name="Rectangle 2"/>
          <p:cNvSpPr>
            <a:spLocks noGrp="1" noRot="1" noChangeAspect="1" noChangeArrowheads="1" noTextEdit="1"/>
          </p:cNvSpPr>
          <p:nvPr>
            <p:ph type="sldImg"/>
          </p:nvPr>
        </p:nvSpPr>
        <p:spPr>
          <a:xfrm>
            <a:off x="1511300" y="746125"/>
            <a:ext cx="3876675" cy="2908300"/>
          </a:xfrm>
          <a:ln/>
        </p:spPr>
      </p:sp>
      <p:sp>
        <p:nvSpPr>
          <p:cNvPr id="151556" name="Rectangle 3"/>
          <p:cNvSpPr>
            <a:spLocks noGrp="1" noChangeArrowheads="1"/>
          </p:cNvSpPr>
          <p:nvPr>
            <p:ph type="body" idx="1"/>
          </p:nvPr>
        </p:nvSpPr>
        <p:spPr>
          <a:noFill/>
          <a:ln/>
        </p:spPr>
        <p:txBody>
          <a:bodyPr/>
          <a:lstStyle/>
          <a:p>
            <a:pPr eaLnBrk="1" hangingPunct="1"/>
            <a:r>
              <a:rPr lang="en-GB" smtClean="0"/>
              <a:t>It is my pleasure to work in the AEC workgroup of the DevTech team supporting the Autodesk Developer Network ADN.</a:t>
            </a:r>
          </a:p>
        </p:txBody>
      </p:sp>
      <p:sp>
        <p:nvSpPr>
          <p:cNvPr id="5" name="Footer Placeholder 4"/>
          <p:cNvSpPr>
            <a:spLocks noGrp="1"/>
          </p:cNvSpPr>
          <p:nvPr>
            <p:ph type="ftr" sz="quarter" idx="10"/>
          </p:nvPr>
        </p:nvSpPr>
        <p:spPr/>
        <p:txBody>
          <a:bodyPr/>
          <a:lstStyle/>
          <a:p>
            <a:r>
              <a:rPr lang="en-US" smtClean="0"/>
              <a:t>Revit Programming Introduction</a:t>
            </a: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21</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These samples existed before Revit 9.0. Many of them were originally written using a COM API, which is no longer supported by Revit. They are all migrated to .NET now. With each sample, we also list the flavours of Revit it applies to, either Rac, Rme, Rst or All.</a:t>
            </a:r>
          </a:p>
          <a:p>
            <a:endParaRPr lang="en-GB" sz="1400" kern="1200" smtClean="0">
              <a:solidFill>
                <a:schemeClr val="tx1"/>
              </a:solidFill>
              <a:latin typeface="+mn-lt"/>
              <a:ea typeface="+mn-ea"/>
              <a:cs typeface="+mn-cs"/>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The samples listed above are often introductory in nature and provide a good starting point for initial exploration of the API. They are comparable to the Revit API Introduction labs, which constitute an alternative place to start such an exploration (cf. Learning More). The labs are more systematic than the basic samples, whereas the basic samples provide useful stand-alone functionality and more or less complete coverage. The basic samples often demonstrate access and analysis functionality, whereas creation of new element was added later and was a focus of the Revit 9.0 and 9.1 API releases. The following paragraphs highlight some of the important topics to explore when starting work with the Revit API. Remember that all the information presented here as well as a complete overview of all samples including a categorisation listing the basic samples is also available in SamplesReadMe.htm.</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22</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700" kern="1200" smtClean="0">
                <a:solidFill>
                  <a:schemeClr val="tx1"/>
                </a:solidFill>
                <a:latin typeface="+mn-lt"/>
                <a:ea typeface="+mn-ea"/>
                <a:cs typeface="+mn-cs"/>
              </a:rPr>
              <a:t>The sample categorisation into the different flavours of Revit is not always trivial. Some samples demonstrate features that work in all flavours of Revit, such as the creation of walls or section views, but rely on some flavour-specific detail for simplified calculation purposes, such as CreateViewSection and CreateWallsUnderBeams which make use of the RST analytical model.</a:t>
            </a:r>
            <a:endParaRPr lang="en-GB" sz="17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23</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Here is an overview of the Revit 9.1 SDK samples, sorted by Revit flavour and alphabetically. ModelLines and Materials were originally provided in two versions each, suffixed with 1 and 2. Later, in the 2008.2 update, these separate variations were united into one each. ObjectViewerII was removed in the 2008.2 SDK update, being very similar to ObjectViewer.</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73FD25A5-0D2C-4A22-AD3D-D8A5F9FD00D0}" type="slidenum">
              <a:rPr lang="en-US" smtClean="0"/>
              <a:pPr/>
              <a:t>24</a:t>
            </a:fld>
            <a:endParaRPr lang="en-US" smtClean="0"/>
          </a:p>
        </p:txBody>
      </p:sp>
      <p:sp>
        <p:nvSpPr>
          <p:cNvPr id="257027" name="Rectangle 2"/>
          <p:cNvSpPr>
            <a:spLocks noGrp="1" noRot="1" noChangeAspect="1" noChangeArrowheads="1" noTextEdit="1"/>
          </p:cNvSpPr>
          <p:nvPr>
            <p:ph type="sldImg"/>
          </p:nvPr>
        </p:nvSpPr>
        <p:spPr>
          <a:xfrm>
            <a:off x="1511300" y="746125"/>
            <a:ext cx="3876675" cy="2908300"/>
          </a:xfrm>
          <a:ln/>
        </p:spPr>
      </p:sp>
      <p:sp>
        <p:nvSpPr>
          <p:cNvPr id="257028"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The samples added in Revit 2008 and in the Revit 2008.2 SDK update are described in a separate document in the Revit 2008 SDK, "Revit 2008 New Samples.doc".</a:t>
            </a:r>
          </a:p>
          <a:p>
            <a:pPr marL="0" marR="0" lvl="2" indent="0" algn="l" defTabSz="1298575" rtl="0" eaLnBrk="0" fontAlgn="base" latinLnBrk="0" hangingPunct="0">
              <a:lnSpc>
                <a:spcPct val="100000"/>
              </a:lnSpc>
              <a:spcBef>
                <a:spcPct val="30000"/>
              </a:spcBef>
              <a:spcAft>
                <a:spcPct val="0"/>
              </a:spcAft>
              <a:buClrTx/>
              <a:buSzTx/>
              <a:buFontTx/>
              <a:buNone/>
              <a:tabLst/>
              <a:defRPr/>
            </a:pPr>
            <a:r>
              <a:rPr lang="en-GB" smtClean="0"/>
              <a:t>ImportExport</a:t>
            </a:r>
            <a:r>
              <a:rPr lang="en-GB" sz="1400" kern="1200" baseline="0">
                <a:solidFill>
                  <a:schemeClr val="tx1"/>
                </a:solidFill>
                <a:latin typeface="+mn-lt"/>
                <a:ea typeface="+mn-ea"/>
                <a:cs typeface="+mn-cs"/>
              </a:rPr>
              <a:t> </a:t>
            </a:r>
            <a:r>
              <a:rPr lang="en-GB" sz="1400" kern="1200" baseline="0" smtClean="0">
                <a:solidFill>
                  <a:schemeClr val="tx1"/>
                </a:solidFill>
                <a:latin typeface="+mn-lt"/>
                <a:ea typeface="+mn-ea"/>
                <a:cs typeface="+mn-cs"/>
              </a:rPr>
              <a:t>was originally named </a:t>
            </a:r>
            <a:r>
              <a:rPr lang="en-GB" smtClean="0"/>
              <a:t>ImportExportDWG,</a:t>
            </a:r>
            <a:r>
              <a:rPr lang="en-GB" baseline="0" smtClean="0"/>
              <a:t> and renamed in the 2009 timeframe when more formats were added.</a:t>
            </a:r>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5945F08A-EB97-42E2-A5F9-3BFC9219EAB3}" type="slidenum">
              <a:rPr lang="en-US" smtClean="0"/>
              <a:pPr/>
              <a:t>25</a:t>
            </a:fld>
            <a:endParaRPr lang="en-US" smtClean="0"/>
          </a:p>
        </p:txBody>
      </p:sp>
      <p:sp>
        <p:nvSpPr>
          <p:cNvPr id="289795" name="Rectangle 2"/>
          <p:cNvSpPr>
            <a:spLocks noGrp="1" noRot="1" noChangeAspect="1" noChangeArrowheads="1" noTextEdit="1"/>
          </p:cNvSpPr>
          <p:nvPr>
            <p:ph type="sldImg"/>
          </p:nvPr>
        </p:nvSpPr>
        <p:spPr>
          <a:xfrm>
            <a:off x="1511300" y="746125"/>
            <a:ext cx="3876675" cy="2908300"/>
          </a:xfrm>
          <a:ln/>
        </p:spPr>
      </p:sp>
      <p:sp>
        <p:nvSpPr>
          <p:cNvPr id="289796"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800" kern="1200" smtClean="0">
                <a:solidFill>
                  <a:schemeClr val="tx1"/>
                </a:solidFill>
                <a:latin typeface="+mn-lt"/>
                <a:ea typeface="+mn-ea"/>
                <a:cs typeface="+mn-cs"/>
              </a:rPr>
              <a:t>16 new samples were added to the initial release of the Revit 2009 SDK. One of these is RvtSamples, discussed above, which can be used to load all other samples into Revit.exe for testing and debugging. Another important 2009 sample that every developer should explore is ElementsFilter, because almost every application needs to make use of the new element filtering introduced in the Revit 2009 API. For the first time, we also have some RME-specific samples, as well as the RAC and RST ones. The RoofsRooms sample was added to the Revit SDK in the 2009.1 SDK update in the summer of 2008, matching the Revit 2009 web update 1.</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GB" smtClean="0"/>
              <a:t>The 23 new samples reflect the main focus of the API development</a:t>
            </a:r>
            <a:r>
              <a:rPr lang="en-GB" baseline="0" smtClean="0"/>
              <a:t> for Revit 2010: family API and conceptual design, ribbon, events, MEP. Events, FamilyCreation and Massing are separate subdirectories, the other samples are located in the main SDK Samples folder. To compile them all, you can use the main solution file. To load them into Revit, you can use the RvtSamples external application. We already discussed the ribbon and events samples. We will look at the family, form creation, and MEP ones in the later sections of the presentation. One sample that does not fall into any of these categories is RaytraceBounce, which demonstrates a new general-purpose model inspection method.</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baseline="0" smtClean="0"/>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29</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GB" sz="1700" kern="1200" smtClean="0">
                <a:solidFill>
                  <a:schemeClr val="tx1"/>
                </a:solidFill>
                <a:latin typeface="+mn-lt"/>
                <a:ea typeface="+mn-ea"/>
                <a:cs typeface="+mn-cs"/>
              </a:rPr>
              <a:t>The rest of the presentation provides a quick overview and a first impression of each sample. This information is extracted from the global readme file provided in SamplesReadme.zip and in the individual sample documentation files Readme*.rtf.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30</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defTabSz="905713" fontAlgn="base">
              <a:spcAft>
                <a:spcPct val="0"/>
              </a:spcAft>
              <a:defRPr/>
            </a:pP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DF6E190-E7EC-4F16-93BF-BE8D2631FEB1}" type="slidenum">
              <a:rPr lang="en-US" smtClean="0"/>
              <a:pPr/>
              <a:t>3</a:t>
            </a:fld>
            <a:endParaRPr lang="en-US" dirty="0" smtClean="0"/>
          </a:p>
        </p:txBody>
      </p:sp>
      <p:sp>
        <p:nvSpPr>
          <p:cNvPr id="158723" name="Rectangle 2"/>
          <p:cNvSpPr>
            <a:spLocks noGrp="1" noRot="1" noChangeAspect="1" noChangeArrowheads="1" noTextEdit="1"/>
          </p:cNvSpPr>
          <p:nvPr>
            <p:ph type="sldImg"/>
          </p:nvPr>
        </p:nvSpPr>
        <p:spPr>
          <a:xfrm>
            <a:off x="1511300" y="746125"/>
            <a:ext cx="3876675" cy="2908300"/>
          </a:xfrm>
          <a:ln/>
        </p:spPr>
      </p:sp>
      <p:sp>
        <p:nvSpPr>
          <p:cNvPr id="158724"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31</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905713" rtl="0" eaLnBrk="0" fontAlgn="base" latinLnBrk="0" hangingPunct="0">
              <a:lnSpc>
                <a:spcPct val="100000"/>
              </a:lnSpc>
              <a:spcBef>
                <a:spcPct val="30000"/>
              </a:spcBef>
              <a:spcAft>
                <a:spcPct val="0"/>
              </a:spcAft>
              <a:buClrTx/>
              <a:buSzTx/>
              <a:buFontTx/>
              <a:buNone/>
              <a:tabLst/>
              <a:defRPr/>
            </a:pPr>
            <a:r>
              <a:rPr lang="en-GB" sz="1400" kern="1200" smtClean="0">
                <a:solidFill>
                  <a:schemeClr val="tx1"/>
                </a:solidFill>
                <a:latin typeface="+mn-lt"/>
                <a:ea typeface="+mn-ea"/>
                <a:cs typeface="+mn-cs"/>
              </a:rPr>
              <a:t>Before Revit 2008, explicit interactive element selection functionality was not available through the API. The pre-selected implicit selection set is passed in to the command. From 2008 onwards, the selection set can be changed from an external command. If an external command returns an error, the error set is highlighted and an optional message is displayed in the Revit user interface. This is demonstrated by the RevitCommands Selection sample, accessible by selecting an element and then executing Tools &gt; External Tools &gt; RevitCommands - Selection or RvtSamples &gt; By Version &gt; 8.0 &gt; RevitCommands.Selection.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32</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The Revit API uses generic properties to provide access to type and instance parameters. Both may include shared parameters. One sample to begin exploring this topic is the RevitCommands ElementData sample.</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33</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Exporting and importing data to or from a file or other applications such as Excel is a frequent requirement. Data such as element and type properties, location, and geometry may be exported and imported. The simplest sample demonstrating this is ArchSample, which exports to Excel. A more advanced but still basic sample is FireRating, which creates a new shared parameter for storing application specific data in the Revit model, exports it to Excel, and imports modified data from Excel back into and updates the Revit model. Finally, an advanced sample in this area is RDBLink.</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34</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Application specific custom data, i.e. new parameters, can be added to the Revit model using the shared parameter mechanism. An application can add to new and existing elements and types. The data can be hidden from the user interface. The SDK samples FireRating in VB and the Revit API Introduction Lab 4-3 in both C# and VB demonstrate this by defining three commands:</a:t>
            </a:r>
          </a:p>
          <a:p>
            <a:pPr indent="-180000">
              <a:spcBef>
                <a:spcPts val="0"/>
              </a:spcBef>
              <a:buFont typeface="Arial" pitchFamily="34" charset="0"/>
              <a:buChar char="•"/>
            </a:pPr>
            <a:r>
              <a:rPr lang="en-GB" sz="1400" kern="1200" smtClean="0">
                <a:solidFill>
                  <a:schemeClr val="tx1"/>
                </a:solidFill>
                <a:latin typeface="+mn-lt"/>
                <a:ea typeface="+mn-ea"/>
                <a:cs typeface="+mn-cs"/>
              </a:rPr>
              <a:t>Apply Parameter</a:t>
            </a:r>
          </a:p>
          <a:p>
            <a:pPr indent="-180000">
              <a:spcBef>
                <a:spcPts val="0"/>
              </a:spcBef>
              <a:buFont typeface="Arial" pitchFamily="34" charset="0"/>
              <a:buChar char="•"/>
            </a:pPr>
            <a:r>
              <a:rPr lang="en-GB" sz="1400" kern="1200" smtClean="0">
                <a:solidFill>
                  <a:schemeClr val="tx1"/>
                </a:solidFill>
                <a:latin typeface="+mn-lt"/>
                <a:ea typeface="+mn-ea"/>
                <a:cs typeface="+mn-cs"/>
              </a:rPr>
              <a:t>Export to Excel</a:t>
            </a:r>
          </a:p>
          <a:p>
            <a:pPr indent="-180000">
              <a:spcBef>
                <a:spcPts val="0"/>
              </a:spcBef>
              <a:buFont typeface="Arial" pitchFamily="34" charset="0"/>
              <a:buChar char="•"/>
            </a:pPr>
            <a:r>
              <a:rPr lang="en-GB" sz="1400" kern="1200" smtClean="0">
                <a:solidFill>
                  <a:schemeClr val="tx1"/>
                </a:solidFill>
                <a:latin typeface="+mn-lt"/>
                <a:ea typeface="+mn-ea"/>
                <a:cs typeface="+mn-cs"/>
              </a:rPr>
              <a:t>Import from Excel</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35</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r>
              <a:rPr lang="en-GB" sz="1400" kern="1200" smtClean="0">
                <a:solidFill>
                  <a:schemeClr val="tx1"/>
                </a:solidFill>
                <a:latin typeface="+mn-lt"/>
                <a:ea typeface="+mn-ea"/>
                <a:cs typeface="+mn-cs"/>
              </a:rPr>
              <a:t>Some basic requirements are to move and rotate elements, swap element types programmatically, manage groups of elements, and generic property access. This is demonstrated by the Move Linear and Type Selector commands, among others.</a:t>
            </a:r>
            <a:endParaRPr lang="en-GB" sz="1400" kern="1200">
              <a:solidFill>
                <a:schemeClr val="tx1"/>
              </a:solidFill>
              <a:latin typeface="+mn-lt"/>
              <a:ea typeface="+mn-ea"/>
              <a:cs typeface="+mn-cs"/>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36</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0" marR="0" indent="0" algn="l" defTabSz="1298575" rtl="0" eaLnBrk="0" fontAlgn="base" latinLnBrk="0" hangingPunct="0">
              <a:lnSpc>
                <a:spcPct val="100000"/>
              </a:lnSpc>
              <a:spcBef>
                <a:spcPts val="0"/>
              </a:spcBef>
              <a:spcAft>
                <a:spcPct val="0"/>
              </a:spcAft>
              <a:buClrTx/>
              <a:buSzTx/>
              <a:buFontTx/>
              <a:buNone/>
              <a:tabLst/>
              <a:defRPr/>
            </a:pPr>
            <a:r>
              <a:rPr lang="en-GB" sz="1400" kern="1200" smtClean="0">
                <a:solidFill>
                  <a:schemeClr val="tx1"/>
                </a:solidFill>
                <a:latin typeface="+mn-lt"/>
                <a:ea typeface="+mn-ea"/>
                <a:cs typeface="+mn-cs"/>
              </a:rPr>
              <a:t>Revit makes strong use of families and types. Loading a whole family and a specific family symbol or type as well as searching for already loaded families and types in the current document is demonstrated by the RevitCommands Load Family and Load Family Symbol commands.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35F3AD-E972-4640-9C84-15054D6FAC76}" type="slidenum">
              <a:rPr lang="ja-JP" altLang="en-US"/>
              <a:pPr/>
              <a:t>37</a:t>
            </a:fld>
            <a:endParaRPr lang="en-US" altLang="ja-JP"/>
          </a:p>
        </p:txBody>
      </p:sp>
      <p:sp>
        <p:nvSpPr>
          <p:cNvPr id="152578" name="Rectangle 2"/>
          <p:cNvSpPr>
            <a:spLocks noGrp="1" noRot="1" noChangeAspect="1" noChangeArrowheads="1" noTextEdit="1"/>
          </p:cNvSpPr>
          <p:nvPr>
            <p:ph type="sldImg"/>
          </p:nvPr>
        </p:nvSpPr>
        <p:spPr>
          <a:xfrm>
            <a:off x="1511300" y="746125"/>
            <a:ext cx="3876675" cy="2908300"/>
          </a:xfrm>
          <a:ln/>
        </p:spPr>
      </p:sp>
      <p:sp>
        <p:nvSpPr>
          <p:cNvPr id="152579" name="Rectangle 3"/>
          <p:cNvSpPr>
            <a:spLocks noGrp="1" noChangeArrowheads="1"/>
          </p:cNvSpPr>
          <p:nvPr>
            <p:ph type="body" idx="1"/>
          </p:nvPr>
        </p:nvSpPr>
        <p:spPr/>
        <p:txBody>
          <a:bodyPr/>
          <a:lstStyle/>
          <a:p>
            <a:r>
              <a:rPr lang="en-GB" sz="1400" kern="1200" smtClean="0">
                <a:solidFill>
                  <a:schemeClr val="tx1"/>
                </a:solidFill>
                <a:latin typeface="+mn-lt"/>
                <a:ea typeface="+mn-ea"/>
                <a:cs typeface="+mn-cs"/>
              </a:rPr>
              <a:t>A good starting point for exploring the different types of geometry of Revit elements is provided by the geometry viewer samples. The Revit SDK currently includes the following viewers:</a:t>
            </a:r>
          </a:p>
          <a:p>
            <a:pPr marL="180000" indent="-457200">
              <a:spcBef>
                <a:spcPts val="0"/>
              </a:spcBef>
              <a:buFont typeface="Arial" pitchFamily="34" charset="0"/>
              <a:buChar char="•"/>
            </a:pPr>
            <a:r>
              <a:rPr lang="en-GB" sz="1400" kern="1200" smtClean="0">
                <a:solidFill>
                  <a:schemeClr val="tx1"/>
                </a:solidFill>
                <a:latin typeface="+mn-lt"/>
                <a:ea typeface="+mn-ea"/>
                <a:cs typeface="+mn-cs"/>
              </a:rPr>
              <a:t>AnalyticalViewer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ElementViewer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RoomViewer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RevitViewer</a:t>
            </a:r>
          </a:p>
          <a:p>
            <a:pPr marL="180000" indent="-457200">
              <a:spcBef>
                <a:spcPts val="0"/>
              </a:spcBef>
              <a:buFont typeface="Arial" pitchFamily="34" charset="0"/>
              <a:buChar char="•"/>
            </a:pPr>
            <a:r>
              <a:rPr lang="en-GB" sz="1400" kern="1200" smtClean="0">
                <a:solidFill>
                  <a:schemeClr val="tx1"/>
                </a:solidFill>
                <a:latin typeface="+mn-lt"/>
                <a:ea typeface="+mn-ea"/>
                <a:cs typeface="+mn-cs"/>
              </a:rPr>
              <a:t>ObjectViewer</a:t>
            </a:r>
          </a:p>
          <a:p>
            <a:r>
              <a:rPr lang="en-GB" sz="1400" kern="1200" smtClean="0">
                <a:solidFill>
                  <a:schemeClr val="tx1"/>
                </a:solidFill>
                <a:latin typeface="+mn-lt"/>
                <a:ea typeface="+mn-ea"/>
                <a:cs typeface="+mn-cs"/>
              </a:rPr>
              <a:t>All the viewers query a selected Revit element for some specific geometry, traverse it, break it down into simple line segments, and render those into a .NET System.Windows.Forms PictureBox. They can all be classified as pretty basic samples. The first four of these are all located in the subdirectory Viewers and are implemented in VB. They were introduced early on in the Revit API, with version 8.0. Of these four, the RevitViewer is a helper class, which implements the actual viewer window which is used by the other three to present three different views of certain subsets of the building model. ObjectViewer was introduced later, in the Revit 9.0 SDK, is written in C#, and defines its own rendering window. Below is an example of the form defined by RevitViewer; in this case, it is being driven by the ElementViewer sample and displaying the wall with a door and two little windows created by the external command defined by Lab2_0_CreateLittleHouse in the Revit API introduction labs. The form looks identical when driven by the AnalyticalViewer and RoomViewer samples, only the content displayed differs.</a:t>
            </a:r>
          </a:p>
          <a:p>
            <a:r>
              <a:rPr lang="en-GB" sz="1400" kern="1200" smtClean="0">
                <a:solidFill>
                  <a:schemeClr val="tx1"/>
                </a:solidFill>
                <a:latin typeface="+mn-lt"/>
                <a:ea typeface="+mn-ea"/>
                <a:cs typeface="+mn-cs"/>
              </a:rPr>
              <a:t>The AnalyticalViewer is for Revit Structure, to view the analytical building model. The analytical model is generally a simplified approximation of the building structure for structural analysis purposes, which is of most interest to the structural engineer. Revit Structure maintains the analytical model in parallel with the physical model, which is what architects and most other people are interested in.</a:t>
            </a:r>
          </a:p>
          <a:p>
            <a:r>
              <a:rPr lang="en-GB" sz="1400" kern="1200" smtClean="0">
                <a:solidFill>
                  <a:schemeClr val="tx1"/>
                </a:solidFill>
                <a:latin typeface="+mn-lt"/>
                <a:ea typeface="+mn-ea"/>
                <a:cs typeface="+mn-cs"/>
              </a:rPr>
              <a:t>ElementViewer is designed for all flavours of Revit and displays the standard element geometry.</a:t>
            </a:r>
          </a:p>
          <a:p>
            <a:r>
              <a:rPr lang="en-GB" sz="1400" kern="1200" smtClean="0">
                <a:solidFill>
                  <a:schemeClr val="tx1"/>
                </a:solidFill>
                <a:latin typeface="+mn-lt"/>
                <a:ea typeface="+mn-ea"/>
                <a:cs typeface="+mn-cs"/>
              </a:rPr>
              <a:t>RoomViewer is a viewer for displaying the two-dimensional outline of a room boundary.</a:t>
            </a:r>
          </a:p>
          <a:p>
            <a:r>
              <a:rPr lang="en-GB" sz="1400" kern="1200" smtClean="0">
                <a:solidFill>
                  <a:schemeClr val="tx1"/>
                </a:solidFill>
                <a:latin typeface="+mn-lt"/>
                <a:ea typeface="+mn-ea"/>
                <a:cs typeface="+mn-cs"/>
              </a:rPr>
              <a:t>Just like the three viewers, just discussed, ObjectViewer demonstrates viewing elements. It allows the user to select between the analytical and physical model, and also which view to display. You might thus say that it is a combination of the AnalyticalViewer and the ElementViewer with some additional features.</a:t>
            </a:r>
          </a:p>
          <a:p>
            <a:r>
              <a:rPr lang="en-GB" sz="1400" kern="1200" smtClean="0">
                <a:solidFill>
                  <a:schemeClr val="tx1"/>
                </a:solidFill>
                <a:latin typeface="+mn-lt"/>
                <a:ea typeface="+mn-ea"/>
                <a:cs typeface="+mn-cs"/>
              </a:rPr>
              <a:t>ObjectViewer includes both generic functionality usable in all Revit flavours, as well as some Revit Structure specific functionality. It displays a selected single element in a preview window and retrieves geometry from either the analytical or physical model. It also includes some additional useful odds and ends such as defining an own error message exception handling class and some unit handling functionality. ObjectViewer was originally introduced in Revit 9. Another very similar sample named ObjectViewerII was introduced in 9.1. ObjectViewerII was removed in the 2008.2 SDK update, being very similar to ObjectViewer.</a:t>
            </a:r>
          </a:p>
          <a:p>
            <a:r>
              <a:rPr lang="en-GB" sz="1400" kern="1200" smtClean="0">
                <a:solidFill>
                  <a:schemeClr val="tx1"/>
                </a:solidFill>
                <a:latin typeface="+mn-lt"/>
                <a:ea typeface="+mn-ea"/>
                <a:cs typeface="+mn-cs"/>
              </a:rPr>
              <a:t>For all of the viewers, the steps to run are similar: simply select the element whose geometry or the room whose boundary to display and start the external command. The analytical viewer will check whether any analytical model is available, which requires Revit Structure functionality. In the case of the ObjectViewer, all display views are listed, the detail level can be selected, and analytical and physical model can be switched.</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38</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C7163B-98A8-480A-B9AE-2F73BED7C53B}" type="slidenum">
              <a:rPr lang="ja-JP" altLang="en-US"/>
              <a:pPr/>
              <a:t>39</a:t>
            </a:fld>
            <a:endParaRPr lang="en-US" altLang="ja-JP"/>
          </a:p>
        </p:txBody>
      </p:sp>
      <p:sp>
        <p:nvSpPr>
          <p:cNvPr id="180226" name="Rectangle 2"/>
          <p:cNvSpPr>
            <a:spLocks noGrp="1" noRot="1" noChangeAspect="1" noChangeArrowheads="1" noTextEdit="1"/>
          </p:cNvSpPr>
          <p:nvPr>
            <p:ph type="sldImg"/>
          </p:nvPr>
        </p:nvSpPr>
        <p:spPr>
          <a:xfrm>
            <a:off x="1511300" y="746125"/>
            <a:ext cx="3876675" cy="2908300"/>
          </a:xfrm>
          <a:ln/>
        </p:spPr>
      </p:sp>
      <p:sp>
        <p:nvSpPr>
          <p:cNvPr id="180227" name="Rectangle 3"/>
          <p:cNvSpPr>
            <a:spLocks noGrp="1" noChangeArrowheads="1"/>
          </p:cNvSpPr>
          <p:nvPr>
            <p:ph type="body" idx="1"/>
          </p:nvPr>
        </p:nvSpPr>
        <p:spPr/>
        <p:txBody>
          <a:bodyPr/>
          <a:lstStyle/>
          <a:p>
            <a:r>
              <a:rPr lang="en-US" altLang="ja-JP"/>
              <a:t>So in terms new API features displayed there on your screen, it looks like there’s not a lot to see really, but as we all know the newly added to Element creation list is a massive inclusion. We can now create Walls, Floors, Levels, Grids and all Family Based Elements which means that the Revit API is now becoming a very powerful API indeed.</a:t>
            </a:r>
          </a:p>
          <a:p>
            <a:r>
              <a:rPr lang="en-US" altLang="ja-JP"/>
              <a:t>We also have the new Track Changes feature, which at the moment is only available in Revit structure. What it does is to track certain changes to elements across a single API external command, allowing the user to revert the changes back to what they were before a user ran your command. The way you revert a change is by Right-clicking the element you want to revert, and you should see the reversion options displayed there.</a:t>
            </a:r>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177DB2-7153-4608-A303-59491D00EF53}" type="slidenum">
              <a:rPr lang="ja-JP" altLang="en-US"/>
              <a:pPr/>
              <a:t>40</a:t>
            </a:fld>
            <a:endParaRPr lang="en-US" altLang="ja-JP"/>
          </a:p>
        </p:txBody>
      </p:sp>
      <p:sp>
        <p:nvSpPr>
          <p:cNvPr id="424962" name="Rectangle 2"/>
          <p:cNvSpPr>
            <a:spLocks noGrp="1" noRot="1" noChangeAspect="1" noChangeArrowheads="1" noTextEdit="1"/>
          </p:cNvSpPr>
          <p:nvPr>
            <p:ph type="sldImg"/>
          </p:nvPr>
        </p:nvSpPr>
        <p:spPr>
          <a:xfrm>
            <a:off x="1511300" y="746125"/>
            <a:ext cx="3876675" cy="2908300"/>
          </a:xfrm>
          <a:ln/>
        </p:spPr>
      </p:sp>
      <p:sp>
        <p:nvSpPr>
          <p:cNvPr id="424963" name="Rectangle 3"/>
          <p:cNvSpPr>
            <a:spLocks noGrp="1" noChangeArrowheads="1"/>
          </p:cNvSpPr>
          <p:nvPr>
            <p:ph type="body" idx="1"/>
          </p:nvPr>
        </p:nvSpPr>
        <p:spPr/>
        <p:txBody>
          <a:bodyPr/>
          <a:lstStyle/>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3E1780-793E-4349-851F-2046ED8BA70B}" type="slidenum">
              <a:rPr lang="en-US" smtClean="0"/>
              <a:pPr/>
              <a:t>4</a:t>
            </a:fld>
            <a:endParaRPr lang="en-US" dirty="0" smtClean="0"/>
          </a:p>
        </p:txBody>
      </p:sp>
      <p:sp>
        <p:nvSpPr>
          <p:cNvPr id="162819" name="Rectangle 2"/>
          <p:cNvSpPr>
            <a:spLocks noGrp="1" noRot="1" noChangeAspect="1" noChangeArrowheads="1" noTextEdit="1"/>
          </p:cNvSpPr>
          <p:nvPr>
            <p:ph type="sldImg"/>
          </p:nvPr>
        </p:nvSpPr>
        <p:spPr>
          <a:xfrm>
            <a:off x="919163" y="746125"/>
            <a:ext cx="4967287" cy="3725863"/>
          </a:xfrm>
          <a:ln/>
        </p:spPr>
      </p:sp>
      <p:sp>
        <p:nvSpPr>
          <p:cNvPr id="162820" name="Rectangle 3"/>
          <p:cNvSpPr>
            <a:spLocks noGrp="1" noChangeArrowheads="1"/>
          </p:cNvSpPr>
          <p:nvPr>
            <p:ph type="body" idx="1"/>
          </p:nvPr>
        </p:nvSpPr>
        <p:spPr>
          <a:xfrm>
            <a:off x="906792" y="4721530"/>
            <a:ext cx="4992029" cy="4471675"/>
          </a:xfrm>
          <a:noFill/>
          <a:ln/>
        </p:spPr>
        <p:txBody>
          <a:bodyPr/>
          <a:lstStyle/>
          <a:p>
            <a:r>
              <a:rPr lang="en-GB" sz="1700" kern="1200" smtClean="0">
                <a:solidFill>
                  <a:schemeClr val="tx1"/>
                </a:solidFill>
                <a:latin typeface="+mn-lt"/>
                <a:ea typeface="+mn-ea"/>
                <a:cs typeface="+mn-cs"/>
              </a:rPr>
              <a:t>A </a:t>
            </a:r>
            <a:r>
              <a:rPr lang="en-GB" sz="1700" kern="1200" dirty="0" smtClean="0">
                <a:solidFill>
                  <a:schemeClr val="tx1"/>
                </a:solidFill>
                <a:latin typeface="+mn-lt"/>
                <a:ea typeface="+mn-ea"/>
                <a:cs typeface="+mn-cs"/>
              </a:rPr>
              <a:t>little bit on the history of the Revit API. The API has been and still is evolving very strongly, since Revit 8.0, and </a:t>
            </a:r>
            <a:r>
              <a:rPr lang="en-GB" sz="1700" kern="1200" smtClean="0">
                <a:solidFill>
                  <a:schemeClr val="tx1"/>
                </a:solidFill>
                <a:latin typeface="+mn-lt"/>
                <a:ea typeface="+mn-ea"/>
                <a:cs typeface="+mn-cs"/>
              </a:rPr>
              <a:t>has reached maturity </a:t>
            </a:r>
            <a:r>
              <a:rPr lang="en-GB" sz="1700" kern="1200" dirty="0" smtClean="0">
                <a:solidFill>
                  <a:schemeClr val="tx1"/>
                </a:solidFill>
                <a:latin typeface="+mn-lt"/>
                <a:ea typeface="+mn-ea"/>
                <a:cs typeface="+mn-cs"/>
              </a:rPr>
              <a:t>now. We </a:t>
            </a:r>
            <a:r>
              <a:rPr lang="en-GB" sz="1700" kern="1200" smtClean="0">
                <a:solidFill>
                  <a:schemeClr val="tx1"/>
                </a:solidFill>
                <a:latin typeface="+mn-lt"/>
                <a:ea typeface="+mn-ea"/>
                <a:cs typeface="+mn-cs"/>
              </a:rPr>
              <a:t>are in </a:t>
            </a:r>
            <a:r>
              <a:rPr lang="en-GB" sz="1700" kern="1200" dirty="0" smtClean="0">
                <a:solidFill>
                  <a:schemeClr val="tx1"/>
                </a:solidFill>
                <a:latin typeface="+mn-lt"/>
                <a:ea typeface="+mn-ea"/>
                <a:cs typeface="+mn-cs"/>
              </a:rPr>
              <a:t>the long-term process of restructuring Revit to make it more API driven, i.e. create a kernel providing the API on top of which the various Revit flavours can be implemented, instead of implementing the API as the outermost layer on top of the completed product.	</a:t>
            </a:r>
            <a:endParaRPr lang="en-GB" sz="1700" kern="1200" dirty="0">
              <a:solidFill>
                <a:schemeClr val="tx1"/>
              </a:solidFill>
              <a:latin typeface="+mn-lt"/>
              <a:ea typeface="+mn-ea"/>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3FB412-8C27-4422-B0F7-3760198C1004}" type="slidenum">
              <a:rPr lang="ja-JP" altLang="en-US"/>
              <a:pPr/>
              <a:t>41</a:t>
            </a:fld>
            <a:endParaRPr lang="en-US" altLang="ja-JP"/>
          </a:p>
        </p:txBody>
      </p:sp>
      <p:sp>
        <p:nvSpPr>
          <p:cNvPr id="427010" name="Rectangle 2"/>
          <p:cNvSpPr>
            <a:spLocks noGrp="1" noRot="1" noChangeAspect="1" noChangeArrowheads="1" noTextEdit="1"/>
          </p:cNvSpPr>
          <p:nvPr>
            <p:ph type="sldImg"/>
          </p:nvPr>
        </p:nvSpPr>
        <p:spPr>
          <a:xfrm>
            <a:off x="1511300" y="746125"/>
            <a:ext cx="3876675" cy="2908300"/>
          </a:xfrm>
          <a:ln/>
        </p:spPr>
      </p:sp>
      <p:sp>
        <p:nvSpPr>
          <p:cNvPr id="427011" name="Rectangle 3"/>
          <p:cNvSpPr>
            <a:spLocks noGrp="1" noChangeArrowheads="1"/>
          </p:cNvSpPr>
          <p:nvPr>
            <p:ph type="body" idx="1"/>
          </p:nvPr>
        </p:nvSpPr>
        <p:spPr/>
        <p:txBody>
          <a:bodyPr/>
          <a:lstStyle/>
          <a:p>
            <a:pPr marL="0" lvl="1" defTabSz="905713" eaLnBrk="0" fontAlgn="base" hangingPunct="0">
              <a:spcBef>
                <a:spcPct val="30000"/>
              </a:spcBef>
              <a:spcAft>
                <a:spcPct val="0"/>
              </a:spcAft>
              <a:defRPr/>
            </a:pPr>
            <a:r>
              <a:rPr lang="en-GB" sz="1800" smtClean="0"/>
              <a:t>LoadNature is used to define the type of load as Dead, Live, Seismic, Wind etc.</a:t>
            </a:r>
          </a:p>
          <a:p>
            <a:pPr marL="0" lvl="1" defTabSz="905713" eaLnBrk="0" fontAlgn="base" hangingPunct="0">
              <a:spcBef>
                <a:spcPct val="30000"/>
              </a:spcBef>
              <a:spcAft>
                <a:spcPct val="0"/>
              </a:spcAft>
              <a:defRPr/>
            </a:pPr>
            <a:r>
              <a:rPr lang="en-GB" sz="1800" smtClean="0"/>
              <a:t>LoadUsage is used for visibility of loads only.</a:t>
            </a:r>
          </a:p>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B3AEAE-F7FD-49B1-9968-E1611975C981}" type="slidenum">
              <a:rPr lang="ja-JP" altLang="en-US"/>
              <a:pPr/>
              <a:t>42</a:t>
            </a:fld>
            <a:endParaRPr lang="en-US" altLang="ja-JP"/>
          </a:p>
        </p:txBody>
      </p:sp>
      <p:sp>
        <p:nvSpPr>
          <p:cNvPr id="142338" name="Rectangle 2"/>
          <p:cNvSpPr>
            <a:spLocks noGrp="1" noRot="1" noChangeAspect="1" noChangeArrowheads="1" noTextEdit="1"/>
          </p:cNvSpPr>
          <p:nvPr>
            <p:ph type="sldImg"/>
          </p:nvPr>
        </p:nvSpPr>
        <p:spPr>
          <a:xfrm>
            <a:off x="1511300" y="746125"/>
            <a:ext cx="3876675" cy="2908300"/>
          </a:xfrm>
          <a:ln/>
        </p:spPr>
      </p:sp>
      <p:sp>
        <p:nvSpPr>
          <p:cNvPr id="142339" name="Rectangle 3"/>
          <p:cNvSpPr>
            <a:spLocks noGrp="1" noChangeArrowheads="1"/>
          </p:cNvSpPr>
          <p:nvPr>
            <p:ph type="body" idx="1"/>
          </p:nvPr>
        </p:nvSpPr>
        <p:spPr/>
        <p:txBody>
          <a:bodyPr/>
          <a:lstStyle/>
          <a:p>
            <a:pPr marL="0" indent="0"/>
            <a:r>
              <a:rPr lang="en-GB" b="0"/>
              <a:t>This sample finds all the views in a project and displays the names in a </a:t>
            </a:r>
            <a:r>
              <a:rPr lang="en-GB" b="0" smtClean="0"/>
              <a:t>tree view </a:t>
            </a:r>
            <a:r>
              <a:rPr lang="en-GB" b="0"/>
              <a:t>hosted by the </a:t>
            </a:r>
            <a:r>
              <a:rPr lang="en-GB" b="0" smtClean="0"/>
              <a:t>modal dialog </a:t>
            </a:r>
            <a:r>
              <a:rPr lang="en-GB" b="0"/>
              <a:t>that is displayed. The user can select several of the views and when OK is clicked a new sheet is generated that has all the selected views placed in it correctly sized, scaled and aligned.</a:t>
            </a:r>
          </a:p>
          <a:p>
            <a:pPr marL="0" indent="0"/>
            <a:endParaRPr lang="en-GB" b="0"/>
          </a:p>
          <a:p>
            <a:pPr marL="0" indent="0"/>
            <a:r>
              <a:rPr lang="en-GB" b="0"/>
              <a:t>When the command is executed a dialog appears that contains the following:</a:t>
            </a:r>
          </a:p>
          <a:p>
            <a:pPr marL="0" indent="0"/>
            <a:r>
              <a:rPr lang="en-GB" b="0"/>
              <a:t>a)	A tree view represents all the views’ names.</a:t>
            </a:r>
          </a:p>
          <a:p>
            <a:pPr marL="0" indent="0"/>
            <a:r>
              <a:rPr lang="en-GB" b="0"/>
              <a:t>b)	A list of all title blocks.</a:t>
            </a:r>
          </a:p>
          <a:p>
            <a:pPr marL="0" indent="0"/>
            <a:r>
              <a:rPr lang="en-GB" b="0"/>
              <a:t>c)	An edit box for the sheet’s name. </a:t>
            </a:r>
          </a:p>
          <a:p>
            <a:pPr marL="0" indent="0"/>
            <a:endParaRPr lang="en-GB" b="0"/>
          </a:p>
          <a:p>
            <a:pPr marL="0" indent="0"/>
            <a:r>
              <a:rPr lang="en-GB" b="0"/>
              <a:t>Note: All views should represent by category, not including schedules, sheets.</a:t>
            </a:r>
          </a:p>
          <a:p>
            <a:pPr marL="0" indent="0"/>
            <a:endParaRPr lang="en-GB" b="0"/>
          </a:p>
          <a:p>
            <a:pPr marL="0" indent="0"/>
            <a:r>
              <a:rPr lang="en-GB" b="0" smtClean="0"/>
              <a:t>Loading the </a:t>
            </a:r>
            <a:r>
              <a:rPr lang="en-GB" b="0"/>
              <a:t>drawing Training\Metric\m_RST_SAVE </a:t>
            </a:r>
            <a:r>
              <a:rPr lang="en-GB" b="0" smtClean="0"/>
              <a:t>DETAIL.rvt </a:t>
            </a:r>
            <a:r>
              <a:rPr lang="en-GB" b="0"/>
              <a:t>allows me to produce new sheets of all the elevations.</a:t>
            </a:r>
          </a:p>
          <a:p>
            <a:pPr marL="0" indent="0"/>
            <a:endParaRPr lang="en-GB" b="0"/>
          </a:p>
          <a:p>
            <a:pPr marL="0" indent="0"/>
            <a:r>
              <a:rPr lang="en-GB" b="0"/>
              <a:t>Extra Usage Notes:</a:t>
            </a:r>
          </a:p>
          <a:p>
            <a:pPr marL="0" indent="0"/>
            <a:endParaRPr lang="en-GB" b="0"/>
          </a:p>
          <a:p>
            <a:pPr marL="0" indent="0">
              <a:buFontTx/>
              <a:buAutoNum type="arabicParenBoth"/>
            </a:pPr>
            <a:r>
              <a:rPr lang="en-GB" b="0"/>
              <a:t> draw a simple model. </a:t>
            </a:r>
          </a:p>
          <a:p>
            <a:pPr marL="0" indent="0">
              <a:buFontTx/>
              <a:buAutoNum type="arabicParenBoth"/>
            </a:pPr>
            <a:r>
              <a:rPr lang="en-GB" b="0"/>
              <a:t> check the current status of views and sheet. If there is no sheet, fine.</a:t>
            </a:r>
          </a:p>
          <a:p>
            <a:pPr marL="0" indent="0">
              <a:buFontTx/>
              <a:buAutoNum type="arabicParenBoth"/>
            </a:pPr>
            <a:r>
              <a:rPr lang="en-GB" b="0"/>
              <a:t> run the command. </a:t>
            </a:r>
          </a:p>
          <a:p>
            <a:pPr marL="0" indent="0">
              <a:buFontTx/>
              <a:buAutoNum type="arabicParenBoth"/>
            </a:pPr>
            <a:r>
              <a:rPr lang="en-GB" b="0"/>
              <a:t> choose views. Click ok. </a:t>
            </a:r>
          </a:p>
          <a:p>
            <a:pPr marL="0" indent="0">
              <a:buFontTx/>
              <a:buAutoNum type="arabicParenBoth"/>
            </a:pPr>
            <a:r>
              <a:rPr lang="en-GB" b="0"/>
              <a:t> check under Sheets. You can see a sheet where the selected views are placed</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6ED2BF-EC11-4B43-9D79-01DDC5C817D5}" type="slidenum">
              <a:rPr lang="ja-JP" altLang="en-US"/>
              <a:pPr/>
              <a:t>43</a:t>
            </a:fld>
            <a:endParaRPr lang="en-US" altLang="ja-JP"/>
          </a:p>
        </p:txBody>
      </p:sp>
      <p:sp>
        <p:nvSpPr>
          <p:cNvPr id="143362" name="Rectangle 2"/>
          <p:cNvSpPr>
            <a:spLocks noGrp="1" noRot="1" noChangeAspect="1" noChangeArrowheads="1" noTextEdit="1"/>
          </p:cNvSpPr>
          <p:nvPr>
            <p:ph type="sldImg"/>
          </p:nvPr>
        </p:nvSpPr>
        <p:spPr>
          <a:xfrm>
            <a:off x="1511300" y="746125"/>
            <a:ext cx="3876675" cy="2908300"/>
          </a:xfrm>
          <a:ln/>
        </p:spPr>
      </p:sp>
      <p:sp>
        <p:nvSpPr>
          <p:cNvPr id="143363" name="Rectangle 3"/>
          <p:cNvSpPr>
            <a:spLocks noGrp="1" noChangeArrowheads="1"/>
          </p:cNvSpPr>
          <p:nvPr>
            <p:ph type="body" idx="1"/>
          </p:nvPr>
        </p:nvSpPr>
        <p:spPr/>
        <p:txBody>
          <a:bodyPr/>
          <a:lstStyle/>
          <a:p>
            <a:r>
              <a:rPr lang="en-GB" b="0"/>
              <a:t>This sample demonstrates the creation of new objects, in particular the NewFamilyInstance(). Notice that there’s some code below which shows how it’s done. </a:t>
            </a:r>
          </a:p>
          <a:p>
            <a:r>
              <a:rPr lang="en-GB" b="0"/>
              <a:t>So lets take a look at the sample to see what it does </a:t>
            </a:r>
            <a:r>
              <a:rPr lang="en-GB" b="0" smtClean="0"/>
              <a:t>exactly.</a:t>
            </a:r>
            <a:r>
              <a:rPr lang="en-GB" b="0" baseline="0" smtClean="0"/>
              <a:t> </a:t>
            </a:r>
            <a:r>
              <a:rPr lang="en-GB" b="0" smtClean="0"/>
              <a:t>Create </a:t>
            </a:r>
            <a:r>
              <a:rPr lang="en-GB" b="0"/>
              <a:t>a new project. Pick elevations to create 5 new levels, run the program</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90EEEA-45C9-4DA9-9A39-317C6109FA38}" type="slidenum">
              <a:rPr lang="ja-JP" altLang="en-US"/>
              <a:pPr/>
              <a:t>44</a:t>
            </a:fld>
            <a:endParaRPr lang="en-US" altLang="ja-JP"/>
          </a:p>
        </p:txBody>
      </p:sp>
      <p:sp>
        <p:nvSpPr>
          <p:cNvPr id="146434" name="Rectangle 2"/>
          <p:cNvSpPr>
            <a:spLocks noGrp="1" noRot="1" noChangeAspect="1" noChangeArrowheads="1" noTextEdit="1"/>
          </p:cNvSpPr>
          <p:nvPr>
            <p:ph type="sldImg"/>
          </p:nvPr>
        </p:nvSpPr>
        <p:spPr>
          <a:xfrm>
            <a:off x="1511300" y="746125"/>
            <a:ext cx="3876675" cy="2908300"/>
          </a:xfrm>
          <a:ln/>
        </p:spPr>
      </p:sp>
      <p:sp>
        <p:nvSpPr>
          <p:cNvPr id="146435" name="Rectangle 3"/>
          <p:cNvSpPr>
            <a:spLocks noGrp="1" noChangeArrowheads="1"/>
          </p:cNvSpPr>
          <p:nvPr>
            <p:ph type="body" idx="1"/>
          </p:nvPr>
        </p:nvSpPr>
        <p:spPr/>
        <p:txBody>
          <a:bodyPr/>
          <a:lstStyle/>
          <a:p>
            <a:pPr marL="0" lvl="1" indent="0"/>
            <a:r>
              <a:rPr lang="en-GB" b="0"/>
              <a:t>This sample creates an Area Reinforcement in a rectangular shape on a slab or wall</a:t>
            </a:r>
            <a:r>
              <a:rPr lang="en-GB" b="0" smtClean="0"/>
              <a:t>.</a:t>
            </a:r>
            <a:endParaRPr lang="en-GB" b="0"/>
          </a:p>
          <a:p>
            <a:pPr marL="0" indent="0"/>
            <a:r>
              <a:rPr lang="en-GB" b="0" smtClean="0"/>
              <a:t>Go to </a:t>
            </a:r>
            <a:r>
              <a:rPr lang="en-GB" b="0"/>
              <a:t>3d view, then draw a wall/floor. </a:t>
            </a:r>
          </a:p>
          <a:p>
            <a:pPr marL="0" indent="0">
              <a:buFontTx/>
              <a:buChar char="•"/>
            </a:pPr>
            <a:r>
              <a:rPr lang="en-GB" b="0"/>
              <a:t> </a:t>
            </a:r>
            <a:r>
              <a:rPr lang="en-GB" b="0" smtClean="0"/>
              <a:t>Select </a:t>
            </a:r>
            <a:r>
              <a:rPr lang="en-GB" b="0"/>
              <a:t>it, and execute the command.  Accept default and ok. It will add a rebars to the wall/floor. (But it may not be visible.) </a:t>
            </a:r>
          </a:p>
          <a:p>
            <a:pPr marL="0" indent="0">
              <a:buFontTx/>
              <a:buChar char="•"/>
            </a:pPr>
            <a:r>
              <a:rPr lang="en-GB" b="0"/>
              <a:t> </a:t>
            </a:r>
            <a:r>
              <a:rPr lang="en-GB" b="0" smtClean="0"/>
              <a:t>Move the </a:t>
            </a:r>
            <a:r>
              <a:rPr lang="en-GB" b="0"/>
              <a:t>cursor to the centre of the wall. You will see a "x" mark with "structural area reinforcement". This is what is added. </a:t>
            </a:r>
          </a:p>
          <a:p>
            <a:pPr marL="0" indent="0">
              <a:buFontTx/>
              <a:buChar char="•"/>
            </a:pPr>
            <a:r>
              <a:rPr lang="en-GB" b="0"/>
              <a:t> Goto Level1, then try creating a section. (View --&gt; New --&gt; Section). if you zoom in the section of a wall, you will see rebars placed inside of the wall. </a:t>
            </a:r>
          </a:p>
          <a:p>
            <a:pPr marL="0" indent="0"/>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DC06AD-31C6-45EF-A677-ED4C359B037E}" type="slidenum">
              <a:rPr lang="ja-JP" altLang="en-US"/>
              <a:pPr/>
              <a:t>45</a:t>
            </a:fld>
            <a:endParaRPr lang="en-US" altLang="ja-JP"/>
          </a:p>
        </p:txBody>
      </p:sp>
      <p:sp>
        <p:nvSpPr>
          <p:cNvPr id="145410" name="Rectangle 2"/>
          <p:cNvSpPr>
            <a:spLocks noGrp="1" noRot="1" noChangeAspect="1" noChangeArrowheads="1" noTextEdit="1"/>
          </p:cNvSpPr>
          <p:nvPr>
            <p:ph type="sldImg"/>
          </p:nvPr>
        </p:nvSpPr>
        <p:spPr>
          <a:xfrm>
            <a:off x="1511300" y="746125"/>
            <a:ext cx="3876675" cy="2908300"/>
          </a:xfrm>
          <a:ln/>
        </p:spPr>
      </p:sp>
      <p:sp>
        <p:nvSpPr>
          <p:cNvPr id="145411" name="Rectangle 3"/>
          <p:cNvSpPr>
            <a:spLocks noGrp="1" noChangeArrowheads="1"/>
          </p:cNvSpPr>
          <p:nvPr>
            <p:ph type="body" idx="1"/>
          </p:nvPr>
        </p:nvSpPr>
        <p:spPr/>
        <p:txBody>
          <a:bodyPr/>
          <a:lstStyle/>
          <a:p>
            <a:pPr marL="0" indent="0"/>
            <a:r>
              <a:rPr lang="en-GB" b="0"/>
              <a:t>This sample is very similar CreateSimpleAreaRein, except that it generates a much more complex reinforcement detail and only works for a slab or floor. </a:t>
            </a:r>
          </a:p>
          <a:p>
            <a:pPr marL="0" indent="0"/>
            <a:r>
              <a:rPr lang="en-GB" b="0"/>
              <a:t>The detail is created </a:t>
            </a:r>
            <a:r>
              <a:rPr lang="en-GB" b="0" noProof="1"/>
              <a:t>with all four layers</a:t>
            </a:r>
            <a:r>
              <a:rPr lang="en-GB" b="0"/>
              <a:t> of reinforcement defined</a:t>
            </a:r>
            <a:r>
              <a:rPr lang="en-GB" b="0" noProof="1"/>
              <a:t> and with two nested rectangular curve loops so that </a:t>
            </a:r>
            <a:r>
              <a:rPr lang="en-GB" b="0"/>
              <a:t>it defines</a:t>
            </a:r>
            <a:r>
              <a:rPr lang="en-GB" b="0" noProof="1"/>
              <a:t> a rectangular </a:t>
            </a:r>
            <a:r>
              <a:rPr lang="en-GB" b="0"/>
              <a:t>cutout </a:t>
            </a:r>
            <a:r>
              <a:rPr lang="en-GB" b="0" noProof="1" smtClean="0"/>
              <a:t>opening.</a:t>
            </a:r>
            <a:r>
              <a:rPr lang="en-GB" b="0" smtClean="0"/>
              <a:t> </a:t>
            </a:r>
            <a:endParaRPr lang="en-GB" b="0"/>
          </a:p>
          <a:p>
            <a:pPr marL="226428" indent="-226428"/>
            <a:r>
              <a:rPr lang="en-GB" noProof="1" smtClean="0"/>
              <a:t>On </a:t>
            </a:r>
            <a:r>
              <a:rPr lang="en-GB" noProof="1"/>
              <a:t>the interior 4 curves, set the override flag and flip the hooks on the top 2 layers to </a:t>
            </a:r>
            <a:r>
              <a:rPr lang="en-US"/>
              <a:t>‘</a:t>
            </a:r>
            <a:r>
              <a:rPr lang="en-US" noProof="1"/>
              <a:t>up</a:t>
            </a:r>
            <a:r>
              <a:rPr lang="en-US"/>
              <a:t>’</a:t>
            </a:r>
            <a:r>
              <a:rPr lang="en-US" noProof="1"/>
              <a:t>, so the bars can hook into some walls around that opening</a:t>
            </a:r>
            <a:r>
              <a:rPr lang="en-US" noProof="1" smtClean="0"/>
              <a:t>.</a:t>
            </a:r>
            <a:endParaRPr lang="en-US" noProof="1"/>
          </a:p>
          <a:p>
            <a:pPr marL="226428" indent="-226428"/>
            <a:endParaRPr lang="en-US" noProof="1"/>
          </a:p>
          <a:p>
            <a:pPr marL="226428" indent="-226428"/>
            <a:endParaRPr lang="en-GB"/>
          </a:p>
          <a:p>
            <a:pPr marL="226428" indent="-226428">
              <a:buFontTx/>
              <a:buChar char="•"/>
            </a:pPr>
            <a:endParaRPr lang="en-GB"/>
          </a:p>
          <a:p>
            <a:pPr marL="226428" indent="-226428">
              <a:buFontTx/>
              <a:buChar char="•"/>
            </a:pPr>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27E998-D454-4292-81A0-57EAE900AF1F}" type="slidenum">
              <a:rPr lang="ja-JP" altLang="en-US"/>
              <a:pPr/>
              <a:t>46</a:t>
            </a:fld>
            <a:endParaRPr lang="en-US" altLang="ja-JP"/>
          </a:p>
        </p:txBody>
      </p:sp>
      <p:sp>
        <p:nvSpPr>
          <p:cNvPr id="147458" name="Rectangle 2"/>
          <p:cNvSpPr>
            <a:spLocks noGrp="1" noRot="1" noChangeAspect="1" noChangeArrowheads="1" noTextEdit="1"/>
          </p:cNvSpPr>
          <p:nvPr>
            <p:ph type="sldImg"/>
          </p:nvPr>
        </p:nvSpPr>
        <p:spPr>
          <a:xfrm>
            <a:off x="1511300" y="746125"/>
            <a:ext cx="3876675" cy="2908300"/>
          </a:xfrm>
          <a:ln/>
        </p:spPr>
      </p:sp>
      <p:sp>
        <p:nvSpPr>
          <p:cNvPr id="147459" name="Rectangle 3"/>
          <p:cNvSpPr>
            <a:spLocks noGrp="1" noChangeArrowheads="1"/>
          </p:cNvSpPr>
          <p:nvPr>
            <p:ph type="body" idx="1"/>
          </p:nvPr>
        </p:nvSpPr>
        <p:spPr/>
        <p:txBody>
          <a:bodyPr/>
          <a:lstStyle/>
          <a:p>
            <a:r>
              <a:rPr lang="en-GB"/>
              <a:t>This sample requires a basic wall to be drawn and selected in order to function.</a:t>
            </a:r>
          </a:p>
          <a:p>
            <a:endParaRPr lang="en-GB"/>
          </a:p>
          <a:p>
            <a:r>
              <a:rPr lang="en-GB"/>
              <a:t>NOTE: If you are going to use this same inside Structural be aware that, by default, Basic Walls are NOT displayed unless you turn them on. Goto View properties -&gt; Discipline, here it will be set to either Structural or Analytical (this excludes anything not having that model type property) – simply change it to "Architectural" .</a:t>
            </a:r>
          </a:p>
          <a:p>
            <a:endParaRPr lang="en-GB"/>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9A5BEC-0642-402F-89F1-1CD7A3B8BF97}" type="slidenum">
              <a:rPr lang="ja-JP" altLang="en-US"/>
              <a:pPr/>
              <a:t>47</a:t>
            </a:fld>
            <a:endParaRPr lang="en-US" altLang="ja-JP"/>
          </a:p>
        </p:txBody>
      </p:sp>
      <p:sp>
        <p:nvSpPr>
          <p:cNvPr id="157698" name="Rectangle 2"/>
          <p:cNvSpPr>
            <a:spLocks noGrp="1" noRot="1" noChangeAspect="1" noChangeArrowheads="1" noTextEdit="1"/>
          </p:cNvSpPr>
          <p:nvPr>
            <p:ph type="sldImg"/>
          </p:nvPr>
        </p:nvSpPr>
        <p:spPr>
          <a:xfrm>
            <a:off x="1511300" y="746125"/>
            <a:ext cx="3876675" cy="2908300"/>
          </a:xfrm>
          <a:ln/>
        </p:spPr>
      </p:sp>
      <p:sp>
        <p:nvSpPr>
          <p:cNvPr id="157699" name="Rectangle 3"/>
          <p:cNvSpPr>
            <a:spLocks noGrp="1" noChangeArrowheads="1"/>
          </p:cNvSpPr>
          <p:nvPr>
            <p:ph type="body" idx="1"/>
          </p:nvPr>
        </p:nvSpPr>
        <p:spPr/>
        <p:txBody>
          <a:bodyPr/>
          <a:lstStyle/>
          <a:p>
            <a:r>
              <a:rPr lang="en-GB" b="0"/>
              <a:t>Next we have the CreateViewSection sample; this sample provides a tool for generating a section view across the mid point of a selected element</a:t>
            </a:r>
            <a:r>
              <a:rPr lang="en-GB" b="0" smtClean="0"/>
              <a:t>. Draw </a:t>
            </a:r>
            <a:r>
              <a:rPr lang="en-GB" b="0"/>
              <a:t>a wall, beam or floor then select it to run the application.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0238C88-F2BF-453F-859B-CCCF25ECC7B9}" type="slidenum">
              <a:rPr lang="ja-JP" altLang="en-US"/>
              <a:pPr/>
              <a:t>48</a:t>
            </a:fld>
            <a:endParaRPr lang="en-US" altLang="ja-JP"/>
          </a:p>
        </p:txBody>
      </p:sp>
      <p:sp>
        <p:nvSpPr>
          <p:cNvPr id="162818" name="Rectangle 2"/>
          <p:cNvSpPr>
            <a:spLocks noGrp="1" noRot="1" noChangeAspect="1" noChangeArrowheads="1" noTextEdit="1"/>
          </p:cNvSpPr>
          <p:nvPr>
            <p:ph type="sldImg"/>
          </p:nvPr>
        </p:nvSpPr>
        <p:spPr>
          <a:xfrm>
            <a:off x="1511300" y="746125"/>
            <a:ext cx="3876675" cy="2908300"/>
          </a:xfrm>
          <a:ln/>
        </p:spPr>
      </p:sp>
      <p:sp>
        <p:nvSpPr>
          <p:cNvPr id="162819" name="Rectangle 3"/>
          <p:cNvSpPr>
            <a:spLocks noGrp="1" noChangeArrowheads="1"/>
          </p:cNvSpPr>
          <p:nvPr>
            <p:ph type="body" idx="1"/>
          </p:nvPr>
        </p:nvSpPr>
        <p:spPr/>
        <p:txBody>
          <a:bodyPr/>
          <a:lstStyle/>
          <a:p>
            <a:r>
              <a:rPr lang="en-GB" b="0" smtClean="0"/>
              <a:t>Create </a:t>
            </a:r>
            <a:r>
              <a:rPr lang="en-GB" b="0"/>
              <a:t>Beams Columns and Braces in </a:t>
            </a:r>
            <a:r>
              <a:rPr lang="en-GB" b="0" smtClean="0"/>
              <a:t>Revit Structure. </a:t>
            </a:r>
            <a:r>
              <a:rPr lang="en-GB" b="0"/>
              <a:t>Select one or more of the beams and run the CreateWallsUnderBeams sample. This will create the walls, to show them, switch the shade mode to shaded</a:t>
            </a:r>
            <a:r>
              <a:rPr lang="en-GB" b="0" smtClean="0"/>
              <a:t>.</a:t>
            </a:r>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D23C71-8F99-45FE-8782-4A5432B1A534}" type="slidenum">
              <a:rPr lang="ja-JP" altLang="en-US"/>
              <a:pPr/>
              <a:t>49</a:t>
            </a:fld>
            <a:endParaRPr lang="en-US" altLang="ja-JP"/>
          </a:p>
        </p:txBody>
      </p:sp>
      <p:sp>
        <p:nvSpPr>
          <p:cNvPr id="182274" name="Rectangle 2"/>
          <p:cNvSpPr>
            <a:spLocks noGrp="1" noRot="1" noChangeAspect="1" noChangeArrowheads="1" noTextEdit="1"/>
          </p:cNvSpPr>
          <p:nvPr>
            <p:ph type="sldImg"/>
          </p:nvPr>
        </p:nvSpPr>
        <p:spPr>
          <a:xfrm>
            <a:off x="1511300" y="746125"/>
            <a:ext cx="3876675" cy="2908300"/>
          </a:xfrm>
          <a:ln/>
        </p:spPr>
      </p:sp>
      <p:sp>
        <p:nvSpPr>
          <p:cNvPr id="182275" name="Rectangle 3"/>
          <p:cNvSpPr>
            <a:spLocks noGrp="1" noChangeArrowheads="1"/>
          </p:cNvSpPr>
          <p:nvPr>
            <p:ph type="body" idx="1"/>
          </p:nvPr>
        </p:nvSpPr>
        <p:spPr/>
        <p:txBody>
          <a:bodyPr/>
          <a:lstStyle/>
          <a:p>
            <a:r>
              <a:rPr lang="en-GB" b="0"/>
              <a:t>This sample is very straight forward, you draw a closed room and run the command. You may get the Floor drawn on Level2 so set the properties of each of the walls so that the top constraint is level1 with a base offset of </a:t>
            </a:r>
            <a:r>
              <a:rPr lang="en-GB" b="0" smtClean="0"/>
              <a:t>0.0. Draw </a:t>
            </a:r>
            <a:r>
              <a:rPr lang="en-GB" b="0"/>
              <a:t>a wall, beam or floor then select it to run the application.</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E2ED6C-81F4-47E7-9BB4-F26ACB0EEF2C}" type="slidenum">
              <a:rPr lang="ja-JP" altLang="en-US"/>
              <a:pPr/>
              <a:t>50</a:t>
            </a:fld>
            <a:endParaRPr lang="en-US" altLang="ja-JP"/>
          </a:p>
        </p:txBody>
      </p:sp>
      <p:sp>
        <p:nvSpPr>
          <p:cNvPr id="396290" name="Rectangle 2"/>
          <p:cNvSpPr>
            <a:spLocks noGrp="1" noRot="1" noChangeAspect="1" noChangeArrowheads="1" noTextEdit="1"/>
          </p:cNvSpPr>
          <p:nvPr>
            <p:ph type="sldImg"/>
          </p:nvPr>
        </p:nvSpPr>
        <p:spPr>
          <a:xfrm>
            <a:off x="1511300" y="746125"/>
            <a:ext cx="3876675" cy="2908300"/>
          </a:xfrm>
          <a:ln/>
        </p:spPr>
      </p:sp>
      <p:sp>
        <p:nvSpPr>
          <p:cNvPr id="396291" name="Rectangle 3"/>
          <p:cNvSpPr>
            <a:spLocks noGrp="1" noChangeArrowheads="1"/>
          </p:cNvSpPr>
          <p:nvPr>
            <p:ph type="body" idx="1"/>
          </p:nvPr>
        </p:nvSpPr>
        <p:spPr/>
        <p:txBody>
          <a:bodyPr/>
          <a:lstStyle/>
          <a:p>
            <a:r>
              <a:rPr lang="en-GB" b="0"/>
              <a:t>This sample is a minimal sample which simply shows how to rotate objects selected from a Revit model via the API. It’s minimal, but answers a frequently asked question. </a:t>
            </a:r>
            <a:r>
              <a:rPr lang="en-GB" b="0" smtClean="0"/>
              <a:t>Use </a:t>
            </a:r>
            <a:r>
              <a:rPr lang="en-GB" b="0"/>
              <a:t>Create Beams Columns and Braces to generate some test geometry, now you can run RotateFramingObjects nicely.</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5</a:t>
            </a:fld>
            <a:endParaRPr lang="en-US" dirty="0"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r>
              <a:rPr lang="en-US" dirty="0" smtClean="0"/>
              <a:t>Here are the top level contents of the SDK</a:t>
            </a:r>
            <a:r>
              <a:rPr lang="en-US" smtClean="0"/>
              <a:t>. The Developer Guide is very comprehensive. </a:t>
            </a:r>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380E93-A3F9-4325-8BDD-1AD59564CB94}" type="slidenum">
              <a:rPr lang="ja-JP" altLang="en-US"/>
              <a:pPr/>
              <a:t>51</a:t>
            </a:fld>
            <a:endParaRPr lang="en-US" altLang="ja-JP"/>
          </a:p>
        </p:txBody>
      </p:sp>
      <p:sp>
        <p:nvSpPr>
          <p:cNvPr id="156674" name="Rectangle 2"/>
          <p:cNvSpPr>
            <a:spLocks noGrp="1" noRot="1" noChangeAspect="1" noChangeArrowheads="1" noTextEdit="1"/>
          </p:cNvSpPr>
          <p:nvPr>
            <p:ph type="sldImg"/>
          </p:nvPr>
        </p:nvSpPr>
        <p:spPr>
          <a:xfrm>
            <a:off x="1511300" y="746125"/>
            <a:ext cx="3876675" cy="2908300"/>
          </a:xfrm>
          <a:ln/>
        </p:spPr>
      </p:sp>
      <p:sp>
        <p:nvSpPr>
          <p:cNvPr id="156675" name="Rectangle 3"/>
          <p:cNvSpPr>
            <a:spLocks noGrp="1" noChangeArrowheads="1"/>
          </p:cNvSpPr>
          <p:nvPr>
            <p:ph type="body" idx="1"/>
          </p:nvPr>
        </p:nvSpPr>
        <p:spPr/>
        <p:txBody>
          <a:bodyPr/>
          <a:lstStyle/>
          <a:p>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52</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B51234-F574-4B5F-AB23-1073061EF964}" type="slidenum">
              <a:rPr lang="ja-JP" altLang="en-US"/>
              <a:pPr/>
              <a:t>53</a:t>
            </a:fld>
            <a:endParaRPr lang="en-US" altLang="ja-JP"/>
          </a:p>
        </p:txBody>
      </p:sp>
      <p:sp>
        <p:nvSpPr>
          <p:cNvPr id="222210" name="Rectangle 2"/>
          <p:cNvSpPr>
            <a:spLocks noGrp="1" noRot="1" noChangeAspect="1" noChangeArrowheads="1" noTextEdit="1"/>
          </p:cNvSpPr>
          <p:nvPr>
            <p:ph type="sldImg"/>
          </p:nvPr>
        </p:nvSpPr>
        <p:spPr>
          <a:xfrm>
            <a:off x="1511300" y="746125"/>
            <a:ext cx="3876675" cy="2908300"/>
          </a:xfrm>
          <a:ln/>
        </p:spPr>
      </p:sp>
      <p:sp>
        <p:nvSpPr>
          <p:cNvPr id="222211" name="Rectangle 3"/>
          <p:cNvSpPr>
            <a:spLocks noGrp="1" noChangeArrowheads="1"/>
          </p:cNvSpPr>
          <p:nvPr>
            <p:ph type="body" idx="1"/>
          </p:nvPr>
        </p:nvSpPr>
        <p:spPr/>
        <p:txBody>
          <a:bodyPr/>
          <a:lstStyle/>
          <a:p>
            <a:r>
              <a:rPr lang="en-US" altLang="ja-JP"/>
              <a:t>The information in this presentation has been extracted from the SDK document “Getting Started.doc” and from analysis of the Revit 9.1 SDK samples themselves.</a:t>
            </a:r>
          </a:p>
          <a:p>
            <a:endParaRPr lang="en-US" altLang="ja-JP"/>
          </a:p>
          <a:p>
            <a:r>
              <a:rPr lang="en-US" altLang="ja-JP"/>
              <a:t>Here are the new features common to both architecture and structure.</a:t>
            </a:r>
          </a:p>
          <a:p>
            <a:endParaRPr lang="en-US" altLang="ja-JP"/>
          </a:p>
          <a:p>
            <a:r>
              <a:rPr lang="en-GB" altLang="ja-JP"/>
              <a:t>There are additional features specific to either one of the two as well. More new elements have been added for structure, we will see those in a moment. </a:t>
            </a:r>
          </a:p>
          <a:p>
            <a:endParaRPr lang="en-US" altLang="ja-JP"/>
          </a:p>
          <a:p>
            <a:r>
              <a:rPr lang="en-US" altLang="ja-JP"/>
              <a:t>Journal file:</a:t>
            </a:r>
          </a:p>
          <a:p>
            <a:endParaRPr lang="en-US" altLang="ja-JP"/>
          </a:p>
          <a:p>
            <a:r>
              <a:rPr lang="en-US" altLang="ja-JP"/>
              <a:t>The journal file records all input parameters obrtained from the user during a session. These can be used to rerun a similar session later on without any user interaction. This feature is useful for regression testing, both for Revit itself and for external programs. Therefore, external programs now have read and write access to the data in the Revit journal file.</a:t>
            </a:r>
          </a:p>
          <a:p>
            <a:endParaRPr lang="en-US" altLang="ja-JP"/>
          </a:p>
          <a:p>
            <a:r>
              <a:rPr lang="en-US" altLang="ja-JP"/>
              <a:t>Units:</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p>
          <a:p>
            <a:endParaRPr lang="en-GB" altLang="ja-JP"/>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DF2908-EC49-42C1-B842-48AC2D10B7C3}" type="slidenum">
              <a:rPr lang="ja-JP" altLang="en-US"/>
              <a:pPr/>
              <a:t>54</a:t>
            </a:fld>
            <a:endParaRPr lang="en-US" altLang="ja-JP"/>
          </a:p>
        </p:txBody>
      </p:sp>
      <p:sp>
        <p:nvSpPr>
          <p:cNvPr id="417794" name="Rectangle 2"/>
          <p:cNvSpPr>
            <a:spLocks noGrp="1" noRot="1" noChangeAspect="1" noChangeArrowheads="1" noTextEdit="1"/>
          </p:cNvSpPr>
          <p:nvPr>
            <p:ph type="sldImg"/>
          </p:nvPr>
        </p:nvSpPr>
        <p:spPr>
          <a:xfrm>
            <a:off x="1511300" y="746125"/>
            <a:ext cx="3876675" cy="2908300"/>
          </a:xfrm>
          <a:ln/>
        </p:spPr>
      </p:sp>
      <p:sp>
        <p:nvSpPr>
          <p:cNvPr id="417795" name="Rectangle 3"/>
          <p:cNvSpPr>
            <a:spLocks noGrp="1" noChangeArrowheads="1"/>
          </p:cNvSpPr>
          <p:nvPr>
            <p:ph type="body" idx="1"/>
          </p:nvPr>
        </p:nvSpPr>
        <p:spPr/>
        <p:txBody>
          <a:bodyPr/>
          <a:lstStyle/>
          <a:p>
            <a:pPr marL="226428" indent="-226428"/>
            <a:r>
              <a:rPr lang="en-GB"/>
              <a:t>Access to rooms have been added which will provide the user with the ability to find rooms that have been defined by the user and number of tag them.</a:t>
            </a:r>
          </a:p>
          <a:p>
            <a:pPr marL="226428" indent="-226428"/>
            <a:endParaRPr lang="en-US"/>
          </a:p>
          <a:p>
            <a:pPr marL="226428" indent="-226428"/>
            <a:r>
              <a:rPr lang="en-GB" b="1"/>
              <a:t>Rooms:</a:t>
            </a:r>
            <a:endParaRPr lang="en-US" b="1"/>
          </a:p>
          <a:p>
            <a:pPr marL="226428" indent="-226428"/>
            <a:r>
              <a:rPr lang="en-GB"/>
              <a:t>Autodesk.Revit.Elements.Room.Number</a:t>
            </a:r>
          </a:p>
          <a:p>
            <a:pPr marL="226428" indent="-226428"/>
            <a:r>
              <a:rPr lang="en-GB"/>
              <a:t>Autodesk.Revit.Elements.RoomTag</a:t>
            </a:r>
          </a:p>
          <a:p>
            <a:pPr marL="226428" indent="-226428"/>
            <a:r>
              <a:rPr lang="en-GB"/>
              <a:t>Autodesk.Revit.Creation.Document.NewRoom</a:t>
            </a:r>
          </a:p>
          <a:p>
            <a:pPr marL="226428" indent="-226428"/>
            <a:r>
              <a:rPr lang="en-GB"/>
              <a:t>Autodesk.Revit.Creation.Document.NewRoomTag</a:t>
            </a:r>
          </a:p>
          <a:p>
            <a:pPr marL="226428" indent="-226428"/>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98B5DC-EC96-4524-913E-2C35ADF9B8DF}" type="slidenum">
              <a:rPr lang="ja-JP" altLang="en-US"/>
              <a:pPr/>
              <a:t>55</a:t>
            </a:fld>
            <a:endParaRPr lang="en-US" altLang="ja-JP"/>
          </a:p>
        </p:txBody>
      </p:sp>
      <p:sp>
        <p:nvSpPr>
          <p:cNvPr id="419842" name="Rectangle 2"/>
          <p:cNvSpPr>
            <a:spLocks noGrp="1" noRot="1" noChangeAspect="1" noChangeArrowheads="1" noTextEdit="1"/>
          </p:cNvSpPr>
          <p:nvPr>
            <p:ph type="sldImg"/>
          </p:nvPr>
        </p:nvSpPr>
        <p:spPr>
          <a:xfrm>
            <a:off x="1511300" y="746125"/>
            <a:ext cx="3876675" cy="2908300"/>
          </a:xfrm>
          <a:ln/>
        </p:spPr>
      </p:sp>
      <p:sp>
        <p:nvSpPr>
          <p:cNvPr id="419843" name="Rectangle 3"/>
          <p:cNvSpPr>
            <a:spLocks noGrp="1" noChangeArrowheads="1"/>
          </p:cNvSpPr>
          <p:nvPr>
            <p:ph type="body" idx="1"/>
          </p:nvPr>
        </p:nvSpPr>
        <p:spPr/>
        <p:txBody>
          <a:bodyPr/>
          <a:lstStyle/>
          <a:p>
            <a:endParaRPr 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CD68BE-6986-41FE-A545-4CF391A7EA4B}" type="slidenum">
              <a:rPr lang="ja-JP" altLang="en-US"/>
              <a:pPr/>
              <a:t>56</a:t>
            </a:fld>
            <a:endParaRPr lang="en-US" altLang="ja-JP"/>
          </a:p>
        </p:txBody>
      </p:sp>
      <p:sp>
        <p:nvSpPr>
          <p:cNvPr id="418818" name="Rectangle 2"/>
          <p:cNvSpPr>
            <a:spLocks noGrp="1" noRot="1" noChangeAspect="1" noChangeArrowheads="1" noTextEdit="1"/>
          </p:cNvSpPr>
          <p:nvPr>
            <p:ph type="sldImg"/>
          </p:nvPr>
        </p:nvSpPr>
        <p:spPr>
          <a:xfrm>
            <a:off x="1511300" y="746125"/>
            <a:ext cx="3876675" cy="2908300"/>
          </a:xfrm>
          <a:ln/>
        </p:spPr>
      </p:sp>
      <p:sp>
        <p:nvSpPr>
          <p:cNvPr id="418819" name="Rectangle 3"/>
          <p:cNvSpPr>
            <a:spLocks noGrp="1" noChangeArrowheads="1"/>
          </p:cNvSpPr>
          <p:nvPr>
            <p:ph type="body" idx="1"/>
          </p:nvPr>
        </p:nvSpPr>
        <p:spPr/>
        <p:txBody>
          <a:bodyPr/>
          <a:lstStyle/>
          <a:p>
            <a:r>
              <a:rPr lang="en-US"/>
              <a:t>Here is a list of some of the improvements made to existing functionality. Nothing really important if you have not happened to run into a problem with this in an earlier release.</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F02CC2-2461-41D3-AE80-CE28B4ED4B90}" type="slidenum">
              <a:rPr lang="ja-JP" altLang="en-US"/>
              <a:pPr/>
              <a:t>57</a:t>
            </a:fld>
            <a:endParaRPr lang="en-US" altLang="ja-JP"/>
          </a:p>
        </p:txBody>
      </p:sp>
      <p:sp>
        <p:nvSpPr>
          <p:cNvPr id="228354" name="Rectangle 2"/>
          <p:cNvSpPr>
            <a:spLocks noGrp="1" noRot="1" noChangeAspect="1" noChangeArrowheads="1" noTextEdit="1"/>
          </p:cNvSpPr>
          <p:nvPr>
            <p:ph type="sldImg"/>
          </p:nvPr>
        </p:nvSpPr>
        <p:spPr>
          <a:xfrm>
            <a:off x="1511300" y="746125"/>
            <a:ext cx="3876675" cy="2908300"/>
          </a:xfrm>
          <a:ln/>
        </p:spPr>
      </p:sp>
      <p:sp>
        <p:nvSpPr>
          <p:cNvPr id="228355" name="Rectangle 3"/>
          <p:cNvSpPr>
            <a:spLocks noGrp="1" noChangeArrowheads="1"/>
          </p:cNvSpPr>
          <p:nvPr>
            <p:ph type="body" idx="1"/>
          </p:nvPr>
        </p:nvSpPr>
        <p:spPr/>
        <p:txBody>
          <a:bodyPr/>
          <a:lstStyle/>
          <a:p>
            <a:r>
              <a:rPr lang="en-GB" b="0"/>
              <a:t>This sample is very similar to CreateBeamsColumnsBraces sample. It is enhanced with SuspendUpdating. </a:t>
            </a:r>
            <a:r>
              <a:rPr lang="en-GB" b="0" smtClean="0"/>
              <a:t>Also,</a:t>
            </a:r>
            <a:r>
              <a:rPr lang="en-GB" b="0" baseline="0" smtClean="0"/>
              <a:t> it creates its own levels if some are missing.</a:t>
            </a:r>
            <a:endParaRPr lang="en-GB" b="0"/>
          </a:p>
          <a:p>
            <a:r>
              <a:rPr lang="en-GB" b="0"/>
              <a:t>SuspendUpdating mechanism is used to avoid display updating within an operation so as to improve performance. It’s usually used when many entities are created in a single command</a:t>
            </a:r>
            <a:r>
              <a:rPr lang="en-GB" b="0" smtClean="0"/>
              <a:t>. </a:t>
            </a:r>
            <a:r>
              <a:rPr lang="en-US" b="0" smtClean="0"/>
              <a:t>Simply </a:t>
            </a:r>
            <a:r>
              <a:rPr lang="en-US" b="0"/>
              <a:t>run the command in an empty or non-empty drawing, either in architecture or structure</a:t>
            </a:r>
            <a:r>
              <a:rPr lang="en-US" b="0" smtClean="0"/>
              <a:t>.</a:t>
            </a:r>
          </a:p>
          <a:p>
            <a:endParaRPr lang="en-US" b="0" smtClean="0"/>
          </a:p>
          <a:p>
            <a:r>
              <a:rPr lang="en-US" b="0" smtClean="0"/>
              <a:t>As far as I know, following is all the API operations SuspendUpdating covers currently:</a:t>
            </a:r>
          </a:p>
          <a:p>
            <a:r>
              <a:rPr lang="en-US" b="0" smtClean="0"/>
              <a:t>1. apiRotate (4 overloads)</a:t>
            </a:r>
          </a:p>
          <a:p>
            <a:r>
              <a:rPr lang="en-US" b="0" smtClean="0"/>
              <a:t>2. apiMove (4 overloads)</a:t>
            </a:r>
          </a:p>
          <a:p>
            <a:r>
              <a:rPr lang="en-US" b="0" smtClean="0"/>
              <a:t>3. apiMirror (5 overloads)</a:t>
            </a:r>
          </a:p>
          <a:p>
            <a:endParaRPr lang="en-US" b="0" smtClean="0"/>
          </a:p>
          <a:p>
            <a:r>
              <a:rPr lang="en-US" b="0" smtClean="0"/>
              <a:t>For above transformation operations, SuspendUpdating can benefit performance much when operating on a single element many times in a loop.</a:t>
            </a:r>
          </a:p>
          <a:p>
            <a:r>
              <a:rPr lang="en-US" b="0" smtClean="0"/>
              <a:t>But please notice: for batch operation — perform such operations on an ElementSet, because it calls regen only once, suspendupdating do not promote performance any more.</a:t>
            </a:r>
          </a:p>
          <a:p>
            <a:endParaRPr lang="en-US" b="0" smtClean="0"/>
          </a:p>
          <a:p>
            <a:r>
              <a:rPr lang="en-US" b="0" smtClean="0"/>
              <a:t>4. Leader </a:t>
            </a:r>
          </a:p>
          <a:p>
            <a:r>
              <a:rPr lang="en-US" b="0" smtClean="0"/>
              <a:t>Revit::Leader::End::set</a:t>
            </a:r>
          </a:p>
          <a:p>
            <a:r>
              <a:rPr lang="en-US" b="0" smtClean="0"/>
              <a:t>Revit::Leader::Elbow::set</a:t>
            </a:r>
          </a:p>
          <a:p>
            <a:endParaRPr lang="en-US" b="0" smtClean="0"/>
          </a:p>
          <a:p>
            <a:r>
              <a:rPr lang="en-US" b="0" smtClean="0"/>
              <a:t>5.FamilyInstance </a:t>
            </a:r>
          </a:p>
          <a:p>
            <a:r>
              <a:rPr lang="en-US" b="0" smtClean="0"/>
              <a:t>Revit::Elements::FamilyInstance::StructuralUsage::set</a:t>
            </a:r>
          </a:p>
          <a:p>
            <a:r>
              <a:rPr lang="en-US" b="0" smtClean="0"/>
              <a:t>Revit::Elements::  FamilyInstance::flipHand()</a:t>
            </a:r>
          </a:p>
          <a:p>
            <a:r>
              <a:rPr lang="en-US" b="0" smtClean="0"/>
              <a:t>Revit::Elements::FamilyInstance:: flipFacing()</a:t>
            </a:r>
          </a:p>
          <a:p>
            <a:r>
              <a:rPr lang="en-US" b="0" smtClean="0"/>
              <a:t>Revit::Elements:: FamilyInstance:: Rotate()</a:t>
            </a:r>
          </a:p>
          <a:p>
            <a:endParaRPr lang="en-US" b="0" smtClean="0"/>
          </a:p>
          <a:p>
            <a:r>
              <a:rPr lang="en-US" b="0" smtClean="0"/>
              <a:t>6.IndependentTag</a:t>
            </a:r>
          </a:p>
          <a:p>
            <a:r>
              <a:rPr lang="en-US" b="0" smtClean="0"/>
              <a:t>Revit::Elements::IndependentTag::TagHeadPosition::set</a:t>
            </a:r>
          </a:p>
          <a:p>
            <a:r>
              <a:rPr lang="en-US" b="0" smtClean="0"/>
              <a:t>Revit::Elements::IndependentTag::LeaderElbow::set</a:t>
            </a:r>
          </a:p>
          <a:p>
            <a:r>
              <a:rPr lang="en-US" b="0" smtClean="0"/>
              <a:t>Revit::Elements::IndependentTag::LeaderEnd::set</a:t>
            </a:r>
          </a:p>
          <a:p>
            <a:endParaRPr lang="en-US" b="0" smtClean="0"/>
          </a:p>
          <a:p>
            <a:r>
              <a:rPr lang="en-US" b="0" smtClean="0"/>
              <a:t>7.TextNote</a:t>
            </a:r>
          </a:p>
          <a:p>
            <a:r>
              <a:rPr lang="en-US" b="0" smtClean="0"/>
              <a:t>Revit::Elements::TextNote::Coord::set</a:t>
            </a:r>
          </a:p>
          <a:p>
            <a:r>
              <a:rPr lang="en-US" b="0" smtClean="0"/>
              <a:t>Revit::Elements::TextNote::Width::set</a:t>
            </a:r>
          </a:p>
          <a:p>
            <a:endParaRPr lang="en-US" b="0" smtClean="0"/>
          </a:p>
          <a:p>
            <a:r>
              <a:rPr lang="en-US" b="0" smtClean="0"/>
              <a:t>8.Wall</a:t>
            </a:r>
          </a:p>
          <a:p>
            <a:r>
              <a:rPr lang="en-US" b="0" smtClean="0"/>
              <a:t>Revit::Elements::Wall::WallType::set</a:t>
            </a:r>
          </a:p>
          <a:p>
            <a:endParaRPr lang="en-US" b="0" smtClean="0"/>
          </a:p>
          <a:p>
            <a:r>
              <a:rPr lang="en-US" b="0" smtClean="0"/>
              <a:t>Set some parameter may call regen. But parameter change is not covered by suspendupdating currently.</a:t>
            </a:r>
          </a:p>
          <a:p>
            <a:endParaRPr lang="en-GB"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5A375B-ADD6-4D44-96B1-A5AF9AC7235A}" type="slidenum">
              <a:rPr lang="ja-JP" altLang="en-US"/>
              <a:pPr/>
              <a:t>58</a:t>
            </a:fld>
            <a:endParaRPr lang="en-US" altLang="ja-JP"/>
          </a:p>
        </p:txBody>
      </p:sp>
      <p:sp>
        <p:nvSpPr>
          <p:cNvPr id="230402" name="Rectangle 2"/>
          <p:cNvSpPr>
            <a:spLocks noGrp="1" noRot="1" noChangeAspect="1" noChangeArrowheads="1" noTextEdit="1"/>
          </p:cNvSpPr>
          <p:nvPr>
            <p:ph type="sldImg"/>
          </p:nvPr>
        </p:nvSpPr>
        <p:spPr>
          <a:xfrm>
            <a:off x="1511300" y="746125"/>
            <a:ext cx="3876675" cy="2908300"/>
          </a:xfrm>
          <a:ln/>
        </p:spPr>
      </p:sp>
      <p:sp>
        <p:nvSpPr>
          <p:cNvPr id="230403" name="Rectangle 3"/>
          <p:cNvSpPr>
            <a:spLocks noGrp="1" noChangeArrowheads="1"/>
          </p:cNvSpPr>
          <p:nvPr>
            <p:ph type="body" idx="1"/>
          </p:nvPr>
        </p:nvSpPr>
        <p:spPr/>
        <p:txBody>
          <a:bodyPr/>
          <a:lstStyle/>
          <a:p>
            <a:pPr>
              <a:lnSpc>
                <a:spcPct val="80000"/>
              </a:lnSpc>
            </a:pPr>
            <a:r>
              <a:rPr lang="en-GB" sz="800" noProof="1"/>
              <a:t>This sample demonstrates the journaling mechanism, integrating an external</a:t>
            </a:r>
            <a:r>
              <a:rPr lang="en-US" altLang="ja-JP" sz="800"/>
              <a:t> </a:t>
            </a:r>
            <a:r>
              <a:rPr lang="en-US" sz="800" noProof="1"/>
              <a:t>application into the Revit journaling environment and adding and retrieving</a:t>
            </a:r>
            <a:r>
              <a:rPr lang="en-US" altLang="ja-JP" sz="800"/>
              <a:t> </a:t>
            </a:r>
            <a:r>
              <a:rPr lang="en-US" sz="800" noProof="1"/>
              <a:t>information to and from the Revit journal file.</a:t>
            </a:r>
          </a:p>
          <a:p>
            <a:pPr>
              <a:lnSpc>
                <a:spcPct val="80000"/>
              </a:lnSpc>
            </a:pPr>
            <a:endParaRPr lang="en-US" sz="800" noProof="1"/>
          </a:p>
          <a:p>
            <a:pPr>
              <a:lnSpc>
                <a:spcPct val="80000"/>
              </a:lnSpc>
            </a:pPr>
            <a:r>
              <a:rPr lang="en-US" sz="800" noProof="1"/>
              <a:t>Demonstrates NewLine(), NewWall(), StringStringMap.Insert() used by</a:t>
            </a:r>
            <a:r>
              <a:rPr lang="en-US" altLang="ja-JP" sz="800"/>
              <a:t> </a:t>
            </a:r>
            <a:r>
              <a:rPr lang="en-US" sz="800" noProof="1"/>
              <a:t>ExternalCommandData.Data property, the data map that can be used to</a:t>
            </a:r>
            <a:r>
              <a:rPr lang="en-US" altLang="ja-JP" sz="800"/>
              <a:t> </a:t>
            </a:r>
            <a:r>
              <a:rPr lang="en-US" sz="800" noProof="1"/>
              <a:t>read and write data to the Autodesk Revit journal file.</a:t>
            </a:r>
          </a:p>
          <a:p>
            <a:pPr>
              <a:lnSpc>
                <a:spcPct val="80000"/>
              </a:lnSpc>
            </a:pPr>
            <a:endParaRPr lang="en-US" sz="800" noProof="1"/>
          </a:p>
          <a:p>
            <a:pPr>
              <a:lnSpc>
                <a:spcPct val="80000"/>
              </a:lnSpc>
            </a:pPr>
            <a:r>
              <a:rPr lang="en-US" sz="800" noProof="1"/>
              <a:t>1. Run this sample in Revit for the first time. It will ask the user</a:t>
            </a:r>
            <a:r>
              <a:rPr lang="en-US" altLang="ja-JP" sz="800"/>
              <a:t> </a:t>
            </a:r>
            <a:r>
              <a:rPr lang="en-US" sz="800" noProof="1"/>
              <a:t>for some data to create a wall, and then record the data into the revit journal</a:t>
            </a:r>
            <a:r>
              <a:rPr lang="en-US" sz="800"/>
              <a:t> file</a:t>
            </a:r>
            <a:r>
              <a:rPr lang="en-US" sz="800" noProof="1"/>
              <a:t>.</a:t>
            </a:r>
          </a:p>
          <a:p>
            <a:pPr>
              <a:lnSpc>
                <a:spcPct val="80000"/>
              </a:lnSpc>
            </a:pPr>
            <a:endParaRPr lang="en-US" sz="800" noProof="1"/>
          </a:p>
          <a:p>
            <a:pPr>
              <a:lnSpc>
                <a:spcPct val="80000"/>
              </a:lnSpc>
            </a:pPr>
            <a:r>
              <a:rPr lang="en-US" sz="800" noProof="1"/>
              <a:t>Select any wall type, level 2, (0,0,0), (10,0,0).</a:t>
            </a:r>
          </a:p>
          <a:p>
            <a:pPr>
              <a:lnSpc>
                <a:spcPct val="80000"/>
              </a:lnSpc>
            </a:pPr>
            <a:endParaRPr lang="en-US" sz="800" noProof="1"/>
          </a:p>
          <a:p>
            <a:pPr>
              <a:lnSpc>
                <a:spcPct val="80000"/>
              </a:lnSpc>
            </a:pPr>
            <a:r>
              <a:rPr lang="en-US" sz="800" noProof="1"/>
              <a:t>The journal data is written to</a:t>
            </a:r>
          </a:p>
          <a:p>
            <a:pPr>
              <a:lnSpc>
                <a:spcPct val="80000"/>
              </a:lnSpc>
            </a:pPr>
            <a:endParaRPr lang="en-US" sz="800" noProof="1"/>
          </a:p>
          <a:p>
            <a:pPr>
              <a:lnSpc>
                <a:spcPct val="80000"/>
              </a:lnSpc>
            </a:pPr>
            <a:r>
              <a:rPr lang="en-US" sz="800" noProof="1"/>
              <a:t>C:\Program Files\Autodesk Revit Building 9.1\Journals\</a:t>
            </a:r>
          </a:p>
          <a:p>
            <a:pPr>
              <a:lnSpc>
                <a:spcPct val="80000"/>
              </a:lnSpc>
            </a:pPr>
            <a:endParaRPr lang="en-US" sz="800" noProof="1"/>
          </a:p>
          <a:p>
            <a:pPr>
              <a:lnSpc>
                <a:spcPct val="80000"/>
              </a:lnSpc>
            </a:pPr>
            <a:r>
              <a:rPr lang="en-US" sz="800" noProof="1"/>
              <a:t>2. Start Revit from the command line with the path to the journal file as a parameter</a:t>
            </a:r>
            <a:r>
              <a:rPr lang="en-US" sz="800"/>
              <a:t>, or drag and drop the file onto Revit</a:t>
            </a:r>
            <a:r>
              <a:rPr lang="en-US" sz="800" noProof="1"/>
              <a:t>.</a:t>
            </a:r>
            <a:r>
              <a:rPr lang="en-US" altLang="ja-JP" sz="800"/>
              <a:t> </a:t>
            </a:r>
            <a:r>
              <a:rPr lang="en-US" sz="800" noProof="1"/>
              <a:t>This sample reads the data in the journal file and recreates a same wall in Revit.</a:t>
            </a:r>
          </a:p>
          <a:p>
            <a:pPr>
              <a:lnSpc>
                <a:spcPct val="80000"/>
              </a:lnSpc>
            </a:pPr>
            <a:endParaRPr lang="en-US" sz="800" noProof="1"/>
          </a:p>
          <a:p>
            <a:pPr>
              <a:lnSpc>
                <a:spcPct val="80000"/>
              </a:lnSpc>
            </a:pPr>
            <a:r>
              <a:rPr lang="en-US" sz="800" noProof="1"/>
              <a:t>"C:\Program Files\Autodesk Revit Building 9.1\Program\Revit.exe" "C:\Program Files\Autodesk Revit Building 9.1\Journals\journal.0031.txt"</a:t>
            </a:r>
          </a:p>
          <a:p>
            <a:pPr>
              <a:lnSpc>
                <a:spcPct val="80000"/>
              </a:lnSpc>
            </a:pPr>
            <a:endParaRPr lang="en-US" sz="800" noProof="1"/>
          </a:p>
          <a:p>
            <a:pPr>
              <a:lnSpc>
                <a:spcPct val="80000"/>
              </a:lnSpc>
            </a:pPr>
            <a:r>
              <a:rPr lang="en-US" sz="800" noProof="1"/>
              <a:t>Case ID  1211118 [How to use the journal file]</a:t>
            </a:r>
          </a:p>
          <a:p>
            <a:pPr>
              <a:lnSpc>
                <a:spcPct val="80000"/>
              </a:lnSpc>
            </a:pPr>
            <a:endParaRPr lang="en-US" sz="800" noProof="1"/>
          </a:p>
          <a:p>
            <a:pPr>
              <a:lnSpc>
                <a:spcPct val="80000"/>
              </a:lnSpc>
            </a:pPr>
            <a:r>
              <a:rPr lang="en-US" sz="800" noProof="1"/>
              <a:t>Revit SPR #122247 some of Journal files in Structure Test Models won't re-play</a:t>
            </a:r>
          </a:p>
          <a:p>
            <a:pPr>
              <a:lnSpc>
                <a:spcPct val="80000"/>
              </a:lnSpc>
            </a:pPr>
            <a:endParaRPr lang="en-US" sz="800" noProof="1"/>
          </a:p>
          <a:p>
            <a:pPr>
              <a:lnSpc>
                <a:spcPct val="80000"/>
              </a:lnSpc>
            </a:pPr>
            <a:r>
              <a:rPr lang="en-US" sz="800" noProof="1"/>
              <a:t>C:\Program Files\Autodesk Revit Building 9.1\Journals\ &gt;..\Program\Revit.exe journal.0036.txt</a:t>
            </a:r>
          </a:p>
          <a:p>
            <a:pPr>
              <a:lnSpc>
                <a:spcPct val="80000"/>
              </a:lnSpc>
            </a:pPr>
            <a:endParaRPr lang="en-GB" sz="800" b="1"/>
          </a:p>
          <a:p>
            <a:pPr>
              <a:lnSpc>
                <a:spcPct val="80000"/>
              </a:lnSpc>
            </a:pPr>
            <a:r>
              <a:rPr lang="en-GB" sz="800" b="1"/>
              <a:t>Regression Testing</a:t>
            </a:r>
          </a:p>
          <a:p>
            <a:pPr>
              <a:lnSpc>
                <a:spcPct val="80000"/>
              </a:lnSpc>
            </a:pPr>
            <a:r>
              <a:rPr lang="en-GB" sz="800"/>
              <a:t>Unknown to many, Autodesk Revit records the operations that the user performs into a text file known as a Journal file. These files can then be used to playback the same operations if Revit is started with the journal filename as part of the command line. If the results of the operations in Revit differ from those that were previously recorded the application will stop and note the failure in the resulting journal file. This process of creating a journal file and then playing it back to ensure that operations remain the same is known as Regression Testing and is quick and simple way of ensuring that you application does not differ from previous known to work versions.</a:t>
            </a:r>
          </a:p>
          <a:p>
            <a:pPr>
              <a:lnSpc>
                <a:spcPct val="80000"/>
              </a:lnSpc>
            </a:pPr>
            <a:r>
              <a:rPr lang="en-GB" sz="800"/>
              <a:t>User interface interaction during the external command are not recorded in the journal file so a mechanism has been provided to store a limited mount of data within the journal file when the command finishes so that that data can be passed to the external command when executed via the journal file. The commandData object that is passed to the external command now has a Data property that contains a String to String map to hold such data. If your application sets values in this map they will become stored in the journal file. If this data member contains data when your command is executed then your application should read this data and assume it is being operated from a journal file without user interaction and hence should not pause for any user input at any time thus ensuring that the command can be played back completely programmatically.</a:t>
            </a:r>
          </a:p>
          <a:p>
            <a:pPr>
              <a:lnSpc>
                <a:spcPct val="80000"/>
              </a:lnSpc>
            </a:pPr>
            <a:r>
              <a:rPr lang="en-GB" sz="800"/>
              <a:t>Note: currently there is a limitation on the amount of data that can be placed in the Data map.</a:t>
            </a:r>
            <a:endParaRPr lang="en-GB" sz="800" b="1" i="1"/>
          </a:p>
          <a:p>
            <a:pPr>
              <a:lnSpc>
                <a:spcPct val="80000"/>
              </a:lnSpc>
            </a:pPr>
            <a:r>
              <a:rPr lang="en-GB" sz="800" b="1" i="1"/>
              <a:t>How to use the Journal File for Regression Testing</a:t>
            </a:r>
          </a:p>
          <a:p>
            <a:pPr>
              <a:lnSpc>
                <a:spcPct val="80000"/>
              </a:lnSpc>
            </a:pPr>
            <a:r>
              <a:rPr lang="en-GB" sz="800"/>
              <a:t>All the user actions in a Revit session are recorded to a journal file. </a:t>
            </a:r>
          </a:p>
          <a:p>
            <a:pPr>
              <a:lnSpc>
                <a:spcPct val="80000"/>
              </a:lnSpc>
            </a:pPr>
            <a:r>
              <a:rPr lang="en-GB" sz="800"/>
              <a:t>The Journal file is usually located in the Journal folder of the Revit Installation. (Example </a:t>
            </a:r>
            <a:r>
              <a:rPr lang="en-GB" sz="800" i="1"/>
              <a:t>C:\Program Files\Autodesk Revit Structure 4\Journals</a:t>
            </a:r>
            <a:r>
              <a:rPr lang="en-GB" sz="800"/>
              <a:t>)</a:t>
            </a:r>
          </a:p>
          <a:p>
            <a:pPr>
              <a:lnSpc>
                <a:spcPct val="80000"/>
              </a:lnSpc>
            </a:pPr>
            <a:r>
              <a:rPr lang="en-GB" sz="800"/>
              <a:t>To rerun the journal file simply drag the file on top of the Revit icon on your desktop or into an open session of Revit.</a:t>
            </a: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9072BB-1CE5-4176-9A24-8A5AC3ECE72A}" type="slidenum">
              <a:rPr lang="ja-JP" altLang="en-US"/>
              <a:pPr/>
              <a:t>59</a:t>
            </a:fld>
            <a:endParaRPr lang="en-US" altLang="ja-JP"/>
          </a:p>
        </p:txBody>
      </p:sp>
      <p:sp>
        <p:nvSpPr>
          <p:cNvPr id="238594" name="Rectangle 2"/>
          <p:cNvSpPr>
            <a:spLocks noGrp="1" noRot="1" noChangeAspect="1" noChangeArrowheads="1" noTextEdit="1"/>
          </p:cNvSpPr>
          <p:nvPr>
            <p:ph type="sldImg"/>
          </p:nvPr>
        </p:nvSpPr>
        <p:spPr>
          <a:xfrm>
            <a:off x="1511300" y="746125"/>
            <a:ext cx="3876675" cy="2908300"/>
          </a:xfrm>
          <a:ln/>
        </p:spPr>
      </p:sp>
      <p:sp>
        <p:nvSpPr>
          <p:cNvPr id="238595" name="Rectangle 3"/>
          <p:cNvSpPr>
            <a:spLocks noGrp="1" noChangeArrowheads="1"/>
          </p:cNvSpPr>
          <p:nvPr>
            <p:ph type="body" idx="1"/>
          </p:nvPr>
        </p:nvSpPr>
        <p:spPr/>
        <p:txBody>
          <a:bodyPr/>
          <a:lstStyle/>
          <a:p>
            <a:r>
              <a:rPr lang="en-GB" b="0"/>
              <a:t>In Revit 9.1, we have the possibility to create model lines and curves through the API. In order to create a model line, we have to create the underlying geometry line or curve first. For some of the complex curve types, there is no method available to create the geometry curve from scratch, so those types of model curves have to obtain their underlying geometry corve from some existing object.</a:t>
            </a:r>
          </a:p>
          <a:p>
            <a:endParaRPr lang="en-GB" b="0"/>
          </a:p>
          <a:p>
            <a:r>
              <a:rPr lang="en-GB" b="0"/>
              <a:t>The model curve types supported are arc, ellipse, line and hermite and nurb splines.</a:t>
            </a:r>
          </a:p>
          <a:p>
            <a:endParaRPr lang="en-GB" b="0"/>
          </a:p>
          <a:p>
            <a:r>
              <a:rPr lang="en-GB" b="0"/>
              <a:t>The hermite spline is required in order to import certain geometry from AutoCAD, it is normally not used by Revit itself.</a:t>
            </a:r>
          </a:p>
          <a:p>
            <a:endParaRPr lang="en-GB" b="0"/>
          </a:p>
          <a:p>
            <a:r>
              <a:rPr lang="en-GB" b="0"/>
              <a:t>The two samples are very similar. In ModelLines1, a new sketch plane is created for the new model lines, whereas in ModelLines2, the user may select an existing sketch plane.</a:t>
            </a:r>
          </a:p>
          <a:p>
            <a:endParaRPr lang="en-GB" b="0"/>
          </a:p>
          <a:p>
            <a:r>
              <a:rPr lang="en-GB" b="0"/>
              <a:t>Model Lines:</a:t>
            </a:r>
          </a:p>
          <a:p>
            <a:r>
              <a:rPr lang="en-GB" b="0"/>
              <a:t>Autodesk.Revit.Elements.ModelCurveArray</a:t>
            </a:r>
          </a:p>
          <a:p>
            <a:r>
              <a:rPr lang="en-GB" b="0"/>
              <a:t>Autodesk.Revit.Elements.ModelCurveArrayIterator</a:t>
            </a:r>
          </a:p>
          <a:p>
            <a:r>
              <a:rPr lang="en-GB" b="0"/>
              <a:t>Autodesk.Revit.Elements.ModelCurve</a:t>
            </a:r>
          </a:p>
          <a:p>
            <a:r>
              <a:rPr lang="en-GB" b="0"/>
              <a:t>Autodesk.Revit.Elements.ModelArc</a:t>
            </a:r>
          </a:p>
          <a:p>
            <a:r>
              <a:rPr lang="en-GB" b="0"/>
              <a:t>Autodesk.Revit.Elements.ModelEllipse</a:t>
            </a:r>
          </a:p>
          <a:p>
            <a:r>
              <a:rPr lang="en-GB" b="0"/>
              <a:t>Autodesk.Revit.Elements.ModelLine</a:t>
            </a:r>
          </a:p>
          <a:p>
            <a:r>
              <a:rPr lang="en-GB" b="0"/>
              <a:t>Autodesk.Revit.Elements.ModelHermiteSpline</a:t>
            </a:r>
          </a:p>
          <a:p>
            <a:r>
              <a:rPr lang="en-GB" b="0"/>
              <a:t>Autodesk.Revit.Elements.ModelNurbSpline</a:t>
            </a:r>
          </a:p>
          <a:p>
            <a:r>
              <a:rPr lang="en-GB" b="0"/>
              <a:t>Autodesk.Revit.Creation.Document.NewModelCurve</a:t>
            </a:r>
          </a:p>
          <a:p>
            <a:r>
              <a:rPr lang="en-GB" b="0"/>
              <a:t>Autodesk.Revit.Creation.Document.NewModelCurveArray</a:t>
            </a:r>
          </a:p>
          <a:p>
            <a:r>
              <a:rPr lang="en-GB" b="0"/>
              <a:t>Autodesk.Revit.Creation.Application.NewArc</a:t>
            </a:r>
            <a:r>
              <a:rPr lang="en-US" altLang="ja-JP" b="0"/>
              <a:t> </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EC271B-0FEB-4CDB-AB08-4D6A4A662D26}" type="slidenum">
              <a:rPr lang="ja-JP" altLang="en-US"/>
              <a:pPr/>
              <a:t>60</a:t>
            </a:fld>
            <a:endParaRPr lang="en-US" altLang="ja-JP"/>
          </a:p>
        </p:txBody>
      </p:sp>
      <p:sp>
        <p:nvSpPr>
          <p:cNvPr id="240642" name="Rectangle 2"/>
          <p:cNvSpPr>
            <a:spLocks noGrp="1" noRot="1" noChangeAspect="1" noChangeArrowheads="1" noTextEdit="1"/>
          </p:cNvSpPr>
          <p:nvPr>
            <p:ph type="sldImg"/>
          </p:nvPr>
        </p:nvSpPr>
        <p:spPr>
          <a:xfrm>
            <a:off x="1511300" y="746125"/>
            <a:ext cx="3876675" cy="2908300"/>
          </a:xfrm>
          <a:ln/>
        </p:spPr>
      </p:sp>
      <p:sp>
        <p:nvSpPr>
          <p:cNvPr id="240643" name="Rectangle 3"/>
          <p:cNvSpPr>
            <a:spLocks noGrp="1" noChangeArrowheads="1"/>
          </p:cNvSpPr>
          <p:nvPr>
            <p:ph type="body" idx="1"/>
          </p:nvPr>
        </p:nvSpPr>
        <p:spPr/>
        <p:txBody>
          <a:bodyPr/>
          <a:lstStyle/>
          <a:p>
            <a:r>
              <a:rPr lang="en-GB" noProof="1"/>
              <a:t>Report the number of each model line type and allow the user to create one of each of the following in revit - Arc, Ellipse, Line, HermiteSpline and NurbSpline.</a:t>
            </a:r>
          </a:p>
          <a:p>
            <a:endParaRPr lang="en-GB" noProof="1"/>
          </a:p>
          <a:p>
            <a:r>
              <a:rPr lang="en-GB" noProof="1"/>
              <a:t>Makes use of Autodesk.Revit.Elements.ModelCurveArray.cs and an own helper class ModelCurveCounter.</a:t>
            </a:r>
          </a:p>
          <a:p>
            <a:endParaRPr lang="en-GB" noProof="1"/>
          </a:p>
          <a:p>
            <a:r>
              <a:rPr lang="en-GB" noProof="1"/>
              <a:t>Demonstrates the API calls NewSketchPlane(), NewArc(), NewLine(), NewModelCurve(), NewCurveArray(), NewModelCurveArray(),</a:t>
            </a:r>
          </a:p>
          <a:p>
            <a:endParaRPr lang="en-GB" noProof="1"/>
          </a:p>
          <a:p>
            <a:r>
              <a:rPr lang="en-GB" noProof="1"/>
              <a:t>Draw some ellipses, hermite and nurb splines before invoke the command, because the geometry curves of these cannot be created with Revit API.</a:t>
            </a:r>
          </a:p>
          <a:p>
            <a:endParaRPr lang="en-GB" noProof="1"/>
          </a:p>
          <a:p>
            <a:r>
              <a:rPr lang="en-GB" noProof="1"/>
              <a:t>Creates a new sketch plane for drawing the new model lines on.</a:t>
            </a:r>
          </a:p>
          <a:p>
            <a:endParaRPr lang="en-GB" noProof="1"/>
          </a:p>
          <a:p>
            <a:r>
              <a:rPr lang="en-GB" noProof="1"/>
              <a:t>ModelLines2 </a:t>
            </a:r>
            <a:r>
              <a:rPr lang="en-US"/>
              <a:t>is s</a:t>
            </a:r>
            <a:r>
              <a:rPr lang="en-US" noProof="1"/>
              <a:t>imilar to ModelLines1, but allows the user to select which existing sketch plane to draw the new lines on.</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B70A711C-203F-40A6-A7F9-5A8BAFDC7DA9}" type="slidenum">
              <a:rPr lang="en-US" smtClean="0"/>
              <a:pPr/>
              <a:t>6</a:t>
            </a:fld>
            <a:endParaRPr lang="en-US" dirty="0" smtClean="0"/>
          </a:p>
        </p:txBody>
      </p:sp>
      <p:sp>
        <p:nvSpPr>
          <p:cNvPr id="161795" name="Rectangle 2"/>
          <p:cNvSpPr>
            <a:spLocks noGrp="1" noRot="1" noChangeAspect="1" noChangeArrowheads="1" noTextEdit="1"/>
          </p:cNvSpPr>
          <p:nvPr>
            <p:ph type="sldImg"/>
          </p:nvPr>
        </p:nvSpPr>
        <p:spPr>
          <a:xfrm>
            <a:off x="1511300" y="746125"/>
            <a:ext cx="3876675" cy="2908300"/>
          </a:xfrm>
          <a:ln/>
        </p:spPr>
      </p:sp>
      <p:sp>
        <p:nvSpPr>
          <p:cNvPr id="161796" name="Rectangle 3"/>
          <p:cNvSpPr>
            <a:spLocks noGrp="1" noChangeArrowheads="1"/>
          </p:cNvSpPr>
          <p:nvPr>
            <p:ph type="body" idx="1"/>
          </p:nvPr>
        </p:nvSpPr>
        <p:spPr>
          <a:noFill/>
          <a:ln/>
        </p:spPr>
        <p:txBody>
          <a:bodyPr/>
          <a:lstStyle/>
          <a:p>
            <a:pPr eaLnBrk="1" hangingPunct="1"/>
            <a:r>
              <a:rPr lang="en-GB" sz="1700" kern="1200" smtClean="0">
                <a:solidFill>
                  <a:schemeClr val="tx1"/>
                </a:solidFill>
                <a:latin typeface="+mn-lt"/>
                <a:ea typeface="+mn-ea"/>
                <a:cs typeface="+mn-cs"/>
              </a:rPr>
              <a:t>The </a:t>
            </a:r>
            <a:r>
              <a:rPr lang="en-GB" sz="1700" kern="1200" dirty="0" smtClean="0">
                <a:solidFill>
                  <a:schemeClr val="tx1"/>
                </a:solidFill>
                <a:latin typeface="+mn-lt"/>
                <a:ea typeface="+mn-ea"/>
                <a:cs typeface="+mn-cs"/>
              </a:rPr>
              <a:t>Revit SDK </a:t>
            </a:r>
            <a:r>
              <a:rPr lang="en-GB" sz="1700" kern="1200" smtClean="0">
                <a:solidFill>
                  <a:schemeClr val="tx1"/>
                </a:solidFill>
                <a:latin typeface="+mn-lt"/>
                <a:ea typeface="+mn-ea"/>
                <a:cs typeface="+mn-cs"/>
              </a:rPr>
              <a:t>samples provide a huge knowledge base on </a:t>
            </a:r>
            <a:r>
              <a:rPr lang="en-GB" sz="1700" kern="1200" dirty="0" smtClean="0">
                <a:solidFill>
                  <a:schemeClr val="tx1"/>
                </a:solidFill>
                <a:latin typeface="+mn-lt"/>
                <a:ea typeface="+mn-ea"/>
                <a:cs typeface="+mn-cs"/>
              </a:rPr>
              <a:t>how to address specific programming tasks using the Revit API. The API documentation in the help file lists all the classes and their methods and properties</a:t>
            </a:r>
            <a:r>
              <a:rPr lang="en-GB" sz="1700" kern="1200" smtClean="0">
                <a:solidFill>
                  <a:schemeClr val="tx1"/>
                </a:solidFill>
                <a:latin typeface="+mn-lt"/>
                <a:ea typeface="+mn-ea"/>
                <a:cs typeface="+mn-cs"/>
              </a:rPr>
              <a:t>, and the developer guide and samples explain and demonstrate </a:t>
            </a:r>
            <a:r>
              <a:rPr lang="en-GB" sz="1700" kern="1200" dirty="0" smtClean="0">
                <a:solidFill>
                  <a:schemeClr val="tx1"/>
                </a:solidFill>
                <a:latin typeface="+mn-lt"/>
                <a:ea typeface="+mn-ea"/>
                <a:cs typeface="+mn-cs"/>
              </a:rPr>
              <a:t>how they work together to solve specific </a:t>
            </a:r>
            <a:r>
              <a:rPr lang="en-GB" sz="1700" kern="1200" smtClean="0">
                <a:solidFill>
                  <a:schemeClr val="tx1"/>
                </a:solidFill>
                <a:latin typeface="+mn-lt"/>
                <a:ea typeface="+mn-ea"/>
                <a:cs typeface="+mn-cs"/>
              </a:rPr>
              <a:t>tasks.</a:t>
            </a:r>
            <a:endParaRPr lang="en-GB" sz="1700" kern="1200" dirty="0" smtClean="0">
              <a:solidFill>
                <a:schemeClr val="tx1"/>
              </a:solidFill>
              <a:latin typeface="+mn-lt"/>
              <a:ea typeface="+mn-ea"/>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804277-B9D8-44CD-A7B8-B879D8882EB6}" type="slidenum">
              <a:rPr lang="ja-JP" altLang="en-US"/>
              <a:pPr/>
              <a:t>61</a:t>
            </a:fld>
            <a:endParaRPr lang="en-US" altLang="ja-JP"/>
          </a:p>
        </p:txBody>
      </p:sp>
      <p:sp>
        <p:nvSpPr>
          <p:cNvPr id="246786" name="Rectangle 2"/>
          <p:cNvSpPr>
            <a:spLocks noGrp="1" noRot="1" noChangeAspect="1" noChangeArrowheads="1" noTextEdit="1"/>
          </p:cNvSpPr>
          <p:nvPr>
            <p:ph type="sldImg"/>
          </p:nvPr>
        </p:nvSpPr>
        <p:spPr>
          <a:xfrm>
            <a:off x="1511300" y="746125"/>
            <a:ext cx="3876675" cy="2908300"/>
          </a:xfrm>
          <a:ln/>
        </p:spPr>
      </p:sp>
      <p:sp>
        <p:nvSpPr>
          <p:cNvPr id="246787" name="Rectangle 3"/>
          <p:cNvSpPr>
            <a:spLocks noGrp="1" noChangeArrowheads="1"/>
          </p:cNvSpPr>
          <p:nvPr>
            <p:ph type="body" idx="1"/>
          </p:nvPr>
        </p:nvSpPr>
        <p:spPr/>
        <p:txBody>
          <a:bodyPr/>
          <a:lstStyle/>
          <a:p>
            <a:pPr>
              <a:lnSpc>
                <a:spcPct val="80000"/>
              </a:lnSpc>
            </a:pPr>
            <a:r>
              <a:rPr lang="en-GB" sz="800" noProof="1"/>
              <a:t>Draw a wall, add one tall narrow and one low wide opening, run the command.</a:t>
            </a:r>
            <a:endParaRPr lang="en-US" sz="800"/>
          </a:p>
          <a:p>
            <a:pPr>
              <a:lnSpc>
                <a:spcPct val="80000"/>
              </a:lnSpc>
            </a:pPr>
            <a:endParaRPr lang="en-US" sz="800"/>
          </a:p>
          <a:p>
            <a:pPr>
              <a:lnSpc>
                <a:spcPct val="80000"/>
              </a:lnSpc>
            </a:pPr>
            <a:r>
              <a:rPr lang="en-US" sz="800"/>
              <a:t>In the dialogue box, you can select any one of the openings in the model. It is displayed in a preview window. Clicking ‘Add X Model Line’ causes the application to draw model lines on the edges of the opening. For a rectangular opening in a planar wall, this will draw 12 model lines</a:t>
            </a:r>
            <a:r>
              <a:rPr lang="en-US" sz="800" smtClean="0"/>
              <a:t>.</a:t>
            </a:r>
          </a:p>
          <a:p>
            <a:pPr>
              <a:lnSpc>
                <a:spcPct val="80000"/>
              </a:lnSpc>
            </a:pPr>
            <a:endParaRPr lang="en-US" sz="800" smtClean="0"/>
          </a:p>
          <a:p>
            <a:pPr>
              <a:lnSpc>
                <a:spcPct val="80000"/>
              </a:lnSpc>
            </a:pPr>
            <a:r>
              <a:rPr lang="en-US" sz="800" smtClean="0"/>
              <a:t>Bug: the model lines are in the wrong place if the wall is not axis aligned.</a:t>
            </a:r>
            <a:endParaRPr lang="en-US" sz="800"/>
          </a:p>
          <a:p>
            <a:pPr>
              <a:lnSpc>
                <a:spcPct val="80000"/>
              </a:lnSpc>
            </a:pPr>
            <a:endParaRPr lang="en-US" sz="800"/>
          </a:p>
          <a:p>
            <a:pPr>
              <a:lnSpc>
                <a:spcPct val="80000"/>
              </a:lnSpc>
            </a:pPr>
            <a:r>
              <a:rPr lang="en-US" sz="800" noProof="1"/>
              <a:t>How to see the model lines</a:t>
            </a:r>
            <a:r>
              <a:rPr lang="en-US" sz="800"/>
              <a:t> created by this sample after running it</a:t>
            </a:r>
            <a:r>
              <a:rPr lang="en-US" sz="800" noProof="1"/>
              <a:t>? Use the tooltips on the 12 edges of the </a:t>
            </a:r>
            <a:r>
              <a:rPr lang="en-US" sz="800"/>
              <a:t>selected </a:t>
            </a:r>
            <a:r>
              <a:rPr lang="en-US" sz="800" noProof="1"/>
              <a:t>opening.</a:t>
            </a:r>
          </a:p>
          <a:p>
            <a:pPr>
              <a:lnSpc>
                <a:spcPct val="80000"/>
              </a:lnSpc>
            </a:pPr>
            <a:endParaRPr lang="en-US" sz="800" noProof="1"/>
          </a:p>
          <a:p>
            <a:pPr>
              <a:lnSpc>
                <a:spcPct val="80000"/>
              </a:lnSpc>
            </a:pPr>
            <a:r>
              <a:rPr lang="en-US" sz="800" noProof="1"/>
              <a:t>Description:</a:t>
            </a:r>
            <a:r>
              <a:rPr lang="en-US" sz="800"/>
              <a:t> </a:t>
            </a:r>
            <a:r>
              <a:rPr lang="en-US" sz="800" noProof="1"/>
              <a:t>Display openings in project and create X model lines on them.</a:t>
            </a:r>
          </a:p>
          <a:p>
            <a:pPr>
              <a:lnSpc>
                <a:spcPct val="80000"/>
              </a:lnSpc>
            </a:pPr>
            <a:endParaRPr lang="en-US" sz="800" noProof="1"/>
          </a:p>
          <a:p>
            <a:pPr>
              <a:lnSpc>
                <a:spcPct val="80000"/>
              </a:lnSpc>
            </a:pPr>
            <a:r>
              <a:rPr lang="en-US" sz="800" noProof="1"/>
              <a:t>Readme:</a:t>
            </a:r>
          </a:p>
          <a:p>
            <a:pPr>
              <a:lnSpc>
                <a:spcPct val="80000"/>
              </a:lnSpc>
            </a:pPr>
            <a:endParaRPr lang="en-US" sz="800" noProof="1"/>
          </a:p>
          <a:p>
            <a:pPr>
              <a:lnSpc>
                <a:spcPct val="80000"/>
              </a:lnSpc>
            </a:pPr>
            <a:r>
              <a:rPr lang="en-US" sz="800" noProof="1"/>
              <a:t>Autodesk Revit API application: Openings</a:t>
            </a:r>
          </a:p>
          <a:p>
            <a:pPr>
              <a:lnSpc>
                <a:spcPct val="80000"/>
              </a:lnSpc>
            </a:pPr>
            <a:endParaRPr lang="en-US" sz="800" noProof="1"/>
          </a:p>
          <a:p>
            <a:pPr>
              <a:lnSpc>
                <a:spcPct val="80000"/>
              </a:lnSpc>
            </a:pPr>
            <a:r>
              <a:rPr lang="en-US" sz="800" noProof="1"/>
              <a:t>This is a really minimal sample that shows how to get the property of an opening,</a:t>
            </a:r>
            <a:r>
              <a:rPr lang="en-US" altLang="ja-JP" sz="800"/>
              <a:t> </a:t>
            </a:r>
            <a:r>
              <a:rPr lang="en-US" sz="800" noProof="1"/>
              <a:t>show its profile in preview a window and create model lines on it.</a:t>
            </a:r>
            <a:r>
              <a:rPr lang="en-US" altLang="ja-JP" sz="800"/>
              <a:t> </a:t>
            </a:r>
            <a:r>
              <a:rPr lang="en-US" sz="800" noProof="1"/>
              <a:t>All the interesting code is in Openings project. Openings.cs contains the code</a:t>
            </a:r>
            <a:r>
              <a:rPr lang="en-US" altLang="ja-JP" sz="800"/>
              <a:t> </a:t>
            </a:r>
            <a:r>
              <a:rPr lang="en-US" sz="800" noProof="1"/>
              <a:t>to implement drawing. The WireFrame class retrieves the element profile.</a:t>
            </a:r>
          </a:p>
          <a:p>
            <a:pPr>
              <a:lnSpc>
                <a:spcPct val="80000"/>
              </a:lnSpc>
            </a:pPr>
            <a:endParaRPr lang="en-US" sz="800" noProof="1"/>
          </a:p>
          <a:p>
            <a:pPr>
              <a:lnSpc>
                <a:spcPct val="80000"/>
              </a:lnSpc>
            </a:pPr>
            <a:r>
              <a:rPr lang="en-US" sz="800" noProof="1"/>
              <a:t>To build the *.dll, edit project properties and make sure additional reference component</a:t>
            </a:r>
            <a:r>
              <a:rPr lang="en-US" altLang="ja-JP" sz="800"/>
              <a:t> </a:t>
            </a:r>
            <a:r>
              <a:rPr lang="en-US" sz="800" noProof="1"/>
              <a:t>include the Revit.dll in Revit Structure 4 installation directory.</a:t>
            </a:r>
            <a:r>
              <a:rPr lang="en-US" altLang="ja-JP" sz="800"/>
              <a:t> </a:t>
            </a:r>
            <a:r>
              <a:rPr lang="en-US" sz="800" noProof="1"/>
              <a:t>Then, paste the contents of Revit.ini into Revit.ini.</a:t>
            </a:r>
            <a:r>
              <a:rPr lang="en-US" altLang="ja-JP" sz="800"/>
              <a:t> </a:t>
            </a:r>
            <a:r>
              <a:rPr lang="en-US" sz="800" noProof="1"/>
              <a:t>Launch Revit, note the Tools -&gt; External Tools -&gt; Openings Commands menu.</a:t>
            </a:r>
          </a:p>
          <a:p>
            <a:pPr>
              <a:lnSpc>
                <a:spcPct val="80000"/>
              </a:lnSpc>
            </a:pPr>
            <a:endParaRPr lang="en-US" sz="800" noProof="1"/>
          </a:p>
          <a:p>
            <a:pPr>
              <a:lnSpc>
                <a:spcPct val="80000"/>
              </a:lnSpc>
            </a:pPr>
            <a:r>
              <a:rPr lang="en-US" sz="800" noProof="1"/>
              <a:t>This sample implements some generic helper classes Vector, UCS, Line2D, Line3D, LineSketch, ObjectSketch, WireFrame to implement an own little mini graphics system:</a:t>
            </a:r>
          </a:p>
          <a:p>
            <a:pPr>
              <a:lnSpc>
                <a:spcPct val="80000"/>
              </a:lnSpc>
            </a:pPr>
            <a:endParaRPr lang="en-US" sz="800" noProof="1"/>
          </a:p>
          <a:p>
            <a:pPr>
              <a:lnSpc>
                <a:spcPct val="80000"/>
              </a:lnSpc>
            </a:pPr>
            <a:r>
              <a:rPr lang="en-US" sz="800" noProof="1"/>
              <a:t>Vector: Point class use to store point coordinate value and get the value via (x, y ,z)property.</a:t>
            </a:r>
          </a:p>
          <a:p>
            <a:pPr>
              <a:lnSpc>
                <a:spcPct val="80000"/>
              </a:lnSpc>
            </a:pPr>
            <a:r>
              <a:rPr lang="en-US" sz="800" noProof="1"/>
              <a:t>UCS: User coordinate system.</a:t>
            </a:r>
          </a:p>
          <a:p>
            <a:pPr>
              <a:lnSpc>
                <a:spcPct val="80000"/>
              </a:lnSpc>
            </a:pPr>
            <a:r>
              <a:rPr lang="en-US" sz="800" noProof="1"/>
              <a:t>Line2D, Line3D: Line classes to represent a geometry segment line.</a:t>
            </a:r>
          </a:p>
          <a:p>
            <a:pPr>
              <a:lnSpc>
                <a:spcPct val="80000"/>
              </a:lnSpc>
            </a:pPr>
            <a:r>
              <a:rPr lang="en-US" sz="800" noProof="1"/>
              <a:t>ObjectSketch: base class of sketch object to draw 2D geometry object, manages bounding box, pen and transformation.</a:t>
            </a:r>
          </a:p>
          <a:p>
            <a:pPr>
              <a:lnSpc>
                <a:spcPct val="80000"/>
              </a:lnSpc>
            </a:pPr>
            <a:r>
              <a:rPr lang="en-US" sz="800" noProof="1"/>
              <a:t>LineSketch: sketch line and any tag on it.</a:t>
            </a:r>
          </a:p>
          <a:p>
            <a:pPr>
              <a:lnSpc>
                <a:spcPct val="80000"/>
              </a:lnSpc>
            </a:pPr>
            <a:r>
              <a:rPr lang="en-US" sz="800" noProof="1"/>
              <a:t>WireFrame: class to generate the model lines and fit the picture box's size to display.</a:t>
            </a:r>
          </a:p>
          <a:p>
            <a:pPr>
              <a:lnSpc>
                <a:spcPct val="80000"/>
              </a:lnSpc>
            </a:pPr>
            <a:endParaRPr lang="en-US" sz="800" noProof="1"/>
          </a:p>
          <a:p>
            <a:pPr>
              <a:lnSpc>
                <a:spcPct val="80000"/>
              </a:lnSpc>
            </a:pPr>
            <a:r>
              <a:rPr lang="en-US" sz="800" noProof="1"/>
              <a:t>This sample implements some Opening-specific helper classes OpeningProperty, OpeningInfo</a:t>
            </a:r>
          </a:p>
          <a:p>
            <a:pPr>
              <a:lnSpc>
                <a:spcPct val="80000"/>
              </a:lnSpc>
            </a:pPr>
            <a:endParaRPr lang="en-US" sz="800" noProof="1"/>
          </a:p>
          <a:p>
            <a:pPr>
              <a:lnSpc>
                <a:spcPct val="80000"/>
              </a:lnSpc>
            </a:pPr>
            <a:r>
              <a:rPr lang="en-US" sz="800" noProof="1"/>
              <a:t>bug:</a:t>
            </a:r>
          </a:p>
          <a:p>
            <a:pPr>
              <a:lnSpc>
                <a:spcPct val="80000"/>
              </a:lnSpc>
            </a:pPr>
            <a:endParaRPr lang="en-US" sz="800" noProof="1"/>
          </a:p>
          <a:p>
            <a:pPr>
              <a:lnSpc>
                <a:spcPct val="80000"/>
              </a:lnSpc>
            </a:pPr>
            <a:r>
              <a:rPr lang="en-US" sz="800" noProof="1"/>
              <a:t>start revit</a:t>
            </a:r>
          </a:p>
          <a:p>
            <a:pPr>
              <a:lnSpc>
                <a:spcPct val="80000"/>
              </a:lnSpc>
            </a:pPr>
            <a:r>
              <a:rPr lang="en-US" sz="800" noProof="1"/>
              <a:t>open 1.rvt</a:t>
            </a:r>
          </a:p>
          <a:p>
            <a:pPr>
              <a:lnSpc>
                <a:spcPct val="80000"/>
              </a:lnSpc>
            </a:pPr>
            <a:r>
              <a:rPr lang="en-US" sz="800" noProof="1"/>
              <a:t>start openings</a:t>
            </a:r>
          </a:p>
          <a:p>
            <a:pPr>
              <a:lnSpc>
                <a:spcPct val="80000"/>
              </a:lnSpc>
            </a:pPr>
            <a:r>
              <a:rPr lang="en-US" sz="800" noProof="1"/>
              <a:t>select one opening</a:t>
            </a:r>
          </a:p>
          <a:p>
            <a:pPr>
              <a:lnSpc>
                <a:spcPct val="80000"/>
              </a:lnSpc>
            </a:pPr>
            <a:r>
              <a:rPr lang="en-US" sz="800" noProof="1"/>
              <a:t>select create x lines</a:t>
            </a:r>
          </a:p>
          <a:p>
            <a:pPr>
              <a:lnSpc>
                <a:spcPct val="80000"/>
              </a:lnSpc>
            </a:pPr>
            <a:r>
              <a:rPr lang="en-US" sz="800" noProof="1"/>
              <a:t>close the dialogue</a:t>
            </a:r>
          </a:p>
          <a:p>
            <a:pPr>
              <a:lnSpc>
                <a:spcPct val="80000"/>
              </a:lnSpc>
            </a:pPr>
            <a:r>
              <a:rPr lang="en-US" sz="800" noProof="1"/>
              <a:t>--&gt; one opening is displayed on the revit screen with a black background</a:t>
            </a:r>
          </a:p>
          <a:p>
            <a:pPr>
              <a:lnSpc>
                <a:spcPct val="80000"/>
              </a:lnSpc>
            </a:pPr>
            <a:r>
              <a:rPr lang="en-US" sz="800" noProof="1"/>
              <a:t>click View &gt; Refresh</a:t>
            </a:r>
          </a:p>
          <a:p>
            <a:pPr>
              <a:lnSpc>
                <a:spcPct val="80000"/>
              </a:lnSpc>
            </a:pPr>
            <a:r>
              <a:rPr lang="en-US" sz="800" noProof="1"/>
              <a:t>--&gt; the whole screen turns black</a:t>
            </a:r>
          </a:p>
          <a:p>
            <a:pPr>
              <a:lnSpc>
                <a:spcPct val="80000"/>
              </a:lnSpc>
            </a:pPr>
            <a:endParaRPr lang="en-US" altLang="ja-JP" sz="800"/>
          </a:p>
          <a:p>
            <a:pPr>
              <a:lnSpc>
                <a:spcPct val="80000"/>
              </a:lnSpc>
            </a:pPr>
            <a:r>
              <a:rPr lang="en-US" sz="800" noProof="1"/>
              <a:t>it only happened once, when i was debugging a lot, and suspended the computer midway.</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6BA1E9-5CB3-4EF7-8ABD-9B3C14AFA5A3}" type="slidenum">
              <a:rPr lang="ja-JP" altLang="en-US"/>
              <a:pPr/>
              <a:t>62</a:t>
            </a:fld>
            <a:endParaRPr lang="en-US" altLang="ja-JP"/>
          </a:p>
        </p:txBody>
      </p:sp>
      <p:sp>
        <p:nvSpPr>
          <p:cNvPr id="248834" name="Rectangle 2"/>
          <p:cNvSpPr>
            <a:spLocks noGrp="1" noRot="1" noChangeAspect="1" noChangeArrowheads="1" noTextEdit="1"/>
          </p:cNvSpPr>
          <p:nvPr>
            <p:ph type="sldImg"/>
          </p:nvPr>
        </p:nvSpPr>
        <p:spPr>
          <a:xfrm>
            <a:off x="1511300" y="746125"/>
            <a:ext cx="3876675" cy="2908300"/>
          </a:xfrm>
          <a:ln/>
        </p:spPr>
      </p:sp>
      <p:sp>
        <p:nvSpPr>
          <p:cNvPr id="248835" name="Rectangle 3"/>
          <p:cNvSpPr>
            <a:spLocks noGrp="1" noChangeArrowheads="1"/>
          </p:cNvSpPr>
          <p:nvPr>
            <p:ph type="body" idx="1"/>
          </p:nvPr>
        </p:nvSpPr>
        <p:spPr/>
        <p:txBody>
          <a:bodyPr/>
          <a:lstStyle/>
          <a:p>
            <a:r>
              <a:rPr lang="en-US" b="0" smtClean="0"/>
              <a:t>I ran this in C:\a\j\adn\train\revit\mep\test\Urban House MEP.rvt.</a:t>
            </a:r>
            <a:endParaRPr lang="en-GB" b="0" smtClean="0"/>
          </a:p>
          <a:p>
            <a:r>
              <a:rPr lang="en-GB" b="1" smtClean="0"/>
              <a:t>Reference </a:t>
            </a:r>
            <a:r>
              <a:rPr lang="en-GB" b="1"/>
              <a:t>Planes and Sketch Planes</a:t>
            </a:r>
          </a:p>
          <a:p>
            <a:r>
              <a:rPr lang="en-GB"/>
              <a:t>Autodesk.Revit.Creation.Application.NewPlane</a:t>
            </a:r>
          </a:p>
          <a:p>
            <a:r>
              <a:rPr lang="en-GB"/>
              <a:t>Autodesk.Revit.Creation.Application.NewPlane</a:t>
            </a:r>
          </a:p>
          <a:p>
            <a:r>
              <a:rPr lang="en-GB"/>
              <a:t>Autodesk.Revit.Creation.Document.NewReferencePlane</a:t>
            </a:r>
          </a:p>
          <a:p>
            <a:r>
              <a:rPr lang="en-GB"/>
              <a:t>Autodesk.Revit.Creation.Document.NewReferencePlane2</a:t>
            </a:r>
          </a:p>
          <a:p>
            <a:r>
              <a:rPr lang="en-GB"/>
              <a:t>Autodesk.Revit.Creation.Document.NewSketchPlane</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3705F-959C-447B-A3AB-7CC6621DC71D}" type="slidenum">
              <a:rPr lang="ja-JP" altLang="en-US"/>
              <a:pPr/>
              <a:t>63</a:t>
            </a:fld>
            <a:endParaRPr lang="en-US" altLang="ja-JP"/>
          </a:p>
        </p:txBody>
      </p:sp>
      <p:sp>
        <p:nvSpPr>
          <p:cNvPr id="250882" name="Rectangle 2"/>
          <p:cNvSpPr>
            <a:spLocks noGrp="1" noRot="1" noChangeAspect="1" noChangeArrowheads="1" noTextEdit="1"/>
          </p:cNvSpPr>
          <p:nvPr>
            <p:ph type="sldImg"/>
          </p:nvPr>
        </p:nvSpPr>
        <p:spPr>
          <a:xfrm>
            <a:off x="1511300" y="746125"/>
            <a:ext cx="3876675" cy="2908300"/>
          </a:xfrm>
          <a:ln/>
        </p:spPr>
      </p:sp>
      <p:sp>
        <p:nvSpPr>
          <p:cNvPr id="250883" name="Rectangle 3"/>
          <p:cNvSpPr>
            <a:spLocks noGrp="1" noChangeArrowheads="1"/>
          </p:cNvSpPr>
          <p:nvPr>
            <p:ph type="body" idx="1"/>
          </p:nvPr>
        </p:nvSpPr>
        <p:spPr/>
        <p:txBody>
          <a:bodyPr/>
          <a:lstStyle/>
          <a:p>
            <a:r>
              <a:rPr lang="en-US" altLang="ja-JP" b="1"/>
              <a:t>Steps:</a:t>
            </a:r>
          </a:p>
          <a:p>
            <a:endParaRPr lang="en-US" altLang="ja-JP" b="1"/>
          </a:p>
          <a:p>
            <a:r>
              <a:rPr lang="en-US" altLang="ja-JP" b="1"/>
              <a:t>0. Open a .RVT file containing reference plane objects, e.g m_CoHouse.rvt in the training folder.</a:t>
            </a:r>
          </a:p>
          <a:p>
            <a:r>
              <a:rPr lang="en-US" altLang="ja-JP" b="1"/>
              <a:t>1. Run the external command.</a:t>
            </a:r>
          </a:p>
          <a:p>
            <a:r>
              <a:rPr lang="en-US" altLang="ja-JP" b="1"/>
              <a:t>2. A dialog will appear to report all reference planes in the current project, showing its ID, bubble end, free end, and normal.</a:t>
            </a:r>
          </a:p>
          <a:p>
            <a:r>
              <a:rPr lang="en-US" altLang="ja-JP" b="1"/>
              <a:t>3. If a wall or a slab is selected before the command is run, when Create button is clicked, a reference plan will be created at the left face of the wall or at the bottom of the slab.</a:t>
            </a:r>
          </a:p>
          <a:p>
            <a:r>
              <a:rPr lang="en-US" altLang="ja-JP" b="1"/>
              <a:t>4. After the new reference plan is created, we can list it out by running the command again.</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87B285-581E-4CA7-9E27-8FD413F6E1F2}" type="slidenum">
              <a:rPr lang="ja-JP" altLang="en-US"/>
              <a:pPr/>
              <a:t>64</a:t>
            </a:fld>
            <a:endParaRPr lang="en-US" altLang="ja-JP"/>
          </a:p>
        </p:txBody>
      </p:sp>
      <p:sp>
        <p:nvSpPr>
          <p:cNvPr id="252930" name="Rectangle 2"/>
          <p:cNvSpPr>
            <a:spLocks noGrp="1" noRot="1" noChangeAspect="1" noChangeArrowheads="1" noTextEdit="1"/>
          </p:cNvSpPr>
          <p:nvPr>
            <p:ph type="sldImg"/>
          </p:nvPr>
        </p:nvSpPr>
        <p:spPr>
          <a:xfrm>
            <a:off x="1511300" y="746125"/>
            <a:ext cx="3876675" cy="2908300"/>
          </a:xfrm>
          <a:ln/>
        </p:spPr>
      </p:sp>
      <p:sp>
        <p:nvSpPr>
          <p:cNvPr id="252931" name="Rectangle 3"/>
          <p:cNvSpPr>
            <a:spLocks noGrp="1" noChangeArrowheads="1"/>
          </p:cNvSpPr>
          <p:nvPr>
            <p:ph type="body" idx="1"/>
          </p:nvPr>
        </p:nvSpPr>
        <p:spPr/>
        <p:txBody>
          <a:bodyPr/>
          <a:lstStyle/>
          <a:p>
            <a:r>
              <a:rPr lang="en-GB" b="1"/>
              <a:t>Rooms:</a:t>
            </a:r>
          </a:p>
          <a:p>
            <a:r>
              <a:rPr lang="en-GB"/>
              <a:t>Autodesk.Revit.Elements.Room.Number</a:t>
            </a:r>
          </a:p>
          <a:p>
            <a:r>
              <a:rPr lang="en-GB"/>
              <a:t>Autodesk.Revit.Elements.RoomTag</a:t>
            </a:r>
          </a:p>
          <a:p>
            <a:r>
              <a:rPr lang="en-GB"/>
              <a:t>Autodesk.Revit.Creation.Document.NewRoom</a:t>
            </a:r>
          </a:p>
          <a:p>
            <a:r>
              <a:rPr lang="en-GB"/>
              <a:t>Autodesk.Revit.Creation.Document.NewRoomTag</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E677E1-9EBA-45B5-9D17-B7B4304F0BB7}" type="slidenum">
              <a:rPr lang="ja-JP" altLang="en-US"/>
              <a:pPr/>
              <a:t>65</a:t>
            </a:fld>
            <a:endParaRPr lang="en-US" altLang="ja-JP"/>
          </a:p>
        </p:txBody>
      </p:sp>
      <p:sp>
        <p:nvSpPr>
          <p:cNvPr id="254978" name="Rectangle 2"/>
          <p:cNvSpPr>
            <a:spLocks noGrp="1" noRot="1" noChangeAspect="1" noChangeArrowheads="1" noTextEdit="1"/>
          </p:cNvSpPr>
          <p:nvPr>
            <p:ph type="sldImg"/>
          </p:nvPr>
        </p:nvSpPr>
        <p:spPr>
          <a:xfrm>
            <a:off x="1511300" y="746125"/>
            <a:ext cx="3876675" cy="2908300"/>
          </a:xfrm>
          <a:ln/>
        </p:spPr>
      </p:sp>
      <p:sp>
        <p:nvSpPr>
          <p:cNvPr id="254979" name="Rectangle 3"/>
          <p:cNvSpPr>
            <a:spLocks noGrp="1" noChangeArrowheads="1"/>
          </p:cNvSpPr>
          <p:nvPr>
            <p:ph type="body" idx="1"/>
          </p:nvPr>
        </p:nvSpPr>
        <p:spPr/>
        <p:txBody>
          <a:bodyPr/>
          <a:lstStyle/>
          <a:p>
            <a:r>
              <a:rPr lang="en-US" altLang="ja-JP" b="0"/>
              <a:t>Steps</a:t>
            </a:r>
            <a:r>
              <a:rPr lang="en-US" altLang="ja-JP" b="0" smtClean="0"/>
              <a:t>:</a:t>
            </a:r>
          </a:p>
          <a:p>
            <a:endParaRPr lang="en-US" altLang="ja-JP" b="0"/>
          </a:p>
          <a:p>
            <a:r>
              <a:rPr lang="en-US" altLang="ja-JP" b="0"/>
              <a:t>0. Open a .RVT file containing room objects, e.g m_CoHouse.rvt in the training folder.</a:t>
            </a:r>
          </a:p>
          <a:p>
            <a:r>
              <a:rPr lang="en-US" altLang="ja-JP" b="0"/>
              <a:t>1. Run the command. A dialog will display the information of all rooms.</a:t>
            </a:r>
          </a:p>
          <a:p>
            <a:r>
              <a:rPr lang="en-US" altLang="ja-JP" b="0"/>
              <a:t>2. Create room tags and add them to the rooms which are lack of tags.</a:t>
            </a:r>
          </a:p>
          <a:p>
            <a:r>
              <a:rPr lang="en-US" altLang="ja-JP" b="0"/>
              <a:t>3. Reorder the number of all rooms by ascending order from ground floor to high floor, from left to right.</a:t>
            </a:r>
          </a:p>
          <a:p>
            <a:r>
              <a:rPr lang="en-US" altLang="ja-JP" b="0"/>
              <a:t>4. Calculate the rooms area for each department and export the result to an Excel document. </a:t>
            </a:r>
          </a:p>
          <a:p>
            <a:endParaRPr lang="en-US" altLang="ja-JP" b="0" smtClean="0"/>
          </a:p>
          <a:p>
            <a:pPr marL="0" marR="0" indent="0" algn="l" defTabSz="1300390" rtl="0" eaLnBrk="1" fontAlgn="auto" latinLnBrk="0" hangingPunct="1">
              <a:lnSpc>
                <a:spcPct val="100000"/>
              </a:lnSpc>
              <a:spcBef>
                <a:spcPts val="0"/>
              </a:spcBef>
              <a:spcAft>
                <a:spcPts val="0"/>
              </a:spcAft>
              <a:buClrTx/>
              <a:buSzTx/>
              <a:buFontTx/>
              <a:buNone/>
              <a:tabLst/>
              <a:defRPr/>
            </a:pPr>
            <a:r>
              <a:rPr lang="en-US" altLang="ja-JP" b="0" smtClean="0"/>
              <a:t>Why are there duplicates in the list above?</a:t>
            </a:r>
            <a:endParaRPr lang="en-US" altLang="ja-JP"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1E7664-9F02-4922-B190-E03403CF92C9}" type="slidenum">
              <a:rPr lang="ja-JP" altLang="en-US"/>
              <a:pPr/>
              <a:t>66</a:t>
            </a:fld>
            <a:endParaRPr lang="en-US" altLang="ja-JP"/>
          </a:p>
        </p:txBody>
      </p:sp>
      <p:sp>
        <p:nvSpPr>
          <p:cNvPr id="257026" name="Rectangle 2"/>
          <p:cNvSpPr>
            <a:spLocks noGrp="1" noRot="1" noChangeAspect="1" noChangeArrowheads="1" noTextEdit="1"/>
          </p:cNvSpPr>
          <p:nvPr>
            <p:ph type="sldImg"/>
          </p:nvPr>
        </p:nvSpPr>
        <p:spPr>
          <a:xfrm>
            <a:off x="1511300" y="746125"/>
            <a:ext cx="3876675" cy="2908300"/>
          </a:xfrm>
          <a:ln/>
        </p:spPr>
      </p:sp>
      <p:sp>
        <p:nvSpPr>
          <p:cNvPr id="257027" name="Rectangle 3"/>
          <p:cNvSpPr>
            <a:spLocks noGrp="1" noChangeArrowheads="1"/>
          </p:cNvSpPr>
          <p:nvPr>
            <p:ph type="body" idx="1"/>
          </p:nvPr>
        </p:nvSpPr>
        <p:spPr/>
        <p:txBody>
          <a:bodyPr/>
          <a:lstStyle/>
          <a:p>
            <a:r>
              <a:rPr lang="en-GB" noProof="1"/>
              <a:t>Display the locations and site information of the project.</a:t>
            </a:r>
          </a:p>
          <a:p>
            <a:endParaRPr lang="en-GB" noProof="1"/>
          </a:p>
          <a:p>
            <a:r>
              <a:rPr lang="en-GB" noProof="1"/>
              <a:t>1. Show the project location and site information for current project.</a:t>
            </a:r>
          </a:p>
          <a:p>
            <a:r>
              <a:rPr lang="en-GB" noProof="1"/>
              <a:t>2. Users can set the values to change the location.</a:t>
            </a:r>
          </a:p>
          <a:p>
            <a:r>
              <a:rPr lang="en-GB" noProof="1"/>
              <a:t>3. In the Project Browser, open a 2D plan view of the project. Click View menu and select View Properties, set the view orientation to True North.</a:t>
            </a:r>
          </a:p>
          <a:p>
            <a:r>
              <a:rPr lang="en-GB" noProof="1"/>
              <a:t>4. On the Tools menu, click Shared Coordinates and select Acquire Coordinates.</a:t>
            </a:r>
          </a:p>
          <a:p>
            <a:endParaRPr lang="en-GB" noProof="1"/>
          </a:p>
          <a:p>
            <a:r>
              <a:rPr lang="en-GB" noProof="1"/>
              <a:t>To avoid the warning that timezone.txt could not be found, copy </a:t>
            </a:r>
          </a:p>
          <a:p>
            <a:endParaRPr lang="en-US" altLang="ja-JP"/>
          </a:p>
          <a:p>
            <a:r>
              <a:rPr lang="en-US" noProof="1"/>
              <a:t>R:\Samples\SharedCoordinateSystem\CS\timezone.txt</a:t>
            </a:r>
          </a:p>
          <a:p>
            <a:r>
              <a:rPr lang="en-US" noProof="1"/>
              <a:t>    </a:t>
            </a:r>
          </a:p>
          <a:p>
            <a:r>
              <a:rPr lang="en-US" noProof="1"/>
              <a:t>to </a:t>
            </a:r>
          </a:p>
          <a:p>
            <a:r>
              <a:rPr lang="en-US" noProof="1"/>
              <a:t>    </a:t>
            </a:r>
          </a:p>
          <a:p>
            <a:r>
              <a:rPr lang="en-US" noProof="1"/>
              <a:t>R:\Samples\SharedCoordinateSystem\CS\bin\Debug\timezone.txt</a:t>
            </a:r>
          </a:p>
          <a:p>
            <a:r>
              <a:rPr lang="en-US" altLang="ja-JP"/>
              <a:t> </a:t>
            </a:r>
          </a:p>
          <a:p>
            <a:r>
              <a:rPr lang="en-US" altLang="ja-JP"/>
              <a:t>(1)  where do you see this in UI. </a:t>
            </a:r>
          </a:p>
          <a:p>
            <a:r>
              <a:rPr lang="en-US" altLang="ja-JP"/>
              <a:t> </a:t>
            </a:r>
          </a:p>
          <a:p>
            <a:r>
              <a:rPr lang="en-US" altLang="ja-JP"/>
              <a:t>This sample seems to be duplicating a two dialogs that you see in: </a:t>
            </a:r>
          </a:p>
          <a:p>
            <a:r>
              <a:rPr lang="en-US" altLang="ja-JP"/>
              <a:t> </a:t>
            </a:r>
          </a:p>
          <a:p>
            <a:r>
              <a:rPr lang="en-US" altLang="ja-JP"/>
              <a:t>[Settings] menu --&gt; [Sun and Shadows settings...]  --&gt; [Still] tab in [Name] --&gt;  click on the right-down arrow next to the [Place] under [By Date, Time and Place] toggle button, </a:t>
            </a:r>
          </a:p>
          <a:p>
            <a:r>
              <a:rPr lang="en-US" altLang="ja-JP"/>
              <a:t>You will see the very similar dialog there.</a:t>
            </a:r>
          </a:p>
          <a:p>
            <a:endParaRPr lang="en-US" altLang="ja-JP"/>
          </a:p>
          <a:p>
            <a:r>
              <a:rPr lang="en-US" altLang="ja-JP"/>
              <a:t>Actually, a better place to reach this info in UI is</a:t>
            </a:r>
          </a:p>
          <a:p>
            <a:r>
              <a:rPr lang="en-US" altLang="ja-JP"/>
              <a:t> </a:t>
            </a:r>
          </a:p>
          <a:p>
            <a:r>
              <a:rPr lang="en-US" altLang="ja-JP"/>
              <a:t>[Setting]  --&gt;  [Manage place and locations] </a:t>
            </a:r>
          </a:p>
          <a:p>
            <a:r>
              <a:rPr lang="en-US" altLang="ja-JP"/>
              <a:t> </a:t>
            </a:r>
          </a:p>
          <a:p>
            <a:r>
              <a:rPr lang="en-US" altLang="ja-JP"/>
              <a:t>(2)  what you see with External command? </a:t>
            </a:r>
          </a:p>
          <a:p>
            <a:r>
              <a:rPr lang="en-US" altLang="ja-JP"/>
              <a:t> </a:t>
            </a:r>
          </a:p>
          <a:p>
            <a:r>
              <a:rPr lang="en-US" altLang="ja-JP"/>
              <a:t>If you duplicated the site location in the external command, you will see it there in the UI, too.  </a:t>
            </a:r>
          </a:p>
          <a:p>
            <a:r>
              <a:rPr lang="en-US" altLang="ja-JP"/>
              <a:t> </a:t>
            </a:r>
          </a:p>
          <a:p>
            <a:r>
              <a:rPr lang="en-US" altLang="ja-JP"/>
              <a:t>(3)  implications </a:t>
            </a:r>
          </a:p>
          <a:p>
            <a:r>
              <a:rPr lang="en-US" altLang="ja-JP"/>
              <a:t> </a:t>
            </a:r>
          </a:p>
          <a:p>
            <a:r>
              <a:rPr lang="en-US" altLang="ja-JP"/>
              <a:t>This is added for the Japanese developer who is developing Sun and Shadow Analysis. (Mikako logged this wish for GSA) In Japan, Sun and Shadow Analysis is the Must document. While revit has a long list of locations in ww, you couldn't have a more precise locations in earlier versions.   (I think this is enhancement in UI, too. I don't remember exactly how it looked though...)  So the developer can add more cities in Japan for exact locations.  </a:t>
            </a:r>
          </a:p>
          <a:p>
            <a:r>
              <a:rPr lang="en-US" altLang="ja-JP"/>
              <a:t> </a:t>
            </a:r>
          </a:p>
          <a:p>
            <a:r>
              <a:rPr lang="en-US" altLang="ja-JP"/>
              <a:t>The UI seems the same as 9.0, but there was no API to access this in the past.</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6C0B7-0676-4FCC-8716-204F5F7B8C73}" type="slidenum">
              <a:rPr lang="ja-JP" altLang="en-US"/>
              <a:pPr/>
              <a:t>67</a:t>
            </a:fld>
            <a:endParaRPr lang="en-US" altLang="ja-JP"/>
          </a:p>
        </p:txBody>
      </p:sp>
      <p:sp>
        <p:nvSpPr>
          <p:cNvPr id="261122" name="Rectangle 2"/>
          <p:cNvSpPr>
            <a:spLocks noGrp="1" noRot="1" noChangeAspect="1" noChangeArrowheads="1" noTextEdit="1"/>
          </p:cNvSpPr>
          <p:nvPr>
            <p:ph type="sldImg"/>
          </p:nvPr>
        </p:nvSpPr>
        <p:spPr>
          <a:xfrm>
            <a:off x="1511300" y="746125"/>
            <a:ext cx="3876675" cy="2908300"/>
          </a:xfrm>
          <a:ln/>
        </p:spPr>
      </p:sp>
      <p:sp>
        <p:nvSpPr>
          <p:cNvPr id="261123" name="Rectangle 3"/>
          <p:cNvSpPr>
            <a:spLocks noGrp="1" noChangeArrowheads="1"/>
          </p:cNvSpPr>
          <p:nvPr>
            <p:ph type="body" idx="1"/>
          </p:nvPr>
        </p:nvSpPr>
        <p:spPr/>
        <p:txBody>
          <a:bodyPr/>
          <a:lstStyle/>
          <a:p>
            <a:r>
              <a:rPr lang="en-US" altLang="ja-JP"/>
              <a:t>Now we come to the structure-only samples.</a:t>
            </a:r>
            <a:endParaRPr lang="ja-JP" altLang="en-US"/>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47F29E-EC28-43D6-8AD6-C163CE10651D}" type="slidenum">
              <a:rPr lang="ja-JP" altLang="en-US"/>
              <a:pPr/>
              <a:t>68</a:t>
            </a:fld>
            <a:endParaRPr lang="en-US" altLang="ja-JP"/>
          </a:p>
        </p:txBody>
      </p:sp>
      <p:sp>
        <p:nvSpPr>
          <p:cNvPr id="263170" name="Rectangle 2"/>
          <p:cNvSpPr>
            <a:spLocks noGrp="1" noRot="1" noChangeAspect="1" noChangeArrowheads="1" noTextEdit="1"/>
          </p:cNvSpPr>
          <p:nvPr>
            <p:ph type="sldImg"/>
          </p:nvPr>
        </p:nvSpPr>
        <p:spPr>
          <a:xfrm>
            <a:off x="1511300" y="746125"/>
            <a:ext cx="3876675" cy="2908300"/>
          </a:xfrm>
          <a:ln/>
        </p:spPr>
      </p:sp>
      <p:sp>
        <p:nvSpPr>
          <p:cNvPr id="263171" name="Rectangle 3"/>
          <p:cNvSpPr>
            <a:spLocks noGrp="1" noChangeArrowheads="1"/>
          </p:cNvSpPr>
          <p:nvPr>
            <p:ph type="body" idx="1"/>
          </p:nvPr>
        </p:nvSpPr>
        <p:spPr/>
        <p:txBody>
          <a:bodyPr/>
          <a:lstStyle/>
          <a:p>
            <a:pPr>
              <a:lnSpc>
                <a:spcPct val="80000"/>
              </a:lnSpc>
            </a:pPr>
            <a:r>
              <a:rPr lang="en-GB" sz="800" noProof="1"/>
              <a:t>Create a Structural Wall or Beam element.</a:t>
            </a:r>
          </a:p>
          <a:p>
            <a:pPr>
              <a:lnSpc>
                <a:spcPct val="80000"/>
              </a:lnSpc>
            </a:pPr>
            <a:endParaRPr lang="en-GB" sz="800" noProof="1"/>
          </a:p>
          <a:p>
            <a:pPr>
              <a:lnSpc>
                <a:spcPct val="80000"/>
              </a:lnSpc>
            </a:pPr>
            <a:r>
              <a:rPr lang="en-GB" sz="800" noProof="1"/>
              <a:t>Open a 3D view to see the analytical model, pointing out that no boundary conditions are set.</a:t>
            </a:r>
          </a:p>
          <a:p>
            <a:pPr>
              <a:lnSpc>
                <a:spcPct val="80000"/>
              </a:lnSpc>
            </a:pPr>
            <a:endParaRPr lang="en-GB" sz="800" noProof="1"/>
          </a:p>
          <a:p>
            <a:pPr>
              <a:lnSpc>
                <a:spcPct val="80000"/>
              </a:lnSpc>
            </a:pPr>
            <a:r>
              <a:rPr lang="en-GB" sz="800" noProof="1"/>
              <a:t>Select it.</a:t>
            </a:r>
          </a:p>
          <a:p>
            <a:pPr>
              <a:lnSpc>
                <a:spcPct val="80000"/>
              </a:lnSpc>
            </a:pPr>
            <a:endParaRPr lang="en-GB" sz="800" noProof="1"/>
          </a:p>
          <a:p>
            <a:pPr>
              <a:lnSpc>
                <a:spcPct val="80000"/>
              </a:lnSpc>
            </a:pPr>
            <a:r>
              <a:rPr lang="en-GB" sz="800" noProof="1"/>
              <a:t>Invoke the command.</a:t>
            </a:r>
          </a:p>
          <a:p>
            <a:pPr>
              <a:lnSpc>
                <a:spcPct val="80000"/>
              </a:lnSpc>
            </a:pPr>
            <a:endParaRPr lang="en-GB" sz="800" noProof="1"/>
          </a:p>
          <a:p>
            <a:pPr>
              <a:lnSpc>
                <a:spcPct val="80000"/>
              </a:lnSpc>
            </a:pPr>
            <a:r>
              <a:rPr lang="en-GB" sz="800" noProof="1"/>
              <a:t>Since it has no boundary conditions to start with, new ones are created and can be modified through the dialogue.</a:t>
            </a:r>
          </a:p>
          <a:p>
            <a:pPr>
              <a:lnSpc>
                <a:spcPct val="80000"/>
              </a:lnSpc>
            </a:pPr>
            <a:endParaRPr lang="en-GB" sz="800" noProof="1"/>
          </a:p>
          <a:p>
            <a:pPr>
              <a:lnSpc>
                <a:spcPct val="80000"/>
              </a:lnSpc>
            </a:pPr>
            <a:r>
              <a:rPr lang="en-GB" sz="800" noProof="1"/>
              <a:t>Set some boundary conditions.</a:t>
            </a:r>
          </a:p>
          <a:p>
            <a:pPr>
              <a:lnSpc>
                <a:spcPct val="80000"/>
              </a:lnSpc>
            </a:pPr>
            <a:endParaRPr lang="en-GB" sz="800" noProof="1"/>
          </a:p>
          <a:p>
            <a:pPr>
              <a:lnSpc>
                <a:spcPct val="80000"/>
              </a:lnSpc>
            </a:pPr>
            <a:r>
              <a:rPr lang="en-GB" sz="800" noProof="1"/>
              <a:t>Close the dialogue and point out that BCs have been added.</a:t>
            </a:r>
          </a:p>
          <a:p>
            <a:pPr>
              <a:lnSpc>
                <a:spcPct val="80000"/>
              </a:lnSpc>
            </a:pPr>
            <a:endParaRPr lang="en-GB" sz="800" noProof="1"/>
          </a:p>
          <a:p>
            <a:pPr>
              <a:lnSpc>
                <a:spcPct val="80000"/>
              </a:lnSpc>
            </a:pPr>
            <a:r>
              <a:rPr lang="en-GB" sz="800" noProof="1"/>
              <a:t>Autodesk Revit API application: BoundaryConditions</a:t>
            </a:r>
          </a:p>
          <a:p>
            <a:pPr>
              <a:lnSpc>
                <a:spcPct val="80000"/>
              </a:lnSpc>
            </a:pPr>
            <a:endParaRPr lang="en-GB" sz="800" noProof="1"/>
          </a:p>
          <a:p>
            <a:pPr>
              <a:lnSpc>
                <a:spcPct val="80000"/>
              </a:lnSpc>
            </a:pPr>
            <a:r>
              <a:rPr lang="en-GB" sz="800" noProof="1"/>
              <a:t>1. Firstly, user should select a structure element.</a:t>
            </a:r>
          </a:p>
          <a:p>
            <a:pPr>
              <a:lnSpc>
                <a:spcPct val="80000"/>
              </a:lnSpc>
            </a:pPr>
            <a:endParaRPr lang="en-GB" sz="800" noProof="1"/>
          </a:p>
          <a:p>
            <a:pPr>
              <a:lnSpc>
                <a:spcPct val="80000"/>
              </a:lnSpc>
            </a:pPr>
            <a:r>
              <a:rPr lang="en-GB" sz="800" noProof="1"/>
              <a:t>2. Invoke external command.</a:t>
            </a:r>
          </a:p>
          <a:p>
            <a:pPr>
              <a:lnSpc>
                <a:spcPct val="80000"/>
              </a:lnSpc>
            </a:pPr>
            <a:endParaRPr lang="en-GB" sz="800" noProof="1"/>
          </a:p>
          <a:p>
            <a:pPr>
              <a:lnSpc>
                <a:spcPct val="80000"/>
              </a:lnSpc>
            </a:pPr>
            <a:r>
              <a:rPr lang="en-GB" sz="800" noProof="1"/>
              <a:t>3. If the selected element has boundary conditions the parameters of the boundary conditions (BC) are presented. And users are also allowed to set these parameters with other valid values.</a:t>
            </a:r>
          </a:p>
          <a:p>
            <a:pPr>
              <a:lnSpc>
                <a:spcPct val="80000"/>
              </a:lnSpc>
            </a:pPr>
            <a:endParaRPr lang="en-GB" sz="800" noProof="1"/>
          </a:p>
          <a:p>
            <a:pPr>
              <a:lnSpc>
                <a:spcPct val="80000"/>
              </a:lnSpc>
            </a:pPr>
            <a:r>
              <a:rPr lang="en-GB" sz="800" noProof="1"/>
              <a:t>4. If the selected element does not have a BC then create one.</a:t>
            </a:r>
          </a:p>
          <a:p>
            <a:pPr>
              <a:lnSpc>
                <a:spcPct val="80000"/>
              </a:lnSpc>
            </a:pPr>
            <a:endParaRPr lang="en-GB" sz="800" noProof="1"/>
          </a:p>
          <a:p>
            <a:pPr>
              <a:lnSpc>
                <a:spcPct val="80000"/>
              </a:lnSpc>
            </a:pPr>
            <a:r>
              <a:rPr lang="en-GB" sz="800" noProof="1"/>
              <a:t>The sample set the conversion between the internal value and display value fit to Imperial unit.</a:t>
            </a:r>
          </a:p>
          <a:p>
            <a:pPr>
              <a:lnSpc>
                <a:spcPct val="80000"/>
              </a:lnSpc>
            </a:pPr>
            <a:endParaRPr lang="en-GB" sz="800" noProof="1"/>
          </a:p>
          <a:p>
            <a:pPr>
              <a:lnSpc>
                <a:spcPct val="80000"/>
              </a:lnSpc>
            </a:pPr>
            <a:r>
              <a:rPr lang="en-GB" sz="800" noProof="1"/>
              <a:t>Create a few walls in structural. Select one of them. Start the command.</a:t>
            </a:r>
          </a:p>
          <a:p>
            <a:pPr>
              <a:lnSpc>
                <a:spcPct val="80000"/>
              </a:lnSpc>
            </a:pPr>
            <a:endParaRPr lang="en-GB" sz="800" noProof="1"/>
          </a:p>
          <a:p>
            <a:pPr>
              <a:lnSpc>
                <a:spcPct val="80000"/>
              </a:lnSpc>
            </a:pPr>
            <a:r>
              <a:rPr lang="en-GB" sz="800" noProof="1"/>
              <a:t>The command checks whether exactly one element has been preselected and exits with an error message otherwise.</a:t>
            </a:r>
          </a:p>
          <a:p>
            <a:pPr>
              <a:lnSpc>
                <a:spcPct val="80000"/>
              </a:lnSpc>
            </a:pPr>
            <a:endParaRPr lang="en-GB" sz="800" noProof="1"/>
          </a:p>
          <a:p>
            <a:pPr>
              <a:lnSpc>
                <a:spcPct val="80000"/>
              </a:lnSpc>
            </a:pPr>
            <a:r>
              <a:rPr lang="en-GB" sz="800" noProof="1"/>
              <a:t>The method IsStructuralElement() determines whether the selected element is structural. To do so, it checks whether its class is one of FamilyInstance, Wall, Floor, or ContFooting, and whether it has a non-null AnalyticalModel property.</a:t>
            </a:r>
          </a:p>
          <a:p>
            <a:pPr>
              <a:lnSpc>
                <a:spcPct val="80000"/>
              </a:lnSpc>
            </a:pPr>
            <a:endParaRPr lang="en-GB" sz="800" noProof="1"/>
          </a:p>
          <a:p>
            <a:pPr>
              <a:lnSpc>
                <a:spcPct val="80000"/>
              </a:lnSpc>
            </a:pPr>
            <a:r>
              <a:rPr lang="en-GB" sz="800" noProof="1"/>
              <a:t>The boundary conditions for the selected element are collected from the database and saved in a dictionary in a BoundaryConditionsData instance, which also knows the host element, the dictionary key BC id.</a:t>
            </a:r>
          </a:p>
          <a:p>
            <a:pPr>
              <a:lnSpc>
                <a:spcPct val="80000"/>
              </a:lnSpc>
            </a:pPr>
            <a:endParaRPr lang="en-GB" sz="800" noProof="1"/>
          </a:p>
          <a:p>
            <a:pPr>
              <a:lnSpc>
                <a:spcPct val="80000"/>
              </a:lnSpc>
            </a:pPr>
            <a:r>
              <a:rPr lang="en-GB" sz="800" noProof="1"/>
              <a:t>If no boundary conditions have been set for the selected element, a suitable set of BCs are created when loading the form, in BoundaryConditionsForm_Load().</a:t>
            </a:r>
          </a:p>
          <a:p>
            <a:pPr>
              <a:lnSpc>
                <a:spcPct val="80000"/>
              </a:lnSpc>
            </a:pPr>
            <a:endParaRPr lang="en-GB" sz="800" noProof="1"/>
          </a:p>
          <a:p>
            <a:pPr>
              <a:lnSpc>
                <a:spcPct val="80000"/>
              </a:lnSpc>
            </a:pPr>
            <a:r>
              <a:rPr lang="en-GB" sz="800" noProof="1"/>
              <a:t>New boundary conditions are created by CreateBoundaryConditions(): point, line, and area.</a:t>
            </a:r>
          </a:p>
          <a:p>
            <a:pPr>
              <a:lnSpc>
                <a:spcPct val="80000"/>
              </a:lnSpc>
            </a:pPr>
            <a:endParaRPr lang="en-GB" sz="800" noProof="1"/>
          </a:p>
          <a:p>
            <a:pPr>
              <a:lnSpc>
                <a:spcPct val="80000"/>
              </a:lnSpc>
            </a:pPr>
            <a:r>
              <a:rPr lang="en-GB" sz="800" noProof="1"/>
              <a:t>Exercise the new API calls NewPointBoundaryConditions(), NewLineBoundaryConditions(), NewAreaBoundaryConditions().</a:t>
            </a:r>
          </a:p>
          <a:p>
            <a:pPr>
              <a:lnSpc>
                <a:spcPct val="80000"/>
              </a:lnSpc>
            </a:pPr>
            <a:endParaRPr lang="en-GB" sz="800" noProof="1"/>
          </a:p>
          <a:p>
            <a:pPr>
              <a:lnSpc>
                <a:spcPct val="80000"/>
              </a:lnSpc>
            </a:pPr>
            <a:r>
              <a:rPr lang="en-GB" sz="800" noProof="1"/>
              <a:t>The BoundaryConditionsData class has a member data object BCProperties which determines the data displayed by the ui PropertyGrid.</a:t>
            </a:r>
          </a:p>
          <a:p>
            <a:pPr>
              <a:lnSpc>
                <a:spcPct val="80000"/>
              </a:lnSpc>
            </a:pPr>
            <a:endParaRPr lang="en-GB" sz="800" noProof="1"/>
          </a:p>
          <a:p>
            <a:pPr>
              <a:lnSpc>
                <a:spcPct val="80000"/>
              </a:lnSpc>
            </a:pPr>
            <a:r>
              <a:rPr lang="en-GB" sz="800" noProof="1"/>
              <a:t>BCProperties knows about certain BC parameter values rules according to the Revit main program as well.</a:t>
            </a:r>
          </a:p>
          <a:p>
            <a:pPr>
              <a:lnSpc>
                <a:spcPct val="80000"/>
              </a:lnSpc>
            </a:pPr>
            <a:endParaRPr lang="en-GB" sz="800" noProof="1"/>
          </a:p>
          <a:p>
            <a:pPr>
              <a:lnSpc>
                <a:spcPct val="80000"/>
              </a:lnSpc>
            </a:pPr>
            <a:r>
              <a:rPr lang="en-GB" sz="800" noProof="1"/>
              <a:t>This sample also includes some sample boundary condition families: Boundary Conditions Fixed.rfa, Boundary Conditions Pinned.rfa, Boundary Conditions Roller.rfa, Boundary Conditions User.rfa</a:t>
            </a:r>
          </a:p>
          <a:p>
            <a:pPr>
              <a:lnSpc>
                <a:spcPct val="80000"/>
              </a:lnSpc>
            </a:pPr>
            <a:endParaRPr lang="en-GB" sz="800" noProof="1"/>
          </a:p>
          <a:p>
            <a:pPr>
              <a:lnSpc>
                <a:spcPct val="80000"/>
              </a:lnSpc>
            </a:pPr>
            <a:r>
              <a:rPr lang="en-GB" sz="800" noProof="1"/>
              <a:t>These families seems to be similar to the built-in boundary conditions?</a:t>
            </a:r>
          </a:p>
          <a:p>
            <a:pPr>
              <a:lnSpc>
                <a:spcPct val="80000"/>
              </a:lnSpc>
            </a:pPr>
            <a:endParaRPr lang="en-GB" sz="800" noProof="1"/>
          </a:p>
          <a:p>
            <a:pPr>
              <a:lnSpc>
                <a:spcPct val="80000"/>
              </a:lnSpc>
            </a:pPr>
            <a:r>
              <a:rPr lang="en-GB" sz="800" noProof="1"/>
              <a:t>This sample seems to be similar to the built-in boundary conditions command?</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478F83-3013-4793-A07D-25231E4C3AAE}" type="slidenum">
              <a:rPr lang="ja-JP" altLang="en-US"/>
              <a:pPr/>
              <a:t>69</a:t>
            </a:fld>
            <a:endParaRPr lang="en-US" altLang="ja-JP"/>
          </a:p>
        </p:txBody>
      </p:sp>
      <p:sp>
        <p:nvSpPr>
          <p:cNvPr id="265218" name="Rectangle 2"/>
          <p:cNvSpPr>
            <a:spLocks noGrp="1" noRot="1" noChangeAspect="1" noChangeArrowheads="1" noTextEdit="1"/>
          </p:cNvSpPr>
          <p:nvPr>
            <p:ph type="sldImg"/>
          </p:nvPr>
        </p:nvSpPr>
        <p:spPr>
          <a:xfrm>
            <a:off x="1511300" y="746125"/>
            <a:ext cx="3876675" cy="2908300"/>
          </a:xfrm>
          <a:ln/>
        </p:spPr>
      </p:sp>
      <p:sp>
        <p:nvSpPr>
          <p:cNvPr id="265219" name="Rectangle 3"/>
          <p:cNvSpPr>
            <a:spLocks noGrp="1" noChangeArrowheads="1"/>
          </p:cNvSpPr>
          <p:nvPr>
            <p:ph type="body" idx="1"/>
          </p:nvPr>
        </p:nvSpPr>
        <p:spPr/>
        <p:txBody>
          <a:bodyPr/>
          <a:lstStyle/>
          <a:p>
            <a:pPr marL="226428" indent="-226428"/>
            <a:r>
              <a:rPr lang="en-US" altLang="ja-JP" sz="1000" b="1"/>
              <a:t>Steps:</a:t>
            </a:r>
          </a:p>
          <a:p>
            <a:pPr marL="226428" indent="-226428"/>
            <a:endParaRPr lang="en-US" altLang="ja-JP" sz="1000" b="1"/>
          </a:p>
          <a:p>
            <a:pPr marL="226428" indent="-226428"/>
            <a:r>
              <a:rPr lang="en-US" altLang="ja-JP" sz="1000" b="1"/>
              <a:t>0. Create a few beams connecting to each other to form a loop.</a:t>
            </a:r>
          </a:p>
          <a:p>
            <a:pPr marL="226428" indent="-226428"/>
            <a:r>
              <a:rPr lang="en-US" altLang="ja-JP" sz="1000" b="1"/>
              <a:t>1. Select all these beams before running the command.</a:t>
            </a:r>
          </a:p>
          <a:p>
            <a:pPr marL="226428" indent="-226428"/>
            <a:r>
              <a:rPr lang="en-US" altLang="ja-JP" sz="1000" b="1"/>
              <a:t>2. Invoke the external command.</a:t>
            </a:r>
          </a:p>
          <a:p>
            <a:pPr marL="226428" indent="-226428">
              <a:buFontTx/>
              <a:buAutoNum type="arabicPeriod" startAt="3"/>
            </a:pPr>
            <a:r>
              <a:rPr lang="en-US" altLang="ja-JP" sz="1000" b="1"/>
              <a:t> Choose layout method and beam type in the dialog.</a:t>
            </a:r>
          </a:p>
          <a:p>
            <a:pPr marL="226428" indent="-226428">
              <a:buFontTx/>
              <a:buAutoNum type="arabicPeriod" startAt="3"/>
            </a:pPr>
            <a:r>
              <a:rPr lang="en-US" altLang="ja-JP" sz="1000" b="1"/>
              <a:t> Change the direction of the beam system if necessary.</a:t>
            </a:r>
          </a:p>
          <a:p>
            <a:pPr marL="226428" indent="-226428">
              <a:buFontTx/>
              <a:buAutoNum type="arabicPeriod" startAt="3"/>
            </a:pPr>
            <a:r>
              <a:rPr lang="en-US" altLang="ja-JP" sz="1000" b="1"/>
              <a:t> Click OK button to create the beam system.</a:t>
            </a:r>
          </a:p>
          <a:p>
            <a:pPr marL="226428" indent="-226428">
              <a:buFontTx/>
              <a:buAutoNum type="arabicPeriod" startAt="3"/>
            </a:pPr>
            <a:endParaRPr lang="en-US" altLang="ja-JP" sz="1000" b="1"/>
          </a:p>
          <a:p>
            <a:pPr marL="226428" indent="-226428"/>
            <a:r>
              <a:rPr lang="en-GB" sz="1000" b="1"/>
              <a:t>Note: The spacing of the beam system may not be easy to specify especially when you create the beams on the fly. You can choose FixedNumber LayoutRuleMethod in the Create Beam System dialog to make things easier.</a:t>
            </a:r>
          </a:p>
          <a:p>
            <a:pPr marL="226428" indent="-226428"/>
            <a:endParaRPr lang="en-GB" sz="1000" b="1"/>
          </a:p>
          <a:p>
            <a:pPr marL="226428" indent="-226428"/>
            <a:r>
              <a:rPr lang="en-GB" sz="1000" b="1"/>
              <a:t>Beam Systems:</a:t>
            </a:r>
          </a:p>
          <a:p>
            <a:pPr marL="226428" indent="-226428"/>
            <a:r>
              <a:rPr lang="en-GB" sz="1000"/>
              <a:t>Autodesk.Revit.Elements.BeamSystem</a:t>
            </a:r>
          </a:p>
          <a:p>
            <a:pPr marL="226428" indent="-226428"/>
            <a:r>
              <a:rPr lang="en-GB" sz="1000"/>
              <a:t>Autodesk.Revit.Elements.LayoutRule</a:t>
            </a:r>
          </a:p>
          <a:p>
            <a:pPr marL="226428" indent="-226428"/>
            <a:r>
              <a:rPr lang="en-GB" sz="1000"/>
              <a:t>Autodesk.Revit.Elements.LayoutRuleFixedDistance</a:t>
            </a:r>
          </a:p>
          <a:p>
            <a:pPr marL="226428" indent="-226428"/>
            <a:r>
              <a:rPr lang="en-GB" sz="1000"/>
              <a:t>Autodesk.Revit.Elements.LayoutRuleFixedNumber</a:t>
            </a:r>
          </a:p>
          <a:p>
            <a:pPr marL="226428" indent="-226428"/>
            <a:r>
              <a:rPr lang="en-GB" sz="1000"/>
              <a:t>Autodesk.Revit.Elements.LayoutRuleMaximumSpacing</a:t>
            </a:r>
          </a:p>
          <a:p>
            <a:pPr marL="226428" indent="-226428"/>
            <a:r>
              <a:rPr lang="en-GB" sz="1000"/>
              <a:t>Autodesk.Revit.Elements.LayoutRuleClearSpacing</a:t>
            </a:r>
          </a:p>
          <a:p>
            <a:pPr marL="226428" indent="-226428"/>
            <a:r>
              <a:rPr lang="en-GB" sz="1000"/>
              <a:t>Autodesk.Revit.Creation.Document.NewBeamSystem</a:t>
            </a:r>
            <a:endParaRPr lang="en-US" altLang="ja-JP" sz="10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9673D1-CF0E-4634-8661-A1AE85FC420A}" type="slidenum">
              <a:rPr lang="ja-JP" altLang="en-US"/>
              <a:pPr/>
              <a:t>70</a:t>
            </a:fld>
            <a:endParaRPr lang="en-US" altLang="ja-JP"/>
          </a:p>
        </p:txBody>
      </p:sp>
      <p:sp>
        <p:nvSpPr>
          <p:cNvPr id="267266" name="Rectangle 2"/>
          <p:cNvSpPr>
            <a:spLocks noGrp="1" noRot="1" noChangeAspect="1" noChangeArrowheads="1" noTextEdit="1"/>
          </p:cNvSpPr>
          <p:nvPr>
            <p:ph type="sldImg"/>
          </p:nvPr>
        </p:nvSpPr>
        <p:spPr>
          <a:xfrm>
            <a:off x="1511300" y="746125"/>
            <a:ext cx="3876675" cy="2908300"/>
          </a:xfrm>
          <a:ln/>
        </p:spPr>
      </p:sp>
      <p:sp>
        <p:nvSpPr>
          <p:cNvPr id="267267" name="Rectangle 3"/>
          <p:cNvSpPr>
            <a:spLocks noGrp="1" noChangeArrowheads="1"/>
          </p:cNvSpPr>
          <p:nvPr>
            <p:ph type="body" idx="1"/>
          </p:nvPr>
        </p:nvSpPr>
        <p:spPr/>
        <p:txBody>
          <a:bodyPr/>
          <a:lstStyle/>
          <a:p>
            <a:pPr>
              <a:lnSpc>
                <a:spcPct val="80000"/>
              </a:lnSpc>
            </a:pPr>
            <a:r>
              <a:rPr lang="en-GB" sz="800" noProof="1"/>
              <a:t>This sample requires a floor at the lowest level of the building.</a:t>
            </a:r>
          </a:p>
          <a:p>
            <a:pPr>
              <a:lnSpc>
                <a:spcPct val="80000"/>
              </a:lnSpc>
            </a:pPr>
            <a:endParaRPr lang="en-GB" sz="800" noProof="1"/>
          </a:p>
          <a:p>
            <a:pPr>
              <a:lnSpc>
                <a:spcPct val="80000"/>
              </a:lnSpc>
            </a:pPr>
            <a:r>
              <a:rPr lang="en-GB" sz="800" noProof="1"/>
              <a:t>In a new drawing, draw three structural walls forming a closed triangle. Draw a slab by walls on level 1, pick the three walls. Run the command.</a:t>
            </a:r>
          </a:p>
          <a:p>
            <a:pPr>
              <a:lnSpc>
                <a:spcPct val="80000"/>
              </a:lnSpc>
            </a:pPr>
            <a:r>
              <a:rPr lang="en-GB" sz="800" noProof="1"/>
              <a:t>(1) New drawing.</a:t>
            </a:r>
          </a:p>
          <a:p>
            <a:pPr>
              <a:lnSpc>
                <a:spcPct val="80000"/>
              </a:lnSpc>
            </a:pPr>
            <a:r>
              <a:rPr lang="en-GB" sz="800" noProof="1"/>
              <a:t>(2) Basics &gt; Structural Wall &gt; Click, Click, Click, Click.</a:t>
            </a:r>
          </a:p>
          <a:p>
            <a:pPr>
              <a:lnSpc>
                <a:spcPct val="80000"/>
              </a:lnSpc>
            </a:pPr>
            <a:r>
              <a:rPr lang="en-GB" sz="800" noProof="1"/>
              <a:t>(3) Double click Structural Plans &gt; Level 1.</a:t>
            </a:r>
          </a:p>
          <a:p>
            <a:pPr>
              <a:lnSpc>
                <a:spcPct val="80000"/>
              </a:lnSpc>
            </a:pPr>
            <a:r>
              <a:rPr lang="en-GB" sz="800" noProof="1"/>
              <a:t>(4) Basics &gt; Slab &gt; Pick Walls &gt; Click, Click, Click, Finish Sketch.</a:t>
            </a:r>
          </a:p>
          <a:p>
            <a:pPr>
              <a:lnSpc>
                <a:spcPct val="80000"/>
              </a:lnSpc>
            </a:pPr>
            <a:r>
              <a:rPr lang="en-GB" sz="800" noProof="1"/>
              <a:t>(5) Tools &gt; External Tools &gt; Foundation Slab.</a:t>
            </a:r>
          </a:p>
          <a:p>
            <a:pPr>
              <a:lnSpc>
                <a:spcPct val="80000"/>
              </a:lnSpc>
            </a:pPr>
            <a:endParaRPr lang="en-GB" sz="800" noProof="1"/>
          </a:p>
          <a:p>
            <a:pPr>
              <a:lnSpc>
                <a:spcPct val="80000"/>
              </a:lnSpc>
            </a:pPr>
            <a:r>
              <a:rPr lang="en-GB" sz="800" noProof="1"/>
              <a:t>This sample iterates over the current building model and assembles the following data:</a:t>
            </a:r>
          </a:p>
          <a:p>
            <a:pPr>
              <a:lnSpc>
                <a:spcPct val="80000"/>
              </a:lnSpc>
            </a:pPr>
            <a:endParaRPr lang="en-GB" sz="800" noProof="1"/>
          </a:p>
          <a:p>
            <a:pPr>
              <a:lnSpc>
                <a:spcPct val="80000"/>
              </a:lnSpc>
            </a:pPr>
            <a:r>
              <a:rPr lang="en-GB" sz="800" noProof="1"/>
              <a:t>// A set of levels to find out the lowest level of the building.</a:t>
            </a:r>
          </a:p>
          <a:p>
            <a:pPr>
              <a:lnSpc>
                <a:spcPct val="80000"/>
              </a:lnSpc>
            </a:pPr>
            <a:r>
              <a:rPr lang="en-GB" sz="800" noProof="1"/>
              <a:t>SortedList&lt;double, Level&gt; m_levelList = new SortedList&lt;double,Level&gt;();</a:t>
            </a:r>
          </a:p>
          <a:p>
            <a:pPr>
              <a:lnSpc>
                <a:spcPct val="80000"/>
              </a:lnSpc>
            </a:pPr>
            <a:endParaRPr lang="en-GB" sz="800" noProof="1"/>
          </a:p>
          <a:p>
            <a:pPr>
              <a:lnSpc>
                <a:spcPct val="80000"/>
              </a:lnSpc>
            </a:pPr>
            <a:r>
              <a:rPr lang="en-GB" sz="800" noProof="1"/>
              <a:t>// A set of views to find out the regular slab's bounding box.</a:t>
            </a:r>
          </a:p>
          <a:p>
            <a:pPr>
              <a:lnSpc>
                <a:spcPct val="80000"/>
              </a:lnSpc>
            </a:pPr>
            <a:r>
              <a:rPr lang="en-GB" sz="800" noProof="1"/>
              <a:t>List&lt;View&gt; m_viewList = new List&lt;View&gt;();</a:t>
            </a:r>
          </a:p>
          <a:p>
            <a:pPr>
              <a:lnSpc>
                <a:spcPct val="80000"/>
              </a:lnSpc>
            </a:pPr>
            <a:endParaRPr lang="en-GB" sz="800" noProof="1"/>
          </a:p>
          <a:p>
            <a:pPr>
              <a:lnSpc>
                <a:spcPct val="80000"/>
              </a:lnSpc>
            </a:pPr>
            <a:r>
              <a:rPr lang="en-GB" sz="800" noProof="1"/>
              <a:t>// A set of floors to find out all the regular slabs at the base of the building.</a:t>
            </a:r>
          </a:p>
          <a:p>
            <a:pPr>
              <a:lnSpc>
                <a:spcPct val="80000"/>
              </a:lnSpc>
            </a:pPr>
            <a:r>
              <a:rPr lang="en-GB" sz="800" noProof="1"/>
              <a:t>List&lt;Floor&gt; m_floorList = new List&lt;Floor&gt;();</a:t>
            </a:r>
          </a:p>
          <a:p>
            <a:pPr>
              <a:lnSpc>
                <a:spcPct val="80000"/>
              </a:lnSpc>
            </a:pPr>
            <a:endParaRPr lang="en-GB" sz="800" noProof="1"/>
          </a:p>
          <a:p>
            <a:pPr>
              <a:lnSpc>
                <a:spcPct val="80000"/>
              </a:lnSpc>
            </a:pPr>
            <a:r>
              <a:rPr lang="en-GB" sz="800" noProof="1"/>
              <a:t>// A set of regular slabs at the base of the building.</a:t>
            </a:r>
          </a:p>
          <a:p>
            <a:pPr>
              <a:lnSpc>
                <a:spcPct val="80000"/>
              </a:lnSpc>
            </a:pPr>
            <a:r>
              <a:rPr lang="en-GB" sz="800" noProof="1"/>
              <a:t>// This set supplies all the regular slabs' datas for UI.</a:t>
            </a:r>
          </a:p>
          <a:p>
            <a:pPr>
              <a:lnSpc>
                <a:spcPct val="80000"/>
              </a:lnSpc>
            </a:pPr>
            <a:r>
              <a:rPr lang="en-GB" sz="800" noProof="1"/>
              <a:t>List&lt;RegularSlab&gt; m_allBaseSlabList = new List&lt;RegularSlab&gt;();</a:t>
            </a:r>
          </a:p>
          <a:p>
            <a:pPr>
              <a:lnSpc>
                <a:spcPct val="80000"/>
              </a:lnSpc>
            </a:pPr>
            <a:endParaRPr lang="en-GB" sz="800" noProof="1"/>
          </a:p>
          <a:p>
            <a:pPr>
              <a:lnSpc>
                <a:spcPct val="80000"/>
              </a:lnSpc>
            </a:pPr>
            <a:r>
              <a:rPr lang="en-GB" sz="800" noProof="1"/>
              <a:t>// A set of  the types of foundation slab.</a:t>
            </a:r>
          </a:p>
          <a:p>
            <a:pPr>
              <a:lnSpc>
                <a:spcPct val="80000"/>
              </a:lnSpc>
            </a:pPr>
            <a:r>
              <a:rPr lang="en-GB" sz="800" noProof="1"/>
              <a:t>// This set supplies all the types of foundation slab for UI.</a:t>
            </a:r>
          </a:p>
          <a:p>
            <a:pPr>
              <a:lnSpc>
                <a:spcPct val="80000"/>
              </a:lnSpc>
            </a:pPr>
            <a:r>
              <a:rPr lang="en-GB" sz="800" noProof="1"/>
              <a:t>List&lt;FloorType&gt; m_slabTypeList = new List&lt;FloorType&gt;();</a:t>
            </a:r>
          </a:p>
          <a:p>
            <a:pPr>
              <a:lnSpc>
                <a:spcPct val="80000"/>
              </a:lnSpc>
            </a:pPr>
            <a:endParaRPr lang="en-GB" sz="800" noProof="1"/>
          </a:p>
          <a:p>
            <a:pPr>
              <a:lnSpc>
                <a:spcPct val="80000"/>
              </a:lnSpc>
            </a:pPr>
            <a:r>
              <a:rPr lang="en-GB" sz="800" noProof="1"/>
              <a:t>It defines a helper class Sketch for drawing slabs and floors profiles into a WinForms PictureBox instance.</a:t>
            </a:r>
          </a:p>
          <a:p>
            <a:pPr>
              <a:lnSpc>
                <a:spcPct val="80000"/>
              </a:lnSpc>
            </a:pPr>
            <a:endParaRPr lang="en-GB" sz="800" noProof="1"/>
          </a:p>
          <a:p>
            <a:pPr>
              <a:lnSpc>
                <a:spcPct val="80000"/>
              </a:lnSpc>
            </a:pPr>
            <a:r>
              <a:rPr lang="en-GB" sz="800" noProof="1"/>
              <a:t>It calculates the bounding box of each floor, calculates an octagonal slab shape enclsing its bounding box.</a:t>
            </a:r>
          </a:p>
          <a:p>
            <a:pPr>
              <a:lnSpc>
                <a:spcPct val="80000"/>
              </a:lnSpc>
            </a:pPr>
            <a:endParaRPr lang="en-GB" sz="800" noProof="1"/>
          </a:p>
          <a:p>
            <a:pPr>
              <a:lnSpc>
                <a:spcPct val="80000"/>
              </a:lnSpc>
            </a:pPr>
            <a:r>
              <a:rPr lang="en-GB" sz="800" noProof="1"/>
              <a:t>On clicking OK, the original floor is replaced by an octagonal foundation slab.</a:t>
            </a:r>
          </a:p>
          <a:p>
            <a:pPr>
              <a:lnSpc>
                <a:spcPct val="80000"/>
              </a:lnSpc>
            </a:pPr>
            <a:endParaRPr lang="en-GB" sz="800" noProof="1"/>
          </a:p>
          <a:p>
            <a:pPr>
              <a:lnSpc>
                <a:spcPct val="80000"/>
              </a:lnSpc>
            </a:pPr>
            <a:r>
              <a:rPr lang="en-GB" sz="800" noProof="1"/>
              <a:t>Demonstrates the API call NewFloor().</a:t>
            </a:r>
          </a:p>
          <a:p>
            <a:pPr>
              <a:lnSpc>
                <a:spcPct val="80000"/>
              </a:lnSpc>
            </a:pPr>
            <a:endParaRPr lang="en-GB" sz="800" noProof="1"/>
          </a:p>
          <a:p>
            <a:pPr>
              <a:lnSpc>
                <a:spcPct val="80000"/>
              </a:lnSpc>
            </a:pPr>
            <a:r>
              <a:rPr lang="en-GB" sz="800" noProof="1"/>
              <a:t>Deletes the original floor.</a:t>
            </a:r>
          </a:p>
          <a:p>
            <a:pPr>
              <a:lnSpc>
                <a:spcPct val="80000"/>
              </a:lnSpc>
            </a:pP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The RvtSamples application and RvtSamples.txt is included in the Revit SDK ... show contents on screen</a:t>
            </a:r>
            <a:r>
              <a:rPr lang="en-US" baseline="0" smtClean="0"/>
              <a:t> in explorer </a:t>
            </a:r>
            <a:r>
              <a:rPr lang="en-US" sz="1800" smtClean="0"/>
              <a:t>... so, SDKSamples2010.sln provides accesss to search and debug all sample source code, and RvtSamples enables running every single sample</a:t>
            </a:r>
            <a:endParaRPr lang="en-GB" sz="1400" smtClean="0"/>
          </a:p>
          <a:p>
            <a:endParaRPr lang="en-GB"/>
          </a:p>
        </p:txBody>
      </p:sp>
      <p:sp>
        <p:nvSpPr>
          <p:cNvPr id="4" name="Footer Placeholder 3"/>
          <p:cNvSpPr>
            <a:spLocks noGrp="1"/>
          </p:cNvSpPr>
          <p:nvPr>
            <p:ph type="ftr" sz="quarter" idx="10"/>
          </p:nvPr>
        </p:nvSpPr>
        <p:spPr/>
        <p:txBody>
          <a:bodyPr/>
          <a:lstStyle/>
          <a:p>
            <a:r>
              <a:rPr lang="en-US" smtClean="0"/>
              <a:t>Revit Programming Introduction</a:t>
            </a:r>
            <a:endParaRPr lang="en-US"/>
          </a:p>
        </p:txBody>
      </p:sp>
      <p:sp>
        <p:nvSpPr>
          <p:cNvPr id="5" name="Slide Number Placeholder 4"/>
          <p:cNvSpPr>
            <a:spLocks noGrp="1"/>
          </p:cNvSpPr>
          <p:nvPr>
            <p:ph type="sldNum" sz="quarter" idx="11"/>
          </p:nvPr>
        </p:nvSpPr>
        <p:spPr/>
        <p:txBody>
          <a:bodyPr/>
          <a:lstStyle/>
          <a:p>
            <a:fld id="{6A0E5043-F1D3-4DBB-BE5C-D1DA0412B1F9}"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034D29-F975-4A76-AFD9-C5E5D9E7FAE5}" type="slidenum">
              <a:rPr lang="ja-JP" altLang="en-US"/>
              <a:pPr/>
              <a:t>72</a:t>
            </a:fld>
            <a:endParaRPr lang="en-US" altLang="ja-JP"/>
          </a:p>
        </p:txBody>
      </p:sp>
      <p:sp>
        <p:nvSpPr>
          <p:cNvPr id="232450" name="Rectangle 2"/>
          <p:cNvSpPr>
            <a:spLocks noGrp="1" noRot="1" noChangeAspect="1" noChangeArrowheads="1" noTextEdit="1"/>
          </p:cNvSpPr>
          <p:nvPr>
            <p:ph type="sldImg"/>
          </p:nvPr>
        </p:nvSpPr>
        <p:spPr>
          <a:xfrm>
            <a:off x="1511300" y="746125"/>
            <a:ext cx="3876675" cy="2908300"/>
          </a:xfrm>
          <a:ln/>
        </p:spPr>
      </p:sp>
      <p:sp>
        <p:nvSpPr>
          <p:cNvPr id="232451" name="Rectangle 3"/>
          <p:cNvSpPr>
            <a:spLocks noGrp="1" noChangeArrowheads="1"/>
          </p:cNvSpPr>
          <p:nvPr>
            <p:ph type="body" idx="1"/>
          </p:nvPr>
        </p:nvSpPr>
        <p:spPr/>
        <p:txBody>
          <a:bodyPr/>
          <a:lstStyle/>
          <a:p>
            <a:pPr>
              <a:lnSpc>
                <a:spcPct val="90000"/>
              </a:lnSpc>
            </a:pPr>
            <a:r>
              <a:rPr lang="en-GB" b="1"/>
              <a:t>Materials:</a:t>
            </a:r>
          </a:p>
          <a:p>
            <a:pPr>
              <a:lnSpc>
                <a:spcPct val="90000"/>
              </a:lnSpc>
            </a:pPr>
            <a:r>
              <a:rPr lang="en-GB"/>
              <a:t>Autodesk.Revit.Color</a:t>
            </a:r>
          </a:p>
          <a:p>
            <a:pPr>
              <a:lnSpc>
                <a:spcPct val="90000"/>
              </a:lnSpc>
            </a:pPr>
            <a:r>
              <a:rPr lang="en-GB"/>
              <a:t>Autodesk.Revit.FillPatternSet</a:t>
            </a:r>
          </a:p>
          <a:p>
            <a:pPr>
              <a:lnSpc>
                <a:spcPct val="90000"/>
              </a:lnSpc>
            </a:pPr>
            <a:r>
              <a:rPr lang="en-GB"/>
              <a:t>Autodesk.Revit.FillPatternSetIterator</a:t>
            </a:r>
          </a:p>
          <a:p>
            <a:pPr>
              <a:lnSpc>
                <a:spcPct val="90000"/>
              </a:lnSpc>
            </a:pPr>
            <a:r>
              <a:rPr lang="en-GB"/>
              <a:t>Autodesk.Revit.MaterialSet</a:t>
            </a:r>
          </a:p>
          <a:p>
            <a:pPr>
              <a:lnSpc>
                <a:spcPct val="90000"/>
              </a:lnSpc>
            </a:pPr>
            <a:r>
              <a:rPr lang="en-GB"/>
              <a:t>Autodesk.Revit.MaterialSetIterator</a:t>
            </a:r>
          </a:p>
          <a:p>
            <a:pPr>
              <a:lnSpc>
                <a:spcPct val="90000"/>
              </a:lnSpc>
            </a:pPr>
            <a:r>
              <a:rPr lang="en-GB"/>
              <a:t>Autodesk.Revit.Materials</a:t>
            </a:r>
          </a:p>
          <a:p>
            <a:pPr>
              <a:lnSpc>
                <a:spcPct val="90000"/>
              </a:lnSpc>
            </a:pPr>
            <a:r>
              <a:rPr lang="en-GB"/>
              <a:t>Autodesk.Revit.Elements.FillPattern</a:t>
            </a:r>
          </a:p>
          <a:p>
            <a:pPr>
              <a:lnSpc>
                <a:spcPct val="90000"/>
              </a:lnSpc>
            </a:pPr>
            <a:r>
              <a:rPr lang="en-GB"/>
              <a:t>Autodesk.Revit.Elements.Material</a:t>
            </a:r>
          </a:p>
          <a:p>
            <a:pPr>
              <a:lnSpc>
                <a:spcPct val="90000"/>
              </a:lnSpc>
            </a:pPr>
            <a:r>
              <a:rPr lang="en-GB"/>
              <a:t>Autodesk.Revit.Elements.MaterialConcrete</a:t>
            </a:r>
          </a:p>
          <a:p>
            <a:pPr>
              <a:lnSpc>
                <a:spcPct val="90000"/>
              </a:lnSpc>
            </a:pPr>
            <a:r>
              <a:rPr lang="en-GB"/>
              <a:t>Autodesk.Revit.Elements.MaterialGeneric</a:t>
            </a:r>
          </a:p>
          <a:p>
            <a:pPr>
              <a:lnSpc>
                <a:spcPct val="90000"/>
              </a:lnSpc>
            </a:pPr>
            <a:r>
              <a:rPr lang="en-GB"/>
              <a:t>Autodesk.Revit.Elements.MaterialOther</a:t>
            </a:r>
          </a:p>
          <a:p>
            <a:pPr>
              <a:lnSpc>
                <a:spcPct val="90000"/>
              </a:lnSpc>
            </a:pPr>
            <a:r>
              <a:rPr lang="en-GB"/>
              <a:t>Autodesk.Revit.Elements.MaterialSteel</a:t>
            </a:r>
          </a:p>
          <a:p>
            <a:pPr>
              <a:lnSpc>
                <a:spcPct val="90000"/>
              </a:lnSpc>
            </a:pPr>
            <a:r>
              <a:rPr lang="en-GB"/>
              <a:t>Autodesk.Revit.Elements.MaterialWood</a:t>
            </a:r>
            <a:endParaRPr lang="en-GB" i="1"/>
          </a:p>
          <a:p>
            <a:pPr>
              <a:lnSpc>
                <a:spcPct val="90000"/>
              </a:lnSpc>
            </a:pPr>
            <a:r>
              <a:rPr lang="en-GB" i="1"/>
              <a:t>Autodesk.Revit.Settings.FillPatterns</a:t>
            </a:r>
          </a:p>
          <a:p>
            <a:pPr>
              <a:lnSpc>
                <a:spcPct val="90000"/>
              </a:lnSpc>
            </a:pPr>
            <a:r>
              <a:rPr lang="en-GB" i="1"/>
              <a:t>Autodesk.Revit.Settings.Materials</a:t>
            </a:r>
            <a:endParaRPr lang="en-GB"/>
          </a:p>
          <a:p>
            <a:pPr>
              <a:lnSpc>
                <a:spcPct val="90000"/>
              </a:lnSpc>
            </a:pPr>
            <a:r>
              <a:rPr lang="en-GB"/>
              <a:t>Autodesk.Revit.Creation.Application.NewFillPatternSet</a:t>
            </a:r>
          </a:p>
          <a:p>
            <a:pPr>
              <a:lnSpc>
                <a:spcPct val="90000"/>
              </a:lnSpc>
            </a:pPr>
            <a:r>
              <a:rPr lang="en-GB"/>
              <a:t>Autodesk.Revit.Creation.Application.NewColor</a:t>
            </a:r>
          </a:p>
          <a:p>
            <a:pPr>
              <a:lnSpc>
                <a:spcPct val="90000"/>
              </a:lnSpc>
            </a:pPr>
            <a:r>
              <a:rPr lang="en-GB"/>
              <a:t>Autodesk.Revit.Creation.Document.NewMaterialSet</a:t>
            </a:r>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CDE2F4-9236-4DFD-BF7D-F3685E8A815F}" type="slidenum">
              <a:rPr lang="ja-JP" altLang="en-US"/>
              <a:pPr/>
              <a:t>73</a:t>
            </a:fld>
            <a:endParaRPr lang="en-US" altLang="ja-JP"/>
          </a:p>
        </p:txBody>
      </p:sp>
      <p:sp>
        <p:nvSpPr>
          <p:cNvPr id="234498" name="Rectangle 2"/>
          <p:cNvSpPr>
            <a:spLocks noGrp="1" noRot="1" noChangeAspect="1" noChangeArrowheads="1" noTextEdit="1"/>
          </p:cNvSpPr>
          <p:nvPr>
            <p:ph type="sldImg"/>
          </p:nvPr>
        </p:nvSpPr>
        <p:spPr>
          <a:xfrm>
            <a:off x="1511300" y="746125"/>
            <a:ext cx="3876675" cy="2908300"/>
          </a:xfrm>
          <a:ln/>
        </p:spPr>
      </p:sp>
      <p:sp>
        <p:nvSpPr>
          <p:cNvPr id="234499" name="Rectangle 3"/>
          <p:cNvSpPr>
            <a:spLocks noGrp="1" noChangeArrowheads="1"/>
          </p:cNvSpPr>
          <p:nvPr>
            <p:ph type="body" idx="1"/>
          </p:nvPr>
        </p:nvSpPr>
        <p:spPr/>
        <p:txBody>
          <a:bodyPr/>
          <a:lstStyle/>
          <a:p>
            <a:pPr>
              <a:lnSpc>
                <a:spcPct val="80000"/>
              </a:lnSpc>
            </a:pPr>
            <a:r>
              <a:rPr lang="en-US" altLang="ja-JP" sz="800" b="0"/>
              <a:t>Steps:</a:t>
            </a:r>
          </a:p>
          <a:p>
            <a:pPr>
              <a:lnSpc>
                <a:spcPct val="80000"/>
              </a:lnSpc>
            </a:pPr>
            <a:endParaRPr lang="en-US" altLang="ja-JP" sz="800" b="0"/>
          </a:p>
          <a:p>
            <a:pPr>
              <a:lnSpc>
                <a:spcPct val="80000"/>
              </a:lnSpc>
            </a:pPr>
            <a:r>
              <a:rPr lang="en-US" altLang="ja-JP" sz="800" b="0"/>
              <a:t>0. Create a structure element such as a column.</a:t>
            </a:r>
          </a:p>
          <a:p>
            <a:pPr>
              <a:lnSpc>
                <a:spcPct val="80000"/>
              </a:lnSpc>
            </a:pPr>
            <a:r>
              <a:rPr lang="en-US" altLang="ja-JP" sz="800" b="0"/>
              <a:t>1. Select the structure element.</a:t>
            </a:r>
          </a:p>
          <a:p>
            <a:pPr>
              <a:lnSpc>
                <a:spcPct val="80000"/>
              </a:lnSpc>
            </a:pPr>
            <a:r>
              <a:rPr lang="en-US" altLang="ja-JP" sz="800" b="0"/>
              <a:t>2. Run the external command.</a:t>
            </a:r>
          </a:p>
          <a:p>
            <a:pPr>
              <a:lnSpc>
                <a:spcPct val="80000"/>
              </a:lnSpc>
            </a:pPr>
            <a:r>
              <a:rPr lang="en-US" altLang="ja-JP" sz="800" b="0"/>
              <a:t>3. All available materials in the current project will be listed out in a form.</a:t>
            </a:r>
          </a:p>
          <a:p>
            <a:pPr>
              <a:lnSpc>
                <a:spcPct val="80000"/>
              </a:lnSpc>
            </a:pPr>
            <a:r>
              <a:rPr lang="en-US" altLang="ja-JP" sz="800" b="0"/>
              <a:t>4. Choose a material other than the previous one and press OK button.</a:t>
            </a:r>
          </a:p>
          <a:p>
            <a:pPr>
              <a:lnSpc>
                <a:spcPct val="80000"/>
              </a:lnSpc>
            </a:pPr>
            <a:r>
              <a:rPr lang="en-US" altLang="ja-JP" sz="800" b="0"/>
              <a:t>5. The material of the structure element will be changed.</a:t>
            </a:r>
          </a:p>
          <a:p>
            <a:pPr>
              <a:lnSpc>
                <a:spcPct val="80000"/>
              </a:lnSpc>
            </a:pPr>
            <a:endParaRPr lang="en-US" altLang="ja-JP" sz="800" b="0"/>
          </a:p>
          <a:p>
            <a:pPr>
              <a:lnSpc>
                <a:spcPct val="80000"/>
              </a:lnSpc>
            </a:pPr>
            <a:r>
              <a:rPr lang="en-US" altLang="ja-JP" sz="800" b="0"/>
              <a:t>Note: </a:t>
            </a:r>
            <a:r>
              <a:rPr lang="en-US" altLang="zh-CN" sz="800" b="0"/>
              <a:t>Users can duplicate a concrete material which is not light weight. </a:t>
            </a:r>
            <a:endParaRPr lang="en-US" altLang="ja-JP" sz="800" b="0"/>
          </a:p>
          <a:p>
            <a:pPr>
              <a:lnSpc>
                <a:spcPct val="80000"/>
              </a:lnSpc>
            </a:pPr>
            <a:endParaRPr lang="en-GB" sz="800" b="1"/>
          </a:p>
          <a:p>
            <a:pPr>
              <a:lnSpc>
                <a:spcPct val="80000"/>
              </a:lnSpc>
            </a:pPr>
            <a:r>
              <a:rPr lang="en-GB" sz="800" b="1"/>
              <a:t>Materials:</a:t>
            </a:r>
          </a:p>
          <a:p>
            <a:pPr>
              <a:lnSpc>
                <a:spcPct val="80000"/>
              </a:lnSpc>
            </a:pPr>
            <a:r>
              <a:rPr lang="en-GB" sz="800"/>
              <a:t>Autodesk.Revit.Color</a:t>
            </a:r>
          </a:p>
          <a:p>
            <a:pPr>
              <a:lnSpc>
                <a:spcPct val="80000"/>
              </a:lnSpc>
            </a:pPr>
            <a:r>
              <a:rPr lang="en-GB" sz="800"/>
              <a:t>Autodesk.Revit.FillPatternSet</a:t>
            </a:r>
          </a:p>
          <a:p>
            <a:pPr>
              <a:lnSpc>
                <a:spcPct val="80000"/>
              </a:lnSpc>
            </a:pPr>
            <a:r>
              <a:rPr lang="en-GB" sz="800"/>
              <a:t>Autodesk.Revit.FillPatternSetIterator</a:t>
            </a:r>
          </a:p>
          <a:p>
            <a:pPr>
              <a:lnSpc>
                <a:spcPct val="80000"/>
              </a:lnSpc>
            </a:pPr>
            <a:r>
              <a:rPr lang="en-GB" sz="800"/>
              <a:t>Autodesk.Revit.MaterialSet</a:t>
            </a:r>
          </a:p>
          <a:p>
            <a:pPr>
              <a:lnSpc>
                <a:spcPct val="80000"/>
              </a:lnSpc>
            </a:pPr>
            <a:r>
              <a:rPr lang="en-GB" sz="800"/>
              <a:t>Autodesk.Revit.MaterialSetIterator</a:t>
            </a:r>
          </a:p>
          <a:p>
            <a:pPr>
              <a:lnSpc>
                <a:spcPct val="80000"/>
              </a:lnSpc>
            </a:pPr>
            <a:r>
              <a:rPr lang="en-GB" sz="800"/>
              <a:t>Autodesk.Revit.Materials</a:t>
            </a:r>
          </a:p>
          <a:p>
            <a:pPr>
              <a:lnSpc>
                <a:spcPct val="80000"/>
              </a:lnSpc>
            </a:pPr>
            <a:r>
              <a:rPr lang="en-GB" sz="800"/>
              <a:t>Autodesk.Revit.Elements.FillPattern</a:t>
            </a:r>
          </a:p>
          <a:p>
            <a:pPr>
              <a:lnSpc>
                <a:spcPct val="80000"/>
              </a:lnSpc>
            </a:pPr>
            <a:r>
              <a:rPr lang="en-GB" sz="800"/>
              <a:t>Autodesk.Revit.Elements.Material</a:t>
            </a:r>
          </a:p>
          <a:p>
            <a:pPr>
              <a:lnSpc>
                <a:spcPct val="80000"/>
              </a:lnSpc>
            </a:pPr>
            <a:r>
              <a:rPr lang="en-GB" sz="800"/>
              <a:t>Autodesk.Revit.Elements.MaterialConcrete</a:t>
            </a:r>
          </a:p>
          <a:p>
            <a:pPr>
              <a:lnSpc>
                <a:spcPct val="80000"/>
              </a:lnSpc>
            </a:pPr>
            <a:r>
              <a:rPr lang="en-GB" sz="800"/>
              <a:t>Autodesk.Revit.Elements.MaterialGeneric</a:t>
            </a:r>
          </a:p>
          <a:p>
            <a:pPr>
              <a:lnSpc>
                <a:spcPct val="80000"/>
              </a:lnSpc>
            </a:pPr>
            <a:r>
              <a:rPr lang="en-GB" sz="800"/>
              <a:t>Autodesk.Revit.Elements.MaterialOther</a:t>
            </a:r>
          </a:p>
          <a:p>
            <a:pPr>
              <a:lnSpc>
                <a:spcPct val="80000"/>
              </a:lnSpc>
            </a:pPr>
            <a:r>
              <a:rPr lang="en-GB" sz="800"/>
              <a:t>Autodesk.Revit.Elements.MaterialSteel</a:t>
            </a:r>
          </a:p>
          <a:p>
            <a:pPr>
              <a:lnSpc>
                <a:spcPct val="80000"/>
              </a:lnSpc>
            </a:pPr>
            <a:r>
              <a:rPr lang="en-GB" sz="800"/>
              <a:t>Autodesk.Revit.Elements.MaterialWood</a:t>
            </a:r>
            <a:endParaRPr lang="en-GB" sz="800" i="1"/>
          </a:p>
          <a:p>
            <a:pPr>
              <a:lnSpc>
                <a:spcPct val="80000"/>
              </a:lnSpc>
            </a:pPr>
            <a:r>
              <a:rPr lang="en-GB" sz="800" i="1"/>
              <a:t>Autodesk.Revit.Settings.FillPatterns</a:t>
            </a:r>
          </a:p>
          <a:p>
            <a:pPr>
              <a:lnSpc>
                <a:spcPct val="80000"/>
              </a:lnSpc>
            </a:pPr>
            <a:r>
              <a:rPr lang="en-GB" sz="800" i="1"/>
              <a:t>Autodesk.Revit.Settings.Materials</a:t>
            </a:r>
            <a:endParaRPr lang="en-GB" sz="800"/>
          </a:p>
          <a:p>
            <a:pPr>
              <a:lnSpc>
                <a:spcPct val="80000"/>
              </a:lnSpc>
            </a:pPr>
            <a:r>
              <a:rPr lang="en-GB" sz="800"/>
              <a:t>Autodesk.Revit.Creation.Application.NewFillPatternSet</a:t>
            </a:r>
          </a:p>
          <a:p>
            <a:pPr>
              <a:lnSpc>
                <a:spcPct val="80000"/>
              </a:lnSpc>
            </a:pPr>
            <a:r>
              <a:rPr lang="en-GB" sz="800"/>
              <a:t>Autodesk.Revit.Creation.Application.NewColor</a:t>
            </a:r>
          </a:p>
          <a:p>
            <a:pPr>
              <a:lnSpc>
                <a:spcPct val="80000"/>
              </a:lnSpc>
            </a:pPr>
            <a:r>
              <a:rPr lang="en-GB" sz="800"/>
              <a:t>Autodesk.Revit.Creation.Document.NewMaterialSet</a:t>
            </a:r>
            <a:endParaRPr lang="en-US" altLang="ja-JP" sz="80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CB41D8-E5E0-4866-8A49-68BC671171AC}" type="slidenum">
              <a:rPr lang="ja-JP" altLang="en-US"/>
              <a:pPr/>
              <a:t>74</a:t>
            </a:fld>
            <a:endParaRPr lang="en-US" altLang="ja-JP"/>
          </a:p>
        </p:txBody>
      </p:sp>
      <p:sp>
        <p:nvSpPr>
          <p:cNvPr id="244738" name="Rectangle 2"/>
          <p:cNvSpPr>
            <a:spLocks noGrp="1" noRot="1" noChangeAspect="1" noChangeArrowheads="1" noTextEdit="1"/>
          </p:cNvSpPr>
          <p:nvPr>
            <p:ph type="sldImg"/>
          </p:nvPr>
        </p:nvSpPr>
        <p:spPr>
          <a:xfrm>
            <a:off x="1511300" y="746125"/>
            <a:ext cx="3876675" cy="2908300"/>
          </a:xfrm>
          <a:ln/>
        </p:spPr>
      </p:sp>
      <p:sp>
        <p:nvSpPr>
          <p:cNvPr id="244739" name="Rectangle 3"/>
          <p:cNvSpPr>
            <a:spLocks noGrp="1" noChangeArrowheads="1"/>
          </p:cNvSpPr>
          <p:nvPr>
            <p:ph type="body" idx="1"/>
          </p:nvPr>
        </p:nvSpPr>
        <p:spPr/>
        <p:txBody>
          <a:bodyPr/>
          <a:lstStyle/>
          <a:p>
            <a:r>
              <a:rPr lang="en-US" altLang="ja-JP" b="0"/>
              <a:t>Steps:</a:t>
            </a:r>
          </a:p>
          <a:p>
            <a:endParaRPr lang="en-US" altLang="ja-JP" b="0"/>
          </a:p>
          <a:p>
            <a:r>
              <a:rPr lang="en-US" altLang="ja-JP" b="0"/>
              <a:t>1. Select a structure element such as a beam.</a:t>
            </a:r>
          </a:p>
          <a:p>
            <a:r>
              <a:rPr lang="en-US" altLang="ja-JP" b="0"/>
              <a:t>2. Run the external command.</a:t>
            </a:r>
          </a:p>
          <a:p>
            <a:r>
              <a:rPr lang="en-US" altLang="ja-JP" b="0"/>
              <a:t>3. All Display Views are listed out. Detail Level can be chosen; Physical Model and Analytical Model can be switched.</a:t>
            </a:r>
          </a:p>
          <a:p>
            <a:endParaRPr lang="ja-JP" altLang="en-US" b="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C1363E-BDB1-4804-A325-AB7FD5DB9727}" type="slidenum">
              <a:rPr lang="ja-JP" altLang="en-US"/>
              <a:pPr/>
              <a:t>76</a:t>
            </a:fld>
            <a:endParaRPr lang="en-US" altLang="ja-JP"/>
          </a:p>
        </p:txBody>
      </p:sp>
      <p:sp>
        <p:nvSpPr>
          <p:cNvPr id="272386" name="Rectangle 2"/>
          <p:cNvSpPr>
            <a:spLocks noGrp="1" noRot="1" noChangeAspect="1" noChangeArrowheads="1" noTextEdit="1"/>
          </p:cNvSpPr>
          <p:nvPr>
            <p:ph type="sldImg"/>
          </p:nvPr>
        </p:nvSpPr>
        <p:spPr>
          <a:xfrm>
            <a:off x="1511300" y="746125"/>
            <a:ext cx="3876675" cy="2908300"/>
          </a:xfrm>
          <a:ln/>
        </p:spPr>
      </p:sp>
      <p:sp>
        <p:nvSpPr>
          <p:cNvPr id="272387"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2972AA3-26D2-46D3-99A4-662AC25D820D}" type="slidenum">
              <a:rPr lang="ja-JP" altLang="en-US"/>
              <a:pPr/>
              <a:t>77</a:t>
            </a:fld>
            <a:endParaRPr lang="en-US" altLang="ja-JP"/>
          </a:p>
        </p:txBody>
      </p:sp>
      <p:sp>
        <p:nvSpPr>
          <p:cNvPr id="274434" name="Rectangle 2"/>
          <p:cNvSpPr>
            <a:spLocks noGrp="1" noRot="1" noChangeAspect="1" noChangeArrowheads="1" noTextEdit="1"/>
          </p:cNvSpPr>
          <p:nvPr>
            <p:ph type="sldImg"/>
          </p:nvPr>
        </p:nvSpPr>
        <p:spPr>
          <a:xfrm>
            <a:off x="1511300" y="746125"/>
            <a:ext cx="3876675" cy="2908300"/>
          </a:xfrm>
          <a:ln/>
        </p:spPr>
      </p:sp>
      <p:sp>
        <p:nvSpPr>
          <p:cNvPr id="274435" name="Rectangle 3"/>
          <p:cNvSpPr>
            <a:spLocks noGrp="1" noChangeArrowheads="1"/>
          </p:cNvSpPr>
          <p:nvPr>
            <p:ph type="body" idx="1"/>
          </p:nvPr>
        </p:nvSpPr>
        <p:spPr/>
        <p:txBody>
          <a:bodyPr/>
          <a:lstStyle/>
          <a:p>
            <a:r>
              <a:rPr lang="en-GB" noProof="1"/>
              <a:t>Start Revit Structural, create a concrete beam, run the command.</a:t>
            </a:r>
          </a:p>
          <a:p>
            <a:endParaRPr lang="en-GB" noProof="1"/>
          </a:p>
          <a:p>
            <a:r>
              <a:rPr lang="en-GB" noProof="1"/>
              <a:t>Create reinforcement rebars on the selected concrete beam or column without reinforcement.</a:t>
            </a:r>
          </a:p>
          <a:p>
            <a:r>
              <a:rPr lang="en-GB" noProof="1"/>
              <a:t>Create bar set in a selected concrete element (beam or column) that does not have any reinforcement.</a:t>
            </a:r>
          </a:p>
          <a:p>
            <a:r>
              <a:rPr lang="en-GB" noProof="1"/>
              <a:t>1. Create bar set in a selected concrete element (beam or column) that does not have any reinforcement.</a:t>
            </a:r>
          </a:p>
          <a:p>
            <a:r>
              <a:rPr lang="en-GB" noProof="1"/>
              <a:t>2. Beam rebar should be three kinds: top rebar, bottom rebar and transverse rebar.</a:t>
            </a:r>
          </a:p>
          <a:p>
            <a:r>
              <a:rPr lang="en-GB" noProof="1"/>
              <a:t>3. Column rebar should be two kinds: transverse rebar and vertical rebar.    </a:t>
            </a:r>
          </a:p>
          <a:p>
            <a:endParaRPr lang="en-GB" noProof="1"/>
          </a:p>
          <a:p>
            <a:r>
              <a:rPr lang="en-GB" noProof="1"/>
              <a:t>The class FrameReinMakerFactory does all the work, such as perform precondition testing</a:t>
            </a:r>
          </a:p>
          <a:p>
            <a:r>
              <a:rPr lang="en-GB" noProof="1"/>
              <a:t>and create a corresponding FrameReinMaker and the reinforcement rebars.</a:t>
            </a:r>
          </a:p>
          <a:p>
            <a:endParaRPr lang="en-GB" noProof="1"/>
          </a:p>
          <a:p>
            <a:r>
              <a:rPr lang="en-GB" noProof="1"/>
              <a:t>Precondition checks include: is the selected object a beam or column, is it made of concrete, does it already contain any Rebar elements.</a:t>
            </a:r>
          </a:p>
          <a:p>
            <a:endParaRPr lang="en-GB" noProof="1"/>
          </a:p>
          <a:p>
            <a:r>
              <a:rPr lang="en-GB" noProof="1"/>
              <a:t>Two further classes do the work depending on host type: BeamFramReinMaker and ColumnFramReinMaker.</a:t>
            </a:r>
          </a:p>
          <a:p>
            <a:endParaRPr lang="en-GB" noProof="1"/>
          </a:p>
          <a:p>
            <a:r>
              <a:rPr lang="en-GB" noProof="1"/>
              <a:t>GeomUtil: basic geometric utility methods.</a:t>
            </a:r>
          </a:p>
          <a:p>
            <a:r>
              <a:rPr lang="en-GB" noProof="1"/>
              <a:t>GeometrySupport: base class for BeamGeometrySupport and ColumnGeometrySupport, manages the solid of beam or column, the extend or sweep path of the beam or column, the director vector of beam or column, lists to store the edges and points, the transformation etc.</a:t>
            </a:r>
          </a:p>
          <a:p>
            <a:r>
              <a:rPr lang="en-GB" noProof="1"/>
              <a:t>ParameterUtil: utility methods find or set certain parameter.</a:t>
            </a:r>
          </a:p>
          <a:p>
            <a:endParaRPr lang="en-US" altLang="ja-JP"/>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0AAAB8-BF98-4A06-8954-E1FD1EE7763A}" type="slidenum">
              <a:rPr lang="ja-JP" altLang="en-US"/>
              <a:pPr/>
              <a:t>78</a:t>
            </a:fld>
            <a:endParaRPr lang="en-US" altLang="ja-JP"/>
          </a:p>
        </p:txBody>
      </p:sp>
      <p:sp>
        <p:nvSpPr>
          <p:cNvPr id="276482" name="Rectangle 2"/>
          <p:cNvSpPr>
            <a:spLocks noGrp="1" noRot="1" noChangeAspect="1" noChangeArrowheads="1" noTextEdit="1"/>
          </p:cNvSpPr>
          <p:nvPr>
            <p:ph type="sldImg"/>
          </p:nvPr>
        </p:nvSpPr>
        <p:spPr>
          <a:xfrm>
            <a:off x="1511300" y="746125"/>
            <a:ext cx="3876675" cy="2908300"/>
          </a:xfrm>
          <a:ln/>
        </p:spPr>
      </p:sp>
      <p:sp>
        <p:nvSpPr>
          <p:cNvPr id="276483" name="Rectangle 3"/>
          <p:cNvSpPr>
            <a:spLocks noGrp="1" noChangeArrowheads="1"/>
          </p:cNvSpPr>
          <p:nvPr>
            <p:ph type="body" idx="1"/>
          </p:nvPr>
        </p:nvSpPr>
        <p:spPr/>
        <p:txBody>
          <a:bodyPr/>
          <a:lstStyle/>
          <a:p>
            <a:pPr marL="0" lvl="1"/>
            <a:r>
              <a:rPr lang="en-GB" b="1"/>
              <a:t>Improved handling of units </a:t>
            </a:r>
            <a:endParaRPr lang="en-US"/>
          </a:p>
          <a:p>
            <a:r>
              <a:rPr lang="en-GB"/>
              <a:t>Shelter the user from the internal Revit database units</a:t>
            </a:r>
            <a:r>
              <a:rPr lang="en-US" altLang="ja-JP"/>
              <a:t> </a:t>
            </a:r>
          </a:p>
          <a:p>
            <a:endParaRPr lang="en-US" altLang="ja-JP"/>
          </a:p>
          <a:p>
            <a:r>
              <a:rPr lang="en-GB" altLang="ja-JP"/>
              <a:t>DisplayUnitSystem = Is Revit set up to show units in metric or Imperial</a:t>
            </a:r>
          </a:p>
          <a:p>
            <a:r>
              <a:rPr lang="en-GB" altLang="ja-JP"/>
              <a:t>DisplayUnitType = Returns the display units for a value</a:t>
            </a:r>
          </a:p>
          <a:p>
            <a:r>
              <a:rPr lang="en-GB" altLang="ja-JP"/>
              <a:t>AsValueString = Returns the value properly formatted in the same way that Revit would format the text</a:t>
            </a:r>
            <a:endParaRPr lang="en-US" altLang="ja-JP"/>
          </a:p>
          <a:p>
            <a:endParaRPr lang="en-GB" b="1"/>
          </a:p>
          <a:p>
            <a:r>
              <a:rPr lang="en-GB" b="1"/>
              <a:t>Units:</a:t>
            </a:r>
          </a:p>
          <a:p>
            <a:r>
              <a:rPr lang="en-GB"/>
              <a:t>Autodesk.Revit.Document.DisplayUnitSystem</a:t>
            </a:r>
            <a:endParaRPr lang="en-GB" i="1"/>
          </a:p>
          <a:p>
            <a:r>
              <a:rPr lang="en-GB" i="1"/>
              <a:t>Autodesk.Revit.Parameter.DisplayUnitType</a:t>
            </a:r>
          </a:p>
          <a:p>
            <a:r>
              <a:rPr lang="en-GB" i="1"/>
              <a:t>Autodesk.Revit.Parameter.AsValueString</a:t>
            </a:r>
            <a:endParaRPr lang="en-US" altLang="ja-JP" i="1"/>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79</a:t>
            </a:fld>
            <a:endParaRPr lang="en-US" smtClean="0"/>
          </a:p>
        </p:txBody>
      </p:sp>
      <p:sp>
        <p:nvSpPr>
          <p:cNvPr id="253955" name="Rectangle 2"/>
          <p:cNvSpPr>
            <a:spLocks noGrp="1" noRot="1" noChangeAspect="1" noChangeArrowheads="1" noTextEdit="1"/>
          </p:cNvSpPr>
          <p:nvPr>
            <p:ph type="sldImg"/>
          </p:nvPr>
        </p:nvSpPr>
        <p:spPr>
          <a:xfrm>
            <a:off x="1509713" y="746125"/>
            <a:ext cx="3879850" cy="2909888"/>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95086FF5-152E-47D0-AF5C-5E9E99D1E4C4}" type="slidenum">
              <a:rPr lang="en-US" smtClean="0"/>
              <a:pPr/>
              <a:t>80</a:t>
            </a:fld>
            <a:endParaRPr lang="en-US" smtClean="0"/>
          </a:p>
        </p:txBody>
      </p:sp>
      <p:sp>
        <p:nvSpPr>
          <p:cNvPr id="258051" name="Rectangle 2"/>
          <p:cNvSpPr>
            <a:spLocks noGrp="1" noRot="1" noChangeAspect="1" noChangeArrowheads="1" noTextEdit="1"/>
          </p:cNvSpPr>
          <p:nvPr>
            <p:ph type="sldImg"/>
          </p:nvPr>
        </p:nvSpPr>
        <p:spPr>
          <a:xfrm>
            <a:off x="1511300" y="746125"/>
            <a:ext cx="3876675" cy="2908300"/>
          </a:xfrm>
          <a:ln/>
        </p:spPr>
      </p:sp>
      <p:sp>
        <p:nvSpPr>
          <p:cNvPr id="258052" name="Rectangle 3"/>
          <p:cNvSpPr>
            <a:spLocks noGrp="1" noChangeArrowheads="1"/>
          </p:cNvSpPr>
          <p:nvPr>
            <p:ph type="body" idx="1"/>
          </p:nvPr>
        </p:nvSpPr>
        <p:spPr>
          <a:noFill/>
          <a:ln/>
        </p:spPr>
        <p:txBody>
          <a:bodyPr/>
          <a:lstStyle/>
          <a:p>
            <a:pPr marL="226428" indent="-226428"/>
            <a:r>
              <a:rPr lang="en-US" altLang="zh-CN" smtClean="0"/>
              <a:t>Note:</a:t>
            </a:r>
          </a:p>
          <a:p>
            <a:pPr marL="226428" indent="-226428"/>
            <a:endParaRPr lang="en-US" altLang="zh-CN" smtClean="0"/>
          </a:p>
          <a:p>
            <a:pPr marL="226428" indent="-226428">
              <a:buFontTx/>
              <a:buAutoNum type="arabicPeriod"/>
            </a:pPr>
            <a:r>
              <a:rPr lang="en-US" altLang="zh-CN" smtClean="0"/>
              <a:t>Please do not forget to use the latest version of the APIAppStartup sample. Its beta version is INCOMPLETE!</a:t>
            </a:r>
          </a:p>
          <a:p>
            <a:pPr marL="226428" indent="-226428">
              <a:buFontTx/>
              <a:buAutoNum type="arabicPeriod"/>
            </a:pPr>
            <a:r>
              <a:rPr lang="en-US" altLang="zh-CN" smtClean="0"/>
              <a:t>It works with both Architecture and Structure.</a:t>
            </a:r>
          </a:p>
          <a:p>
            <a:pPr marL="226428" indent="-226428">
              <a:buFontTx/>
              <a:buAutoNum type="arabicPeriod"/>
            </a:pPr>
            <a:endParaRPr lang="en-US" altLang="zh-CN" smtClean="0"/>
          </a:p>
          <a:p>
            <a:pPr marL="226428" indent="-226428">
              <a:buFontTx/>
              <a:buChar char="•"/>
            </a:pPr>
            <a:r>
              <a:rPr lang="en-US" altLang="zh-CN" sz="1800" smtClean="0"/>
              <a:t>In the callback of the IExternalApplication.OnStartup() event, displays a splash screen.</a:t>
            </a:r>
          </a:p>
          <a:p>
            <a:pPr marL="226428" indent="-226428">
              <a:buFontTx/>
              <a:buChar char="•"/>
            </a:pPr>
            <a:r>
              <a:rPr lang="en-US" altLang="zh-CN" sz="1800" smtClean="0"/>
              <a:t>In the callback of the IExternalApplication.OnShutdown() event, displays a dialog box.</a:t>
            </a:r>
            <a:endParaRPr lang="en-US" sz="1800" noProof="1" smtClean="0">
              <a:ea typeface="SimSun" pitchFamily="2" charset="-122"/>
            </a:endParaRPr>
          </a:p>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F609B66C-AD61-4383-8111-5D614A0F6EE8}" type="slidenum">
              <a:rPr lang="en-US" smtClean="0"/>
              <a:pPr/>
              <a:t>81</a:t>
            </a:fld>
            <a:endParaRPr lang="en-US" smtClean="0"/>
          </a:p>
        </p:txBody>
      </p:sp>
      <p:sp>
        <p:nvSpPr>
          <p:cNvPr id="259075" name="Rectangle 2"/>
          <p:cNvSpPr>
            <a:spLocks noGrp="1" noRot="1" noChangeAspect="1" noChangeArrowheads="1" noTextEdit="1"/>
          </p:cNvSpPr>
          <p:nvPr>
            <p:ph type="sldImg"/>
          </p:nvPr>
        </p:nvSpPr>
        <p:spPr>
          <a:xfrm>
            <a:off x="1511300" y="746125"/>
            <a:ext cx="3876675" cy="2908300"/>
          </a:xfrm>
          <a:ln/>
        </p:spPr>
      </p:sp>
      <p:sp>
        <p:nvSpPr>
          <p:cNvPr id="259076" name="Rectangle 3"/>
          <p:cNvSpPr>
            <a:spLocks noGrp="1" noChangeArrowheads="1"/>
          </p:cNvSpPr>
          <p:nvPr>
            <p:ph type="body" idx="1"/>
          </p:nvPr>
        </p:nvSpPr>
        <p:spPr>
          <a:noFill/>
          <a:ln/>
        </p:spPr>
        <p:txBody>
          <a:bodyPr/>
          <a:lstStyle/>
          <a:p>
            <a:pPr eaLnBrk="1" hangingPunct="1"/>
            <a:r>
              <a:rPr lang="en-US" altLang="zh-CN" smtClean="0"/>
              <a:t>Steps:</a:t>
            </a:r>
          </a:p>
          <a:p>
            <a:pPr eaLnBrk="1" hangingPunct="1"/>
            <a:endParaRPr lang="en-US" altLang="zh-CN" smtClean="0"/>
          </a:p>
          <a:p>
            <a:pPr eaLnBrk="1" hangingPunct="1"/>
            <a:r>
              <a:rPr lang="en-US" altLang="zh-CN" smtClean="0"/>
              <a:t>1. Make sure the sample is registered as an external application. For example:</a:t>
            </a:r>
          </a:p>
          <a:p>
            <a:pPr eaLnBrk="1" hangingPunct="1"/>
            <a:r>
              <a:rPr lang="en-US" altLang="zh-CN" smtClean="0"/>
              <a:t>[ExternalApplications]</a:t>
            </a:r>
          </a:p>
          <a:p>
            <a:pPr eaLnBrk="1" hangingPunct="1"/>
            <a:r>
              <a:rPr lang="en-US" altLang="zh-CN" smtClean="0"/>
              <a:t>EACount=1</a:t>
            </a:r>
          </a:p>
          <a:p>
            <a:pPr eaLnBrk="1" hangingPunct="1"/>
            <a:r>
              <a:rPr lang="en-US" altLang="zh-CN" smtClean="0"/>
              <a:t>EAClassName1=APIAppStartup.AppSample</a:t>
            </a:r>
          </a:p>
          <a:p>
            <a:pPr eaLnBrk="1" hangingPunct="1"/>
            <a:r>
              <a:rPr lang="en-US" altLang="zh-CN" smtClean="0"/>
              <a:t>EAAssembly1=C:\Revit\SDK\Samples\APIAppStartup\bin\Debug\APIAppStartup.dll</a:t>
            </a:r>
          </a:p>
          <a:p>
            <a:pPr eaLnBrk="1" hangingPunct="1"/>
            <a:endParaRPr lang="en-US" altLang="zh-CN" smtClean="0"/>
          </a:p>
          <a:p>
            <a:pPr eaLnBrk="1" hangingPunct="1"/>
            <a:r>
              <a:rPr lang="en-US" altLang="zh-CN" smtClean="0"/>
              <a:t>2. Launch Revit 2008. Notice the splash screen will show up.</a:t>
            </a:r>
          </a:p>
          <a:p>
            <a:pPr eaLnBrk="1" hangingPunct="1"/>
            <a:endParaRPr lang="en-US" altLang="zh-CN" smtClean="0"/>
          </a:p>
          <a:p>
            <a:pPr eaLnBrk="1" hangingPunct="1"/>
            <a:r>
              <a:rPr lang="en-US" altLang="zh-CN" smtClean="0"/>
              <a:t>3. Quit Revit. Notice the dialog will show up.</a:t>
            </a:r>
          </a:p>
          <a:p>
            <a:pPr eaLnBrk="1" hangingPunct="1"/>
            <a:endParaRPr lang="en-US" altLang="zh-CN" smtClean="0"/>
          </a:p>
          <a:p>
            <a:pPr eaLnBrk="1" hangingPunct="1"/>
            <a:r>
              <a:rPr lang="en-US" altLang="zh-CN" smtClean="0"/>
              <a:t>4. Click OK to exit.</a:t>
            </a:r>
          </a:p>
          <a:p>
            <a:pPr eaLnBrk="1" hangingPunct="1"/>
            <a:endParaRPr lang="en-US" altLang="zh-CN" smtClean="0"/>
          </a:p>
          <a:p>
            <a:pPr eaLnBrk="1" hangingPunct="1"/>
            <a:endParaRPr lang="en-US" altLang="zh-CN" smtClean="0"/>
          </a:p>
          <a:p>
            <a:pPr eaLnBrk="1" hangingPunct="1"/>
            <a:endParaRPr lang="en-US" altLang="zh-CN" smtClean="0"/>
          </a:p>
          <a:p>
            <a:pPr eaLnBrk="1" hangingPunct="1"/>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FF68CD76-C93B-4EF5-AE42-AD5A21EB9038}" type="slidenum">
              <a:rPr lang="en-US" smtClean="0"/>
              <a:pPr/>
              <a:t>82</a:t>
            </a:fld>
            <a:endParaRPr lang="en-US" smtClean="0"/>
          </a:p>
        </p:txBody>
      </p:sp>
      <p:sp>
        <p:nvSpPr>
          <p:cNvPr id="260099" name="Rectangle 2"/>
          <p:cNvSpPr>
            <a:spLocks noGrp="1" noRot="1" noChangeAspect="1" noChangeArrowheads="1" noTextEdit="1"/>
          </p:cNvSpPr>
          <p:nvPr>
            <p:ph type="sldImg"/>
          </p:nvPr>
        </p:nvSpPr>
        <p:spPr>
          <a:xfrm>
            <a:off x="1511300" y="746125"/>
            <a:ext cx="3876675" cy="2908300"/>
          </a:xfrm>
          <a:ln/>
        </p:spPr>
      </p:sp>
      <p:sp>
        <p:nvSpPr>
          <p:cNvPr id="260100" name="Rectangle 3"/>
          <p:cNvSpPr>
            <a:spLocks noGrp="1" noChangeArrowheads="1"/>
          </p:cNvSpPr>
          <p:nvPr>
            <p:ph type="body" idx="1"/>
          </p:nvPr>
        </p:nvSpPr>
        <p:spPr>
          <a:noFill/>
          <a:ln/>
        </p:spPr>
        <p:txBody>
          <a:bodyPr/>
          <a:lstStyle/>
          <a:p>
            <a:pPr marL="226428" indent="-226428"/>
            <a:r>
              <a:rPr lang="en-US" altLang="zh-CN" sz="1000" smtClean="0"/>
              <a:t>The sample creates one custom top level menu and one sub-menu when Revit application starts up and uses this sub menu to show or hide a modeless window which displays the Revit application object events’ history log.</a:t>
            </a:r>
          </a:p>
          <a:p>
            <a:pPr marL="226428" indent="-226428"/>
            <a:r>
              <a:rPr lang="en-US" altLang="zh-CN" sz="1000" smtClean="0"/>
              <a:t>This sample will subscribe to Application’s document open, close, save and save as events.</a:t>
            </a:r>
          </a:p>
          <a:p>
            <a:pPr marL="226428" indent="-226428"/>
            <a:r>
              <a:rPr lang="en-US" altLang="zh-CN" sz="1000" smtClean="0"/>
              <a:t>This sample lists document’s opened, closed, saved or saved as information in a modeless window when the document is opened, closed, saved or saved as.</a:t>
            </a:r>
          </a:p>
          <a:p>
            <a:pPr marL="226428" indent="-226428"/>
            <a:r>
              <a:rPr lang="en-US" altLang="zh-CN" sz="1000" smtClean="0"/>
              <a:t>This sample creates a custom top level menu named "MyCustomTopMenu". And below this top menu a menu named "Track Revit Application Events" is created too to show and hide the modeless window.</a:t>
            </a:r>
          </a:p>
          <a:p>
            <a:pPr marL="226428" indent="-226428"/>
            <a:r>
              <a:rPr lang="en-US" altLang="zh-CN" sz="1000" smtClean="0"/>
              <a:t>Implementations:</a:t>
            </a:r>
          </a:p>
          <a:p>
            <a:pPr marL="226428" indent="-226428"/>
            <a:r>
              <a:rPr lang="en-US" altLang="zh-CN" sz="1000" smtClean="0"/>
              <a:t>The class which answers for adding custom menus must implement IExternalApplication interface. And the custom menus should be created in OnStartup method.</a:t>
            </a:r>
          </a:p>
          <a:p>
            <a:pPr marL="226428" indent="-226428"/>
            <a:r>
              <a:rPr lang="en-US" altLang="zh-CN" sz="1000" smtClean="0"/>
              <a:t>Application.CreateTopMenu method and MenuItem.Append method can be used to create custom menu.</a:t>
            </a:r>
          </a:p>
          <a:p>
            <a:pPr marL="226428" indent="-226428"/>
            <a:r>
              <a:rPr lang="en-US" altLang="zh-CN" sz="1000" smtClean="0"/>
              <a:t>OnDocumentOpened, OnDocumentClosed,OnDocumentSaved and OnDocumentSavedAs event handlers of Application class can be used to subscribe to relevant events.</a:t>
            </a:r>
            <a:endParaRPr lang="zh-CN" altLang="en-US" sz="1000"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CF7272BF-2F2B-4911-8733-EF5879FFFD41}" type="slidenum">
              <a:rPr lang="en-US" smtClean="0"/>
              <a:pPr/>
              <a:t>9</a:t>
            </a:fld>
            <a:endParaRPr lang="en-US" smtClean="0"/>
          </a:p>
        </p:txBody>
      </p:sp>
      <p:sp>
        <p:nvSpPr>
          <p:cNvPr id="251907" name="Rectangle 2"/>
          <p:cNvSpPr>
            <a:spLocks noGrp="1" noRot="1" noChangeAspect="1" noChangeArrowheads="1" noTextEdit="1"/>
          </p:cNvSpPr>
          <p:nvPr>
            <p:ph type="sldImg"/>
          </p:nvPr>
        </p:nvSpPr>
        <p:spPr>
          <a:xfrm>
            <a:off x="1511300" y="746125"/>
            <a:ext cx="3876675" cy="2908300"/>
          </a:xfrm>
          <a:ln/>
        </p:spPr>
      </p:sp>
      <p:sp>
        <p:nvSpPr>
          <p:cNvPr id="251908" name="Rectangle 3"/>
          <p:cNvSpPr>
            <a:spLocks noGrp="1" noChangeArrowheads="1"/>
          </p:cNvSpPr>
          <p:nvPr>
            <p:ph type="body" idx="1"/>
          </p:nvPr>
        </p:nvSpPr>
        <p:spPr>
          <a:noFill/>
          <a:ln/>
        </p:spPr>
        <p:txBody>
          <a:bodyPr/>
          <a:lstStyle/>
          <a:p>
            <a:pPr eaLnBrk="1" hangingPunct="1"/>
            <a:r>
              <a:rPr lang="en-GB" smtClean="0"/>
              <a:t>RevitLookup,</a:t>
            </a:r>
            <a:r>
              <a:rPr lang="en-GB" baseline="0" smtClean="0"/>
              <a:t> formerly </a:t>
            </a:r>
            <a:r>
              <a:rPr lang="en-GB" smtClean="0"/>
              <a:t>RvtMgdDbg, is a utility similar to the well-known ArxDbg and MgdDbg utilities provided for AutoCAD, written by the same author and his team. It is a Revit extension application which defines its own ribbon panel.</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A99F581A-2F54-44CE-96A9-6AA99532C4E6}" type="slidenum">
              <a:rPr lang="en-US" smtClean="0"/>
              <a:pPr/>
              <a:t>83</a:t>
            </a:fld>
            <a:endParaRPr lang="en-US" smtClean="0"/>
          </a:p>
        </p:txBody>
      </p:sp>
      <p:sp>
        <p:nvSpPr>
          <p:cNvPr id="261123" name="Rectangle 2"/>
          <p:cNvSpPr>
            <a:spLocks noGrp="1" noRot="1" noChangeAspect="1" noChangeArrowheads="1" noTextEdit="1"/>
          </p:cNvSpPr>
          <p:nvPr>
            <p:ph type="sldImg"/>
          </p:nvPr>
        </p:nvSpPr>
        <p:spPr>
          <a:xfrm>
            <a:off x="1511300" y="746125"/>
            <a:ext cx="3876675" cy="2908300"/>
          </a:xfrm>
          <a:ln/>
        </p:spPr>
      </p:sp>
      <p:sp>
        <p:nvSpPr>
          <p:cNvPr id="261124" name="Rectangle 3"/>
          <p:cNvSpPr>
            <a:spLocks noGrp="1" noChangeArrowheads="1"/>
          </p:cNvSpPr>
          <p:nvPr>
            <p:ph type="body" idx="1"/>
          </p:nvPr>
        </p:nvSpPr>
        <p:spPr>
          <a:noFill/>
          <a:ln/>
        </p:spPr>
        <p:txBody>
          <a:bodyPr/>
          <a:lstStyle/>
          <a:p>
            <a:pPr marL="226428" indent="-226428"/>
            <a:r>
              <a:rPr lang="en-US" altLang="ja-JP" smtClean="0"/>
              <a:t>This sample provide</a:t>
            </a:r>
            <a:r>
              <a:rPr lang="en-US" altLang="zh-CN" smtClean="0"/>
              <a:t>s</a:t>
            </a:r>
            <a:r>
              <a:rPr lang="en-US" altLang="ja-JP" smtClean="0"/>
              <a:t> the following functionalit</a:t>
            </a:r>
            <a:r>
              <a:rPr lang="en-US" altLang="zh-CN" smtClean="0"/>
              <a:t>ies</a:t>
            </a:r>
            <a:r>
              <a:rPr lang="en-US" altLang="ja-JP" smtClean="0"/>
              <a:t>:</a:t>
            </a:r>
          </a:p>
          <a:p>
            <a:pPr marL="226428" indent="-226428"/>
            <a:endParaRPr lang="en-US" altLang="ja-JP" smtClean="0"/>
          </a:p>
          <a:p>
            <a:pPr marL="226428" indent="-226428"/>
            <a:r>
              <a:rPr lang="en-US" altLang="ja-JP" smtClean="0"/>
              <a:t>Add a </a:t>
            </a:r>
            <a:r>
              <a:rPr lang="en-US" altLang="zh-CN" smtClean="0"/>
              <a:t>c</a:t>
            </a:r>
            <a:r>
              <a:rPr lang="en-US" altLang="ja-JP" smtClean="0"/>
              <a:t>ustom </a:t>
            </a:r>
            <a:r>
              <a:rPr lang="en-US" altLang="zh-CN" smtClean="0"/>
              <a:t>t</a:t>
            </a:r>
            <a:r>
              <a:rPr lang="en-US" altLang="ja-JP" smtClean="0"/>
              <a:t>oolbar with </a:t>
            </a:r>
            <a:r>
              <a:rPr lang="en-US" altLang="zh-CN" smtClean="0"/>
              <a:t>three</a:t>
            </a:r>
            <a:r>
              <a:rPr lang="en-US" altLang="ja-JP" smtClean="0"/>
              <a:t> buttons into Revit</a:t>
            </a:r>
            <a:r>
              <a:rPr lang="en-US" altLang="zh-CN" smtClean="0"/>
              <a:t> and Use </a:t>
            </a:r>
            <a:r>
              <a:rPr lang="en-US" altLang="ja-JP" smtClean="0"/>
              <a:t>Application.NewToolbar()</a:t>
            </a:r>
            <a:r>
              <a:rPr lang="en-US" altLang="zh-CN" smtClean="0"/>
              <a:t> to create the Toolbar via API.</a:t>
            </a:r>
            <a:r>
              <a:rPr lang="en-US" altLang="ja-JP" smtClean="0"/>
              <a:t> </a:t>
            </a:r>
          </a:p>
          <a:p>
            <a:pPr marL="226428" indent="-226428"/>
            <a:r>
              <a:rPr lang="en-US" altLang="ja-JP" smtClean="0"/>
              <a:t>Between the second button and the third button there is a separator.</a:t>
            </a:r>
          </a:p>
          <a:p>
            <a:pPr marL="226428" indent="-226428"/>
            <a:r>
              <a:rPr lang="en-US" altLang="ja-JP" smtClean="0"/>
              <a:t>Every button should have a corresponding command to execute. The command should implement the interface of IExternalCommand.</a:t>
            </a:r>
          </a:p>
          <a:p>
            <a:pPr marL="226428" indent="-226428"/>
            <a:r>
              <a:rPr lang="en-US" altLang="ja-JP" smtClean="0"/>
              <a:t>The first button will create a wall. Use Toolbar.AddItem(MenuItem) to add this button .</a:t>
            </a:r>
          </a:p>
          <a:p>
            <a:pPr marL="226428" indent="-226428"/>
            <a:r>
              <a:rPr lang="en-US" altLang="ja-JP" smtClean="0"/>
              <a:t>The second button will delete all walls in current project. Use Toolbar.AddItem(String, String) to add this button .</a:t>
            </a:r>
          </a:p>
          <a:p>
            <a:pPr marL="226428" indent="-226428"/>
            <a:r>
              <a:rPr lang="en-US" altLang="ja-JP" smtClean="0"/>
              <a:t>The third button will pop up a dialog box and show some information about Customer Toolbar.</a:t>
            </a:r>
          </a:p>
          <a:p>
            <a:pPr marL="226428" indent="-226428"/>
            <a:r>
              <a:rPr lang="en-US" altLang="ja-JP" smtClean="0"/>
              <a:t>There are two types of ToolbarItem, the third button has image only and the others two have both image and text.</a:t>
            </a:r>
          </a:p>
          <a:p>
            <a:pPr marL="226428" indent="-226428"/>
            <a:r>
              <a:rPr lang="en-US" altLang="ja-JP" smtClean="0"/>
              <a:t>Every button has a ToolTip when mouse on it.</a:t>
            </a:r>
          </a:p>
          <a:p>
            <a:pPr marL="226428" indent="-226428"/>
            <a:r>
              <a:rPr lang="en-US" altLang="ja-JP" smtClean="0"/>
              <a:t>Every button has a tip in Revit status bar to describe the button usage when it gets focus.</a:t>
            </a:r>
          </a:p>
          <a:p>
            <a:pPr marL="226428" indent="-226428"/>
            <a:endParaRPr lang="en-US" altLang="ja-JP" smtClean="0"/>
          </a:p>
          <a:p>
            <a:pPr marL="226428" indent="-226428"/>
            <a:r>
              <a:rPr lang="en-US" altLang="ja-JP" smtClean="0"/>
              <a:t>Implementation Notes</a:t>
            </a:r>
          </a:p>
          <a:p>
            <a:pPr marL="226428" indent="-226428"/>
            <a:endParaRPr lang="en-US" altLang="ja-JP" smtClean="0"/>
          </a:p>
          <a:p>
            <a:pPr marL="226428" indent="-226428"/>
            <a:r>
              <a:rPr lang="en-US" altLang="ja-JP" smtClean="0"/>
              <a:t>The command, which will be executed when the ToolbarItem button is clicked, should derive from IExternalCommand.</a:t>
            </a:r>
          </a:p>
          <a:p>
            <a:pPr marL="226428" indent="-226428"/>
            <a:r>
              <a:rPr lang="en-US" altLang="ja-JP" smtClean="0"/>
              <a:t>The Toolbar can be created via API: Application.NewToolbar().</a:t>
            </a:r>
          </a:p>
          <a:p>
            <a:pPr marL="226428" indent="-226428"/>
            <a:r>
              <a:rPr lang="en-US" altLang="ja-JP" smtClean="0"/>
              <a:t>The ToolbarItem button can be added via API: Toobar.AddItem(MenuItem) or Toobar.AddItem(String, String).</a:t>
            </a:r>
          </a:p>
          <a:p>
            <a:pPr marL="226428" indent="-226428"/>
            <a:r>
              <a:rPr lang="en-US" altLang="ja-JP" smtClean="0"/>
              <a:t>The separator is a ToolbarItem too, we can use AddItem(nullptr) to create this separator; or we can set the ToolbarItem’s ToolbarItemType property with ToolbarItemType::BtnSeparator.</a:t>
            </a:r>
          </a:p>
          <a:p>
            <a:pPr marL="226428" indent="-226428"/>
            <a:r>
              <a:rPr lang="en-US" altLang="ja-JP" smtClean="0"/>
              <a:t>The Image property of toolbar will affect the image of each ToolbarItem. Besides, the ImageIndex of toolbar will affect the image of ToolbarItem too.</a:t>
            </a:r>
          </a:p>
          <a:p>
            <a:pPr marL="226428" indent="-226428"/>
            <a:r>
              <a:rPr lang="en-US" altLang="ja-JP" smtClean="0"/>
              <a:t>ToolbarItem.ToolTip can set the tip when mouse move on the ToolbarItem button.</a:t>
            </a:r>
          </a:p>
          <a:p>
            <a:pPr marL="226428" indent="-226428"/>
            <a:r>
              <a:rPr lang="en-US" altLang="ja-JP" smtClean="0"/>
              <a:t>ToolbarItem.StatusbarTip can set the tip in Revit status bar when the ToolbarItem button gets focus </a:t>
            </a:r>
            <a:endParaRPr lang="en-US" altLang="zh-CN" smtClean="0">
              <a:ea typeface="ＭＳ Ｐゴシック" pitchFamily="34" charset="-128"/>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02029FE4-DFDA-4F68-9F23-D676B9E61B42}" type="slidenum">
              <a:rPr lang="en-US" smtClean="0"/>
              <a:pPr/>
              <a:t>84</a:t>
            </a:fld>
            <a:endParaRPr lang="en-US" smtClean="0"/>
          </a:p>
        </p:txBody>
      </p:sp>
      <p:sp>
        <p:nvSpPr>
          <p:cNvPr id="262147" name="Rectangle 2"/>
          <p:cNvSpPr>
            <a:spLocks noGrp="1" noRot="1" noChangeAspect="1" noChangeArrowheads="1" noTextEdit="1"/>
          </p:cNvSpPr>
          <p:nvPr>
            <p:ph type="sldImg"/>
          </p:nvPr>
        </p:nvSpPr>
        <p:spPr>
          <a:xfrm>
            <a:off x="919163" y="746125"/>
            <a:ext cx="4967287" cy="3725863"/>
          </a:xfrm>
          <a:ln/>
        </p:spPr>
      </p:sp>
      <p:sp>
        <p:nvSpPr>
          <p:cNvPr id="262148" name="Rectangle 3"/>
          <p:cNvSpPr>
            <a:spLocks noGrp="1" noChangeArrowheads="1"/>
          </p:cNvSpPr>
          <p:nvPr>
            <p:ph type="body" idx="1"/>
          </p:nvPr>
        </p:nvSpPr>
        <p:spPr>
          <a:xfrm>
            <a:off x="680874" y="4721530"/>
            <a:ext cx="5443867" cy="4471675"/>
          </a:xfrm>
          <a:noFill/>
          <a:ln/>
        </p:spPr>
        <p:txBody>
          <a:bodyPr/>
          <a:lstStyle/>
          <a:p>
            <a:pPr marL="226428" indent="-226428"/>
            <a:r>
              <a:rPr lang="en-US" altLang="zh-CN" smtClean="0"/>
              <a:t>This sample demonstrates three main features:</a:t>
            </a:r>
          </a:p>
          <a:p>
            <a:pPr marL="226428" indent="-226428"/>
            <a:r>
              <a:rPr lang="en-US" altLang="zh-CN" smtClean="0"/>
              <a:t>How to get all rooms in a specified level.</a:t>
            </a:r>
          </a:p>
          <a:p>
            <a:pPr marL="226428" indent="-226428"/>
            <a:r>
              <a:rPr lang="en-US" altLang="zh-CN" smtClean="0"/>
              <a:t>How to get all room tags in current document.</a:t>
            </a:r>
          </a:p>
          <a:p>
            <a:pPr marL="226428" indent="-226428"/>
            <a:r>
              <a:rPr lang="en-US" altLang="zh-CN" smtClean="0"/>
              <a:t>How to create new room tags with specified room tag type to auto tag all rooms in a specified level.</a:t>
            </a:r>
          </a:p>
          <a:p>
            <a:pPr marL="226428" indent="-226428"/>
            <a:r>
              <a:rPr lang="en-US" altLang="ja-JP" smtClean="0"/>
              <a:t>Add these lines to revit.ini file.</a:t>
            </a:r>
          </a:p>
          <a:p>
            <a:pPr marL="226428" indent="-226428"/>
            <a:r>
              <a:rPr lang="en-US" altLang="ja-JP" smtClean="0"/>
              <a:t>[ExternalCommands]</a:t>
            </a:r>
          </a:p>
          <a:p>
            <a:pPr marL="226428" indent="-226428"/>
            <a:r>
              <a:rPr lang="en-US" altLang="ja-JP" smtClean="0"/>
              <a:t>ECCount= 1</a:t>
            </a:r>
          </a:p>
          <a:p>
            <a:pPr marL="226428" indent="-226428"/>
            <a:r>
              <a:rPr lang="en-US" altLang="ja-JP" smtClean="0"/>
              <a:t>ECName1= Rooms Tag</a:t>
            </a:r>
          </a:p>
          <a:p>
            <a:pPr marL="226428" indent="-226428"/>
            <a:r>
              <a:rPr lang="en-US" altLang="ja-JP" smtClean="0"/>
              <a:t>ECClassName1= Revit.SDK.Samples.RoomsTag.CS.Command</a:t>
            </a:r>
          </a:p>
          <a:p>
            <a:pPr marL="226428" indent="-226428"/>
            <a:r>
              <a:rPr lang="en-US" altLang="ja-JP" smtClean="0"/>
              <a:t>ECAssembly1= RoomsTag.dll</a:t>
            </a:r>
          </a:p>
          <a:p>
            <a:pPr marL="226428" indent="-226428"/>
            <a:r>
              <a:rPr lang="en-US" altLang="ja-JP" smtClean="0"/>
              <a:t>ECDescription1= Auto tag all rooms in a specified level.</a:t>
            </a:r>
          </a:p>
          <a:p>
            <a:pPr marL="226428" indent="-226428"/>
            <a:endParaRPr lang="en-US" altLang="zh-CN" smtClean="0"/>
          </a:p>
          <a:p>
            <a:pPr marL="226428" indent="-226428"/>
            <a:r>
              <a:rPr lang="en-US" altLang="ja-JP" b="1" smtClean="0"/>
              <a:t>Steps:</a:t>
            </a:r>
            <a:r>
              <a:rPr lang="en-US" altLang="ja-JP" smtClean="0"/>
              <a:t> </a:t>
            </a:r>
          </a:p>
          <a:p>
            <a:pPr marL="226428" indent="-226428"/>
            <a:r>
              <a:rPr lang="en-US" altLang="ja-JP" smtClean="0"/>
              <a:t>Draw some rooms in different levels.</a:t>
            </a:r>
          </a:p>
          <a:p>
            <a:pPr marL="226428" indent="-226428"/>
            <a:r>
              <a:rPr lang="en-US" altLang="ja-JP" smtClean="0"/>
              <a:t>Run this command.</a:t>
            </a:r>
          </a:p>
          <a:p>
            <a:pPr marL="226428" indent="-226428"/>
            <a:r>
              <a:rPr lang="en-US" altLang="ja-JP" smtClean="0"/>
              <a:t>A dialog will be shown to display all the levels that have rooms, all the room tag types, all rooms in the selected level and the count of room tags of each type.</a:t>
            </a:r>
          </a:p>
          <a:p>
            <a:pPr marL="226428" indent="-226428"/>
            <a:r>
              <a:rPr lang="en-US" altLang="ja-JP" smtClean="0"/>
              <a:t>Select a level and a room tag type. Click the "Auto Tag All" to auto tag the rooms in the level.</a:t>
            </a:r>
          </a:p>
          <a:p>
            <a:pPr marL="226428" indent="-226428"/>
            <a:r>
              <a:rPr lang="en-US" altLang="ja-JP" smtClean="0"/>
              <a:t>Click "OK" button to accept the new created room tags or click "Cancel" button to abort them.</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5A6E0284-48CB-4DBB-8A04-776D2EEE6175}" type="slidenum">
              <a:rPr lang="en-US" smtClean="0"/>
              <a:pPr/>
              <a:t>85</a:t>
            </a:fld>
            <a:endParaRPr lang="en-US" smtClean="0"/>
          </a:p>
        </p:txBody>
      </p:sp>
      <p:sp>
        <p:nvSpPr>
          <p:cNvPr id="264195" name="Rectangle 2"/>
          <p:cNvSpPr>
            <a:spLocks noGrp="1" noRot="1" noChangeAspect="1" noChangeArrowheads="1" noTextEdit="1"/>
          </p:cNvSpPr>
          <p:nvPr>
            <p:ph type="sldImg"/>
          </p:nvPr>
        </p:nvSpPr>
        <p:spPr>
          <a:xfrm>
            <a:off x="1511300" y="746125"/>
            <a:ext cx="3876675" cy="2908300"/>
          </a:xfrm>
          <a:ln/>
        </p:spPr>
      </p:sp>
      <p:sp>
        <p:nvSpPr>
          <p:cNvPr id="264196" name="Rectangle 3"/>
          <p:cNvSpPr>
            <a:spLocks noGrp="1" noChangeArrowheads="1"/>
          </p:cNvSpPr>
          <p:nvPr>
            <p:ph type="body" idx="1"/>
          </p:nvPr>
        </p:nvSpPr>
        <p:spPr>
          <a:noFill/>
          <a:ln/>
        </p:spPr>
        <p:txBody>
          <a:bodyPr/>
          <a:lstStyle/>
          <a:p>
            <a:pPr marL="226428" indent="-226428"/>
            <a:r>
              <a:rPr lang="en-US" altLang="zh-CN" smtClean="0"/>
              <a:t>This sample uses Autodesk.Revit.Elements.GenericForm, Blend and View classes mostly to get the blend family from selected solid blend mass, to retrieve the vertex connect edges and sketches of blend, to display the vertex connect information in form.</a:t>
            </a:r>
          </a:p>
          <a:p>
            <a:pPr marL="226428" indent="-226428"/>
            <a:r>
              <a:rPr lang="en-US" altLang="zh-CN" smtClean="0"/>
              <a:t>The blend object can be retrieved from FamilyInstance.Symbol.Family.SolidForms.</a:t>
            </a:r>
          </a:p>
          <a:p>
            <a:pPr marL="226428" indent="-226428"/>
            <a:r>
              <a:rPr lang="en-US" altLang="zh-CN" smtClean="0"/>
              <a:t>Top sketch and bottom sketch can be retrieved from Blend.TopSketch and Blend.BottomSketch properties.</a:t>
            </a:r>
          </a:p>
          <a:p>
            <a:pPr marL="226428" indent="-226428"/>
            <a:r>
              <a:rPr lang="en-US" altLang="zh-CN" smtClean="0"/>
              <a:t>Blend.FirstEnd and Blend.SencondEnd can be used to get Z coordinate values of bottom sketch and top sketch.</a:t>
            </a:r>
          </a:p>
          <a:p>
            <a:pPr marL="226428" indent="-226428"/>
            <a:r>
              <a:rPr lang="en-US" altLang="zh-CN" smtClean="0"/>
              <a:t>The Geometry.Element can be retrieved from Blend.get_Geometry(Geometry.Options).</a:t>
            </a:r>
          </a:p>
          <a:p>
            <a:pPr marL="226428" indent="-226428"/>
            <a:r>
              <a:rPr lang="en-US" altLang="zh-CN" smtClean="0"/>
              <a:t>GeometryObjectArray can be retrieved from Gometry.Element.Objects.</a:t>
            </a:r>
          </a:p>
          <a:p>
            <a:pPr marL="226428" indent="-226428"/>
            <a:r>
              <a:rPr lang="en-US" altLang="zh-CN" smtClean="0"/>
              <a:t>Geometry.Solid can be retrieved from Geometry.GeometryObject.</a:t>
            </a:r>
          </a:p>
          <a:p>
            <a:pPr marL="226428" indent="-226428"/>
            <a:r>
              <a:rPr lang="en-US" altLang="zh-CN" smtClean="0"/>
              <a:t>Geometry.Edge objects can be retrieved from Geometry.Solid.Edges.</a:t>
            </a:r>
          </a:p>
          <a:p>
            <a:pPr marL="226428" indent="-226428"/>
            <a:r>
              <a:rPr lang="en-US" altLang="zh-CN" smtClean="0"/>
              <a:t>To get projection matrix of current view, use properties RightDirection, UpDirection, ViewDirection of View and method Inverse of Transform.</a:t>
            </a:r>
          </a:p>
          <a:p>
            <a:pPr marL="226428" indent="-226428"/>
            <a:r>
              <a:rPr lang="en-US" altLang="zh-CN" smtClean="0"/>
              <a:t>Steps:</a:t>
            </a:r>
          </a:p>
          <a:p>
            <a:pPr marL="226428" indent="-226428"/>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 = 1</a:t>
            </a:r>
          </a:p>
          <a:p>
            <a:pPr marL="226428" indent="-226428"/>
            <a:r>
              <a:rPr lang="en-US" altLang="zh-CN" smtClean="0"/>
              <a:t>ECName1 = Blend Vertices and Vertex Connection Table</a:t>
            </a:r>
          </a:p>
          <a:p>
            <a:pPr marL="226428" indent="-226428"/>
            <a:r>
              <a:rPr lang="en-US" altLang="zh-CN" smtClean="0"/>
              <a:t>ECClassName1 = Revit.SDK.Samples.BlendVertexConnectTable.CS.Command</a:t>
            </a:r>
          </a:p>
          <a:p>
            <a:pPr marL="226428" indent="-226428"/>
            <a:r>
              <a:rPr lang="en-US" altLang="zh-CN" smtClean="0"/>
              <a:t>ECAssembly1 = </a:t>
            </a:r>
            <a:r>
              <a:rPr lang="en-US" noProof="1" smtClean="0"/>
              <a:t>C:\Revit\SDK\Samples\BlendVertexConnectTable\bin\Debug\BlendVertexConnectTable.dll</a:t>
            </a:r>
            <a:endParaRPr lang="en-US" altLang="zh-CN" smtClean="0"/>
          </a:p>
          <a:p>
            <a:pPr marL="226428" indent="-226428"/>
            <a:r>
              <a:rPr lang="en-US" altLang="zh-CN" smtClean="0"/>
              <a:t>ECDescription1 = Get Blend Vertices and Vertex Connection Table.</a:t>
            </a:r>
          </a:p>
          <a:p>
            <a:pPr marL="226428" indent="-226428"/>
            <a:endParaRPr lang="en-US" altLang="zh-CN" smtClean="0"/>
          </a:p>
          <a:p>
            <a:pPr marL="226428" indent="-226428"/>
            <a:r>
              <a:rPr lang="en-US" altLang="zh-CN" smtClean="0"/>
              <a:t>Draw a solid blend form mass (Revit Structure 2008 User's Guide &gt; Creating Your Own Components (Families) &gt; Family Editor &gt; Solid Geometry Tools &gt; Creating Solid Blends).</a:t>
            </a:r>
          </a:p>
          <a:p>
            <a:pPr marL="226428" indent="-226428"/>
            <a:r>
              <a:rPr lang="en-US" altLang="zh-CN" smtClean="0"/>
              <a:t>Select the mass, and then run the command.</a:t>
            </a:r>
          </a:p>
          <a:p>
            <a:pPr marL="226428" indent="-226428"/>
            <a:r>
              <a:rPr lang="en-US" altLang="zh-CN" smtClean="0"/>
              <a:t>In the popped up form the PictureBox control paints the vertex connect edges of blend in blue color, paints all edges of sketch in black color, marks the top and bottom vertexes with "Tn" and "Bn" strings; the DataGridView control shows the vertex connect information.</a:t>
            </a:r>
          </a:p>
          <a:p>
            <a:pPr marL="226428" indent="-226428"/>
            <a:r>
              <a:rPr lang="en-US" altLang="zh-CN" smtClean="0"/>
              <a:t>User can reorder the DataGridView columns to see the connection information in different orders.</a:t>
            </a:r>
          </a:p>
          <a:p>
            <a:pPr marL="226428" indent="-226428"/>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CDA33941-8342-48B4-BD5E-8E4BAD99B33A}" type="slidenum">
              <a:rPr lang="en-US" smtClean="0"/>
              <a:pPr/>
              <a:t>86</a:t>
            </a:fld>
            <a:endParaRPr lang="en-US" smtClean="0"/>
          </a:p>
        </p:txBody>
      </p:sp>
      <p:sp>
        <p:nvSpPr>
          <p:cNvPr id="266243" name="Rectangle 2"/>
          <p:cNvSpPr>
            <a:spLocks noGrp="1" noRot="1" noChangeAspect="1" noChangeArrowheads="1" noTextEdit="1"/>
          </p:cNvSpPr>
          <p:nvPr>
            <p:ph type="sldImg"/>
          </p:nvPr>
        </p:nvSpPr>
        <p:spPr>
          <a:xfrm>
            <a:off x="919163" y="746125"/>
            <a:ext cx="4967287" cy="3725863"/>
          </a:xfrm>
          <a:ln/>
        </p:spPr>
      </p:sp>
      <p:sp>
        <p:nvSpPr>
          <p:cNvPr id="266244"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FamilySymbol, FamilyInstance, LocationCurve, Arc, Ellipse and NurbSpline classes mostly to get all structural framing types and levels from Revit project, create new beam and change the curve of new beam.</a:t>
            </a:r>
          </a:p>
          <a:p>
            <a:pPr eaLnBrk="1" hangingPunct="1"/>
            <a:endParaRPr lang="en-US" altLang="zh-CN" smtClean="0"/>
          </a:p>
          <a:p>
            <a:pPr eaLnBrk="1" hangingPunct="1"/>
            <a:r>
              <a:rPr lang="en-US" altLang="zh-CN" smtClean="0"/>
              <a:t>To get all structural framing types and levels of Revit, use ActiveDocument.Elements property.</a:t>
            </a:r>
          </a:p>
          <a:p>
            <a:pPr eaLnBrk="1" hangingPunct="1"/>
            <a:r>
              <a:rPr lang="en-US" altLang="zh-CN" smtClean="0"/>
              <a:t>To get all symbols of one family, use Family.Symbols property.</a:t>
            </a:r>
          </a:p>
          <a:p>
            <a:pPr eaLnBrk="1" hangingPunct="1"/>
            <a:r>
              <a:rPr lang="en-US" altLang="zh-CN" smtClean="0"/>
              <a:t>To get category of family symbols, use FamiySybol.Category property.</a:t>
            </a:r>
          </a:p>
          <a:p>
            <a:pPr eaLnBrk="1" hangingPunct="1"/>
            <a:r>
              <a:rPr lang="en-US" altLang="zh-CN" smtClean="0"/>
              <a:t>To create arc, ellipse and nurbspline, use NewArc, NewEllipse and NewNurbSpline methods of Autodesk.Revit. Creation.Document class respectively.</a:t>
            </a:r>
          </a:p>
          <a:p>
            <a:pPr eaLnBrk="1" hangingPunct="1"/>
            <a:r>
              <a:rPr lang="en-US" altLang="zh-CN" smtClean="0"/>
              <a:t>To create new beam instance, use NewFamilyInstance method of Autodesk.Revit.Creation.Document class.</a:t>
            </a:r>
          </a:p>
          <a:p>
            <a:pPr eaLnBrk="1" hangingPunct="1"/>
            <a:r>
              <a:rPr lang="en-US" altLang="zh-CN" smtClean="0"/>
              <a:t>To get location and curve of beam, use Location property of FamilyInstance class.</a:t>
            </a:r>
          </a:p>
          <a:p>
            <a:pPr eaLnBrk="1" hangingPunct="1"/>
            <a:r>
              <a:rPr lang="en-US" altLang="zh-CN" smtClean="0"/>
              <a:t>To change the curve of beam, use Curve property of LocationCurve class.</a:t>
            </a:r>
          </a:p>
          <a:p>
            <a:pPr eaLnBrk="1" hangingPunct="1"/>
            <a:r>
              <a:rPr lang="en-US" altLang="zh-CN" smtClean="0"/>
              <a:t>Steps</a:t>
            </a:r>
          </a:p>
          <a:p>
            <a:pPr eaLnBrk="1" hangingPunct="1"/>
            <a:endParaRPr lang="en-US" altLang="zh-CN" smtClean="0"/>
          </a:p>
          <a:p>
            <a:pPr eaLnBrk="1" hangingPunct="1"/>
            <a:r>
              <a:rPr lang="en-US" altLang="zh-CN" smtClean="0"/>
              <a:t>[ExternalCommands]</a:t>
            </a:r>
          </a:p>
          <a:p>
            <a:pPr eaLnBrk="1" hangingPunct="1"/>
            <a:r>
              <a:rPr lang="en-US" altLang="zh-CN" smtClean="0"/>
              <a:t>ECCount = 1</a:t>
            </a:r>
          </a:p>
          <a:p>
            <a:pPr eaLnBrk="1" hangingPunct="1"/>
            <a:r>
              <a:rPr lang="en-US" altLang="zh-CN" smtClean="0"/>
              <a:t>ECName1 = CurvedBeam</a:t>
            </a:r>
          </a:p>
          <a:p>
            <a:pPr eaLnBrk="1" hangingPunct="1"/>
            <a:r>
              <a:rPr lang="en-US" altLang="zh-CN" smtClean="0"/>
              <a:t>ECDescription1 = Create Curved Beam...</a:t>
            </a:r>
          </a:p>
          <a:p>
            <a:pPr eaLnBrk="1" hangingPunct="1"/>
            <a:r>
              <a:rPr lang="en-US" altLang="zh-CN" smtClean="0"/>
              <a:t>ECClassName1 = Revit.SDK.Samples.CurvedBeam.CS.Command</a:t>
            </a:r>
          </a:p>
          <a:p>
            <a:pPr eaLnBrk="1" hangingPunct="1"/>
            <a:r>
              <a:rPr lang="en-US" altLang="zh-CN" smtClean="0"/>
              <a:t>ECAssembly1 = CurvedBeam.dll</a:t>
            </a:r>
          </a:p>
          <a:p>
            <a:pPr eaLnBrk="1" hangingPunct="1"/>
            <a:endParaRPr lang="en-US" altLang="zh-CN" smtClean="0"/>
          </a:p>
          <a:p>
            <a:pPr eaLnBrk="1" hangingPunct="1"/>
            <a:r>
              <a:rPr lang="en-US" altLang="zh-CN" smtClean="0"/>
              <a:t>1) Build the *.dll, edit project properties and make sure additional reference component include the RevitAPI.dll in Revit installation directory.</a:t>
            </a:r>
          </a:p>
          <a:p>
            <a:pPr eaLnBrk="1" hangingPunct="1"/>
            <a:r>
              <a:rPr lang="en-US" altLang="zh-CN" smtClean="0"/>
              <a:t>2) Paste the contents of Revit.ini into Revit.ini. Launch Revit, execute the "Curved Beam..." command.</a:t>
            </a:r>
          </a:p>
          <a:p>
            <a:pPr eaLnBrk="1" hangingPunct="1"/>
            <a:r>
              <a:rPr lang="en-US" altLang="zh-CN" smtClean="0"/>
              <a:t>3) Select the type of beam, the level. Edit the position where you want to put the curved beam. Then click button "Arc", "Partial Ellipse" or "Nurbspline" to create corresponding type of beam.</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FC65B31A-8BEF-4C2B-80AE-3741BEA67FD2}" type="slidenum">
              <a:rPr lang="en-US" smtClean="0"/>
              <a:pPr/>
              <a:t>87</a:t>
            </a:fld>
            <a:endParaRPr lang="en-US" smtClean="0"/>
          </a:p>
        </p:txBody>
      </p:sp>
      <p:sp>
        <p:nvSpPr>
          <p:cNvPr id="268291" name="Rectangle 2"/>
          <p:cNvSpPr>
            <a:spLocks noGrp="1" noRot="1" noChangeAspect="1" noChangeArrowheads="1" noTextEdit="1"/>
          </p:cNvSpPr>
          <p:nvPr>
            <p:ph type="sldImg"/>
          </p:nvPr>
        </p:nvSpPr>
        <p:spPr>
          <a:xfrm>
            <a:off x="1511300" y="746125"/>
            <a:ext cx="3876675" cy="2908300"/>
          </a:xfrm>
          <a:ln/>
        </p:spPr>
      </p:sp>
      <p:sp>
        <p:nvSpPr>
          <p:cNvPr id="268292" name="Rectangle 3"/>
          <p:cNvSpPr>
            <a:spLocks noGrp="1" noChangeArrowheads="1"/>
          </p:cNvSpPr>
          <p:nvPr>
            <p:ph type="body" idx="1"/>
          </p:nvPr>
        </p:nvSpPr>
        <p:spPr>
          <a:noFill/>
          <a:ln/>
        </p:spPr>
        <p:txBody>
          <a:bodyPr/>
          <a:lstStyle/>
          <a:p>
            <a:pPr marL="226428" indent="-226428"/>
            <a:r>
              <a:rPr lang="en-US" altLang="zh-CN" smtClean="0"/>
              <a:t>Functionality:</a:t>
            </a:r>
          </a:p>
          <a:p>
            <a:pPr marL="226428" indent="-226428"/>
            <a:r>
              <a:rPr lang="en-US" altLang="zh-CN" smtClean="0"/>
              <a:t>List all families in the current document, including the in-place family.</a:t>
            </a:r>
          </a:p>
          <a:p>
            <a:pPr marL="226428" indent="-226428"/>
            <a:r>
              <a:rPr lang="en-US" altLang="zh-CN" smtClean="0"/>
              <a:t>Display the profile of the selected family with different colors, black for components, gray for others, green for solid forms, and yellow for void forms.</a:t>
            </a:r>
          </a:p>
          <a:p>
            <a:pPr marL="226428" indent="-226428"/>
            <a:r>
              <a:rPr lang="en-US" altLang="zh-CN" smtClean="0"/>
              <a:t>List all parameters of the selected family.</a:t>
            </a:r>
          </a:p>
          <a:p>
            <a:pPr marL="226428" indent="-226428"/>
            <a:r>
              <a:rPr lang="en-US" altLang="zh-CN" smtClean="0"/>
              <a:t>Implementation:</a:t>
            </a:r>
          </a:p>
          <a:p>
            <a:pPr marL="226428" indent="-226428"/>
            <a:r>
              <a:rPr lang="en-US" altLang="zh-CN" smtClean="0"/>
              <a:t>All families can be retrieved from method get_Elements(Type) of class Document, it provides access to all elements of specified type within the Document.</a:t>
            </a:r>
          </a:p>
          <a:p>
            <a:pPr marL="226428" indent="-226428"/>
            <a:r>
              <a:rPr lang="en-US" altLang="zh-CN" smtClean="0"/>
              <a:t>The family profile can be retrieved from the four properties of object Family: </a:t>
            </a:r>
          </a:p>
          <a:p>
            <a:pPr marL="226428" indent="-226428"/>
            <a:r>
              <a:rPr lang="en-US" altLang="zh-CN" smtClean="0"/>
              <a:t>Components, Others, SolidForms and VoidForms.</a:t>
            </a:r>
          </a:p>
          <a:p>
            <a:pPr marL="679285" lvl="1" indent="-226428"/>
            <a:r>
              <a:rPr lang="en-US" altLang="zh-CN" smtClean="0"/>
              <a:t>Components is an element set of all components that belong to a Family.</a:t>
            </a:r>
          </a:p>
          <a:p>
            <a:pPr marL="679285" lvl="1" indent="-226428"/>
            <a:r>
              <a:rPr lang="en-US" altLang="zh-CN" smtClean="0"/>
              <a:t>Others is an element set of all other components that belong to a Family.</a:t>
            </a:r>
          </a:p>
          <a:p>
            <a:pPr marL="679285" lvl="1" indent="-226428"/>
            <a:r>
              <a:rPr lang="en-US" altLang="zh-CN" smtClean="0"/>
              <a:t>SolidForms is a generic form set of all solid forms that belong to a Family.</a:t>
            </a:r>
          </a:p>
          <a:p>
            <a:pPr marL="679285" lvl="1" indent="-226428"/>
            <a:r>
              <a:rPr lang="en-US" altLang="zh-CN" smtClean="0"/>
              <a:t>VoidForms is s generic form set of all void forms that belong to a Family.</a:t>
            </a:r>
          </a:p>
          <a:p>
            <a:pPr marL="226428" indent="-226428"/>
            <a:r>
              <a:rPr lang="en-US" altLang="zh-CN" smtClean="0"/>
              <a:t>The geometry can be retrieved from the property Geometry of object Element or object GenericForm.</a:t>
            </a:r>
          </a:p>
          <a:p>
            <a:pPr marL="226428" indent="-226428"/>
            <a:r>
              <a:rPr lang="en-US" altLang="zh-CN" smtClean="0"/>
              <a:t>The components should be transformed according to UCS.</a:t>
            </a:r>
          </a:p>
          <a:p>
            <a:pPr marL="226428" indent="-226428"/>
            <a:r>
              <a:rPr lang="en-US" altLang="zh-CN" smtClean="0"/>
              <a:t>The viewer supports pan by click and drag and rotate by shift-click and drag.</a:t>
            </a:r>
            <a:endParaRPr lang="en-US" altLang="ja-JP" smtClean="0">
              <a:ea typeface="SimSun" pitchFamily="2" charset="-122"/>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E9E471D7-D084-4A88-A670-D50592969CCB}" type="slidenum">
              <a:rPr lang="en-US" smtClean="0"/>
              <a:pPr/>
              <a:t>88</a:t>
            </a:fld>
            <a:endParaRPr lang="en-US" smtClean="0"/>
          </a:p>
        </p:txBody>
      </p:sp>
      <p:sp>
        <p:nvSpPr>
          <p:cNvPr id="269315" name="Rectangle 2"/>
          <p:cNvSpPr>
            <a:spLocks noGrp="1" noRot="1" noChangeAspect="1" noChangeArrowheads="1" noTextEdit="1"/>
          </p:cNvSpPr>
          <p:nvPr>
            <p:ph type="sldImg"/>
          </p:nvPr>
        </p:nvSpPr>
        <p:spPr>
          <a:xfrm>
            <a:off x="1511300" y="746125"/>
            <a:ext cx="3876675" cy="2908300"/>
          </a:xfrm>
          <a:ln/>
        </p:spPr>
      </p:sp>
      <p:sp>
        <p:nvSpPr>
          <p:cNvPr id="269316" name="Rectangle 3"/>
          <p:cNvSpPr>
            <a:spLocks noGrp="1" noChangeArrowheads="1"/>
          </p:cNvSpPr>
          <p:nvPr>
            <p:ph type="body" idx="1"/>
          </p:nvPr>
        </p:nvSpPr>
        <p:spPr>
          <a:noFill/>
          <a:ln/>
        </p:spPr>
        <p:txBody>
          <a:bodyPr/>
          <a:lstStyle/>
          <a:p>
            <a:pPr marL="226428" indent="-226428"/>
            <a:r>
              <a:rPr lang="en-US" altLang="zh-CN" smtClean="0"/>
              <a:t>This sample creates a frame.</a:t>
            </a:r>
          </a:p>
          <a:p>
            <a:pPr marL="226428" indent="-226428"/>
            <a:r>
              <a:rPr lang="en-US" altLang="zh-CN" smtClean="0"/>
              <a:t>It presents a dialog to the user asking for the following information:</a:t>
            </a:r>
          </a:p>
          <a:p>
            <a:pPr marL="679285" lvl="1" indent="-226428"/>
            <a:r>
              <a:rPr lang="en-US" altLang="zh-CN" smtClean="0"/>
              <a:t>Distance between columns</a:t>
            </a:r>
          </a:p>
          <a:p>
            <a:pPr marL="679285" lvl="1" indent="-226428"/>
            <a:r>
              <a:rPr lang="en-US" altLang="zh-CN" smtClean="0"/>
              <a:t>Number of Columns in the X direction</a:t>
            </a:r>
          </a:p>
          <a:p>
            <a:pPr marL="679285" lvl="1" indent="-226428"/>
            <a:r>
              <a:rPr lang="en-US" altLang="zh-CN" smtClean="0"/>
              <a:t>Number of Columns in the Y direction</a:t>
            </a:r>
          </a:p>
          <a:p>
            <a:pPr marL="679285" lvl="1" indent="-226428"/>
            <a:r>
              <a:rPr lang="en-US" altLang="zh-CN" smtClean="0"/>
              <a:t>The type of the columns</a:t>
            </a:r>
          </a:p>
          <a:p>
            <a:pPr marL="679285" lvl="1" indent="-226428"/>
            <a:r>
              <a:rPr lang="en-US" altLang="zh-CN" smtClean="0"/>
              <a:t>The type of the beams</a:t>
            </a:r>
          </a:p>
          <a:p>
            <a:pPr marL="679285" lvl="1" indent="-226428"/>
            <a:r>
              <a:rPr lang="en-US" altLang="zh-CN" smtClean="0"/>
              <a:t>The type of the braces</a:t>
            </a:r>
          </a:p>
          <a:p>
            <a:pPr marL="679285" lvl="1" indent="-226428"/>
            <a:r>
              <a:rPr lang="en-US" altLang="zh-CN" smtClean="0"/>
              <a:t>Number of Floors</a:t>
            </a:r>
          </a:p>
          <a:p>
            <a:pPr marL="226428" indent="-226428"/>
            <a:r>
              <a:rPr lang="en-US" altLang="zh-CN" smtClean="0"/>
              <a:t>The codes should verify that the number of floors is not more than the number of levels since columns will be inserted from the level below to the level above. For example if the number of floors requested is 3, then there must be 4 levels and the columns will go from Level 1 to 2, Level 2 to 3 and Level 3 to 4. If there are not enough levels tell the user the number of levels that must be added and exit the command with a failure.</a:t>
            </a:r>
          </a:p>
          <a:p>
            <a:pPr marL="226428" indent="-226428"/>
            <a:r>
              <a:rPr lang="en-US" altLang="zh-CN" smtClean="0"/>
              <a:t>Starting with the lowest level and progressing to higher levels, insert columns with the specified type into the project programmatically in an array format based on the number of columns specified in the X and Y directions with the correct specified distance between them. Do this for each floor specified.</a:t>
            </a:r>
          </a:p>
          <a:p>
            <a:pPr marL="226428" indent="-226428"/>
            <a:r>
              <a:rPr lang="en-US" altLang="zh-CN" smtClean="0"/>
              <a:t>Insert beams of the specified type between the tops of each adjacent column in the X and Y direction to form a square grid of beams. Beams are not needed between diagonal columns.</a:t>
            </a:r>
          </a:p>
          <a:p>
            <a:pPr marL="226428" indent="-226428"/>
            <a:r>
              <a:rPr lang="en-US" altLang="zh-CN" smtClean="0"/>
              <a:t>Insert braces of the specified type between the mid point of each column and the mid point of each adjoining beam.</a:t>
            </a:r>
          </a:p>
          <a:p>
            <a:pPr marL="226428" indent="-226428"/>
            <a:r>
              <a:rPr lang="en-US" altLang="zh-CN" smtClean="0"/>
              <a:t>User can create a new concrete element type through duplicating specified type. The work flow is as follows:</a:t>
            </a:r>
          </a:p>
          <a:p>
            <a:pPr marL="679285" lvl="1" indent="-226428"/>
            <a:r>
              <a:rPr lang="en-US" altLang="zh-CN" smtClean="0"/>
              <a:t>Press the Duplicate button in the dialog;</a:t>
            </a:r>
          </a:p>
          <a:p>
            <a:pPr marL="679285" lvl="1" indent="-226428"/>
            <a:r>
              <a:rPr lang="en-US" altLang="zh-CN" smtClean="0"/>
              <a:t>Change name of column’s type and press OK;</a:t>
            </a:r>
          </a:p>
          <a:p>
            <a:pPr marL="679285" lvl="1" indent="-226428"/>
            <a:r>
              <a:rPr lang="en-US" altLang="zh-CN" smtClean="0"/>
              <a:t>Change value for b and h of section in another dialog and press OK;</a:t>
            </a:r>
          </a:p>
          <a:p>
            <a:pPr marL="679285" lvl="1" indent="-226428"/>
            <a:r>
              <a:rPr lang="en-US" altLang="zh-CN" smtClean="0"/>
              <a:t>Similar steps can be followed for concrete/wood beams and braces.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2458B4CF-8967-4955-BAA3-FA330C400D4E}" type="slidenum">
              <a:rPr lang="en-US" smtClean="0"/>
              <a:pPr/>
              <a:t>89</a:t>
            </a:fld>
            <a:endParaRPr lang="en-US" smtClean="0"/>
          </a:p>
        </p:txBody>
      </p:sp>
      <p:sp>
        <p:nvSpPr>
          <p:cNvPr id="270339" name="Rectangle 2"/>
          <p:cNvSpPr>
            <a:spLocks noGrp="1" noRot="1" noChangeAspect="1" noChangeArrowheads="1" noTextEdit="1"/>
          </p:cNvSpPr>
          <p:nvPr>
            <p:ph type="sldImg"/>
          </p:nvPr>
        </p:nvSpPr>
        <p:spPr>
          <a:xfrm>
            <a:off x="1511300" y="746125"/>
            <a:ext cx="3876675" cy="2908300"/>
          </a:xfrm>
          <a:ln/>
        </p:spPr>
      </p:sp>
      <p:sp>
        <p:nvSpPr>
          <p:cNvPr id="270340" name="Rectangle 3"/>
          <p:cNvSpPr>
            <a:spLocks noGrp="1" noChangeArrowheads="1"/>
          </p:cNvSpPr>
          <p:nvPr>
            <p:ph type="body" idx="1"/>
          </p:nvPr>
        </p:nvSpPr>
        <p:spPr>
          <a:noFill/>
          <a:ln/>
        </p:spPr>
        <p:txBody>
          <a:bodyPr/>
          <a:lstStyle/>
          <a:p>
            <a:pPr marL="679285" lvl="1" indent="-226428">
              <a:lnSpc>
                <a:spcPct val="80000"/>
              </a:lnSpc>
            </a:pPr>
            <a:r>
              <a:rPr lang="en-GB" sz="800" noProof="1" smtClean="0"/>
              <a:t> //parameter : DWGExportOptions dwgExportOptions</a:t>
            </a:r>
          </a:p>
          <a:p>
            <a:pPr marL="679285" lvl="1" indent="-226428">
              <a:lnSpc>
                <a:spcPct val="80000"/>
              </a:lnSpc>
            </a:pPr>
            <a:r>
              <a:rPr lang="en-GB" sz="800" noProof="1" smtClean="0"/>
              <a:t>            DWGExportOptions dwgExportOptions = new DWGExportOptions();</a:t>
            </a:r>
          </a:p>
          <a:p>
            <a:pPr marL="679285" lvl="1" indent="-226428">
              <a:lnSpc>
                <a:spcPct val="80000"/>
              </a:lnSpc>
            </a:pPr>
            <a:r>
              <a:rPr lang="en-GB" sz="800" noProof="1" smtClean="0"/>
              <a:t>            dwgExportOptions.ExportingAreas = m_exportOptionsData.ExportAreas;</a:t>
            </a:r>
          </a:p>
          <a:p>
            <a:pPr marL="679285" lvl="1" indent="-226428">
              <a:lnSpc>
                <a:spcPct val="80000"/>
              </a:lnSpc>
            </a:pPr>
            <a:r>
              <a:rPr lang="en-GB" sz="800" noProof="1" smtClean="0"/>
              <a:t>            dwgExportOptions.ExportOfSolids = m_exportOptionsData.ExportSolid;</a:t>
            </a:r>
          </a:p>
          <a:p>
            <a:pPr marL="679285" lvl="1" indent="-226428">
              <a:lnSpc>
                <a:spcPct val="80000"/>
              </a:lnSpc>
            </a:pPr>
            <a:r>
              <a:rPr lang="en-GB" sz="800" noProof="1" smtClean="0"/>
              <a:t>            dwgExportOptions.FileVersion = m_exportFileVersion;</a:t>
            </a:r>
          </a:p>
          <a:p>
            <a:pPr marL="679285" lvl="1" indent="-226428">
              <a:lnSpc>
                <a:spcPct val="80000"/>
              </a:lnSpc>
            </a:pPr>
            <a:r>
              <a:rPr lang="en-GB" sz="800" noProof="1" smtClean="0"/>
              <a:t>            dwgExportOptions.LayerMapping = m_exportOptionsData.ExportLayerMapping;</a:t>
            </a:r>
          </a:p>
          <a:p>
            <a:pPr marL="679285" lvl="1" indent="-226428">
              <a:lnSpc>
                <a:spcPct val="80000"/>
              </a:lnSpc>
            </a:pPr>
            <a:r>
              <a:rPr lang="en-GB" sz="800" noProof="1" smtClean="0"/>
              <a:t>            dwgExportOptions.LineScaling = m_exportOptionsData.ExportLineScaling;</a:t>
            </a:r>
          </a:p>
          <a:p>
            <a:pPr marL="679285" lvl="1" indent="-226428">
              <a:lnSpc>
                <a:spcPct val="80000"/>
              </a:lnSpc>
            </a:pPr>
            <a:r>
              <a:rPr lang="en-GB" sz="800" noProof="1" smtClean="0"/>
              <a:t>            dwgExportOptions.MergedViews = m_exportMergeFiles;</a:t>
            </a:r>
          </a:p>
          <a:p>
            <a:pPr marL="679285" lvl="1" indent="-226428">
              <a:lnSpc>
                <a:spcPct val="80000"/>
              </a:lnSpc>
            </a:pPr>
            <a:r>
              <a:rPr lang="en-GB" sz="800" noProof="1" smtClean="0"/>
              <a:t>            dwgExportOptions.PropOverrides = m_exportOptionsData.ExportLayersAndProperties;</a:t>
            </a:r>
          </a:p>
          <a:p>
            <a:pPr marL="679285" lvl="1" indent="-226428">
              <a:lnSpc>
                <a:spcPct val="80000"/>
              </a:lnSpc>
            </a:pPr>
            <a:r>
              <a:rPr lang="en-GB" sz="800" noProof="1" smtClean="0"/>
              <a:t>            dwgExportOptions.SharedCoords = m_exportOptionsData.ExportCoorSystem;</a:t>
            </a:r>
          </a:p>
          <a:p>
            <a:pPr marL="679285" lvl="1" indent="-226428">
              <a:lnSpc>
                <a:spcPct val="80000"/>
              </a:lnSpc>
            </a:pPr>
            <a:r>
              <a:rPr lang="en-GB" sz="800" noProof="1" smtClean="0"/>
              <a:t>            dwgExportOptions.TargetUnit = m_exportOptionsData.ExportUnit;</a:t>
            </a:r>
          </a:p>
          <a:p>
            <a:pPr marL="226428" indent="-226428">
              <a:lnSpc>
                <a:spcPct val="80000"/>
              </a:lnSpc>
            </a:pPr>
            <a:endParaRPr lang="en-US" altLang="zh-CN" sz="800" smtClean="0"/>
          </a:p>
          <a:p>
            <a:pPr marL="226428" indent="-226428">
              <a:lnSpc>
                <a:spcPct val="80000"/>
              </a:lnSpc>
            </a:pPr>
            <a:endParaRPr lang="en-US" altLang="zh-CN" sz="800" smtClean="0"/>
          </a:p>
          <a:p>
            <a:pPr marL="226428" indent="-226428">
              <a:lnSpc>
                <a:spcPct val="80000"/>
              </a:lnSpc>
            </a:pPr>
            <a:r>
              <a:rPr lang="en-US" sz="800" noProof="1" smtClean="0"/>
              <a:t> //parameter: DWGImportOptions</a:t>
            </a:r>
          </a:p>
          <a:p>
            <a:pPr marL="226428" indent="-226428">
              <a:lnSpc>
                <a:spcPct val="80000"/>
              </a:lnSpc>
            </a:pPr>
            <a:r>
              <a:rPr lang="en-US" sz="800" noProof="1" smtClean="0"/>
              <a:t>            DWGImportOptions dwgImportOption = new DWGImportOptions();</a:t>
            </a:r>
          </a:p>
          <a:p>
            <a:pPr marL="226428" indent="-226428">
              <a:lnSpc>
                <a:spcPct val="80000"/>
              </a:lnSpc>
            </a:pPr>
            <a:r>
              <a:rPr lang="en-US" sz="800" noProof="1" smtClean="0"/>
              <a:t>            dwgImportOption.ColorMode = m_importColorMode;</a:t>
            </a:r>
          </a:p>
          <a:p>
            <a:pPr marL="226428" indent="-226428">
              <a:lnSpc>
                <a:spcPct val="80000"/>
              </a:lnSpc>
            </a:pPr>
            <a:r>
              <a:rPr lang="en-US" sz="800" noProof="1" smtClean="0"/>
              <a:t>            dwgImportOption.CustomScale = m_importCustomScale;</a:t>
            </a:r>
          </a:p>
          <a:p>
            <a:pPr marL="226428" indent="-226428">
              <a:lnSpc>
                <a:spcPct val="80000"/>
              </a:lnSpc>
            </a:pPr>
            <a:r>
              <a:rPr lang="en-US" sz="800" noProof="1" smtClean="0"/>
              <a:t>            dwgImportOption.OrientToView = m_importOrientToView;</a:t>
            </a:r>
          </a:p>
          <a:p>
            <a:pPr marL="226428" indent="-226428">
              <a:lnSpc>
                <a:spcPct val="80000"/>
              </a:lnSpc>
            </a:pPr>
            <a:r>
              <a:rPr lang="en-US" sz="800" noProof="1" smtClean="0"/>
              <a:t>            dwgImportOption.Placement = m_importPlacement;</a:t>
            </a:r>
          </a:p>
          <a:p>
            <a:pPr marL="226428" indent="-226428">
              <a:lnSpc>
                <a:spcPct val="80000"/>
              </a:lnSpc>
            </a:pPr>
            <a:r>
              <a:rPr lang="en-US" sz="800" noProof="1" smtClean="0"/>
              <a:t>            dwgImportOption.ThisViewOnly = m_importThisViewOnly;</a:t>
            </a:r>
          </a:p>
          <a:p>
            <a:pPr marL="226428" indent="-226428">
              <a:lnSpc>
                <a:spcPct val="80000"/>
              </a:lnSpc>
            </a:pPr>
            <a:r>
              <a:rPr lang="en-US" sz="800" noProof="1" smtClean="0"/>
              <a:t>            dwgImportOption.Unit = m_importUnit;</a:t>
            </a:r>
          </a:p>
          <a:p>
            <a:pPr marL="226428" indent="-226428">
              <a:lnSpc>
                <a:spcPct val="80000"/>
              </a:lnSpc>
            </a:pPr>
            <a:r>
              <a:rPr lang="en-US" sz="800" noProof="1" smtClean="0"/>
              <a:t>            dwgImportOption.View = m_importView;</a:t>
            </a:r>
          </a:p>
          <a:p>
            <a:pPr marL="226428" indent="-226428">
              <a:lnSpc>
                <a:spcPct val="80000"/>
              </a:lnSpc>
            </a:pPr>
            <a:r>
              <a:rPr lang="en-US" sz="800" noProof="1" smtClean="0"/>
              <a:t>            dwgImportOption.VisibleLayersOnly = m_importVisibleLayersOnly;</a:t>
            </a:r>
          </a:p>
          <a:p>
            <a:pPr marL="226428" indent="-226428">
              <a:lnSpc>
                <a:spcPct val="80000"/>
              </a:lnSpc>
            </a:pPr>
            <a:endParaRPr lang="en-US" sz="800" noProof="1" smtClean="0"/>
          </a:p>
          <a:p>
            <a:pPr marL="226428" indent="-226428">
              <a:lnSpc>
                <a:spcPct val="80000"/>
              </a:lnSpc>
            </a:pPr>
            <a:r>
              <a:rPr lang="en-US" sz="800" noProof="1" smtClean="0"/>
              <a:t>            //parameter: Element</a:t>
            </a:r>
          </a:p>
          <a:p>
            <a:pPr marL="226428" indent="-226428">
              <a:lnSpc>
                <a:spcPct val="80000"/>
              </a:lnSpc>
            </a:pPr>
            <a:r>
              <a:rPr lang="en-US" sz="800" noProof="1" smtClean="0"/>
              <a:t>            Element element = new Element();</a:t>
            </a:r>
          </a:p>
          <a:p>
            <a:pPr marL="226428" indent="-226428">
              <a:lnSpc>
                <a:spcPct val="80000"/>
              </a:lnSpc>
            </a:pPr>
            <a:endParaRPr lang="en-US" altLang="zh-CN" sz="800" smtClean="0"/>
          </a:p>
          <a:p>
            <a:pPr marL="226428" indent="-226428">
              <a:lnSpc>
                <a:spcPct val="80000"/>
              </a:lnSpc>
            </a:pPr>
            <a:r>
              <a:rPr lang="en-US" altLang="zh-CN" sz="800" smtClean="0"/>
              <a:t>In terms of the last parameter of the function Import, we don’t have to care much about it. And, we do not have to create a new element prior calling an Import method. We can simply pass a variable of Element type and it could be a nullptr. It is just a way if giving you back the element that was just imported. For example, say you import an image, since the import method does give you no scaling nor rotating option, if you happen to need such things you would have to do that manually after the image is imported. </a:t>
            </a:r>
            <a:endParaRPr lang="en-US" sz="800" noProof="1"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F863B85D-797C-42B2-991A-264694741619}" type="slidenum">
              <a:rPr lang="en-US" smtClean="0"/>
              <a:pPr/>
              <a:t>90</a:t>
            </a:fld>
            <a:endParaRPr lang="en-US" smtClean="0"/>
          </a:p>
        </p:txBody>
      </p:sp>
      <p:sp>
        <p:nvSpPr>
          <p:cNvPr id="271363" name="Rectangle 2"/>
          <p:cNvSpPr>
            <a:spLocks noGrp="1" noRot="1" noChangeAspect="1" noChangeArrowheads="1" noTextEdit="1"/>
          </p:cNvSpPr>
          <p:nvPr>
            <p:ph type="sldImg"/>
          </p:nvPr>
        </p:nvSpPr>
        <p:spPr>
          <a:xfrm>
            <a:off x="1511300" y="746125"/>
            <a:ext cx="3876675" cy="2908300"/>
          </a:xfrm>
          <a:ln/>
        </p:spPr>
      </p:sp>
      <p:sp>
        <p:nvSpPr>
          <p:cNvPr id="271364" name="Rectangle 3"/>
          <p:cNvSpPr>
            <a:spLocks noGrp="1" noChangeArrowheads="1"/>
          </p:cNvSpPr>
          <p:nvPr>
            <p:ph type="body" idx="1"/>
          </p:nvPr>
        </p:nvSpPr>
        <p:spPr>
          <a:noFill/>
          <a:ln/>
        </p:spPr>
        <p:txBody>
          <a:bodyPr/>
          <a:lstStyle/>
          <a:p>
            <a:pPr eaLnBrk="1" hangingPunct="1"/>
            <a:r>
              <a:rPr lang="en-US" altLang="ja-JP" b="1" smtClean="0"/>
              <a:t>Description:</a:t>
            </a:r>
            <a:r>
              <a:rPr lang="en-US" altLang="ja-JP" smtClean="0"/>
              <a:t> </a:t>
            </a:r>
          </a:p>
          <a:p>
            <a:pPr eaLnBrk="1" hangingPunct="1"/>
            <a:r>
              <a:rPr lang="en-US" altLang="ja-JP" smtClean="0"/>
              <a:t>Iterate through the selection, picking out family instances that have a 3D analytical model.</a:t>
            </a:r>
          </a:p>
          <a:p>
            <a:pPr eaLnBrk="1" hangingPunct="1"/>
            <a:r>
              <a:rPr lang="en-US" altLang="ja-JP" smtClean="0"/>
              <a:t>Output family instance information.</a:t>
            </a:r>
          </a:p>
          <a:p>
            <a:pPr eaLnBrk="1" hangingPunct="1"/>
            <a:r>
              <a:rPr lang="en-US" altLang="ja-JP" smtClean="0"/>
              <a:t>Family name (use FamilyInstance.Symbol.Family.Name).</a:t>
            </a:r>
          </a:p>
          <a:p>
            <a:pPr eaLnBrk="1" hangingPunct="1"/>
            <a:r>
              <a:rPr lang="en-US" altLang="ja-JP" smtClean="0"/>
              <a:t>Family Symbol name (use FamilyInstance.Symbol.Name).</a:t>
            </a:r>
          </a:p>
          <a:p>
            <a:pPr eaLnBrk="1" hangingPunct="1"/>
            <a:r>
              <a:rPr lang="en-US" altLang="ja-JP" smtClean="0"/>
              <a:t>Family Instance name (use FamilyInstance.Name)</a:t>
            </a:r>
          </a:p>
          <a:p>
            <a:pPr eaLnBrk="1" hangingPunct="1"/>
            <a:r>
              <a:rPr lang="en-US" altLang="ja-JP" smtClean="0"/>
              <a:t>Use FamilyInstance.AnalyticalModel property to access the analytical model and judge if the type is AnalyticalModel3D. And output the curve of this AnalyticalModel3D.</a:t>
            </a:r>
            <a:endParaRPr lang="en-US" altLang="ja-JP" b="1" smtClean="0"/>
          </a:p>
          <a:p>
            <a:pPr eaLnBrk="1" hangingPunct="1"/>
            <a:r>
              <a:rPr lang="en-US" altLang="ja-JP" b="1" smtClean="0"/>
              <a:t>Instructions:</a:t>
            </a:r>
            <a:r>
              <a:rPr lang="en-US" altLang="ja-JP" smtClean="0"/>
              <a:t> </a:t>
            </a:r>
          </a:p>
          <a:p>
            <a:pPr eaLnBrk="1" hangingPunct="1"/>
            <a:r>
              <a:rPr lang="en-US" altLang="ja-JP" smtClean="0"/>
              <a:t>Create an in-place structure column that has AnalyticalModel.</a:t>
            </a:r>
          </a:p>
          <a:p>
            <a:pPr eaLnBrk="1" hangingPunct="1"/>
            <a:r>
              <a:rPr lang="en-US" altLang="ja-JP" smtClean="0"/>
              <a:t>Select some elements in which the in-place structure column is included.</a:t>
            </a:r>
          </a:p>
          <a:p>
            <a:pPr eaLnBrk="1" hangingPunct="1"/>
            <a:r>
              <a:rPr lang="en-US" altLang="ja-JP" smtClean="0"/>
              <a:t>Run this sample.</a:t>
            </a:r>
          </a:p>
          <a:p>
            <a:pPr eaLnBrk="1" hangingPunct="1"/>
            <a:r>
              <a:rPr lang="en-US" altLang="ja-JP" smtClean="0"/>
              <a:t>Expected result: the selected column’s basic information and the AnalyticalModel3D curves information will be dumped to output window.</a:t>
            </a:r>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85FC4B4E-D0D5-4480-8188-B4A521B98236}" type="slidenum">
              <a:rPr lang="en-US" smtClean="0"/>
              <a:pPr/>
              <a:t>91</a:t>
            </a:fld>
            <a:endParaRPr lang="en-US" smtClean="0"/>
          </a:p>
        </p:txBody>
      </p:sp>
      <p:sp>
        <p:nvSpPr>
          <p:cNvPr id="272387" name="Rectangle 2"/>
          <p:cNvSpPr>
            <a:spLocks noGrp="1" noRot="1" noChangeAspect="1" noChangeArrowheads="1" noTextEdit="1"/>
          </p:cNvSpPr>
          <p:nvPr>
            <p:ph type="sldImg"/>
          </p:nvPr>
        </p:nvSpPr>
        <p:spPr>
          <a:xfrm>
            <a:off x="919163" y="746125"/>
            <a:ext cx="4967287" cy="3725863"/>
          </a:xfrm>
          <a:ln/>
        </p:spPr>
      </p:sp>
      <p:sp>
        <p:nvSpPr>
          <p:cNvPr id="272388" name="Rectangle 3"/>
          <p:cNvSpPr>
            <a:spLocks noGrp="1" noChangeArrowheads="1"/>
          </p:cNvSpPr>
          <p:nvPr>
            <p:ph type="body" idx="1"/>
          </p:nvPr>
        </p:nvSpPr>
        <p:spPr>
          <a:xfrm>
            <a:off x="680874" y="4721530"/>
            <a:ext cx="5443867" cy="4471675"/>
          </a:xfrm>
          <a:noFill/>
          <a:ln/>
        </p:spPr>
        <p:txBody>
          <a:bodyPr/>
          <a:lstStyle/>
          <a:p>
            <a:pPr eaLnBrk="1" hangingPunct="1"/>
            <a:r>
              <a:rPr lang="en-US" altLang="zh-CN" smtClean="0"/>
              <a:t>This sample uses Document.NewOpening method to create openings on the selected Wall or Floor. The profile can be created with NewCurveArray, NewArc and NewLine methods of Application.</a:t>
            </a:r>
            <a:endParaRPr lang="en-US" altLang="ja-JP" smtClean="0"/>
          </a:p>
          <a:p>
            <a:pPr marL="226428" indent="-226428"/>
            <a:r>
              <a:rPr lang="en-US" altLang="ja-JP" smtClean="0"/>
              <a:t>Steps: </a:t>
            </a:r>
            <a:endParaRPr lang="en-US" altLang="zh-CN" smtClean="0"/>
          </a:p>
          <a:p>
            <a:pPr marL="226428" indent="-226428"/>
            <a:r>
              <a:rPr lang="en-US" altLang="zh-CN" smtClean="0"/>
              <a:t>Register the command:</a:t>
            </a:r>
          </a:p>
          <a:p>
            <a:pPr marL="226428" indent="-226428"/>
            <a:r>
              <a:rPr lang="en-US" altLang="zh-CN" smtClean="0"/>
              <a:t>[ExternalCommands]</a:t>
            </a:r>
          </a:p>
          <a:p>
            <a:pPr marL="226428" indent="-226428"/>
            <a:r>
              <a:rPr lang="en-US" altLang="zh-CN" smtClean="0"/>
              <a:t>ECCount=1</a:t>
            </a:r>
          </a:p>
          <a:p>
            <a:pPr marL="226428" indent="-226428"/>
            <a:r>
              <a:rPr lang="en-US" altLang="zh-CN" smtClean="0"/>
              <a:t>ECName1=New Openings</a:t>
            </a:r>
          </a:p>
          <a:p>
            <a:pPr marL="226428" indent="-226428"/>
            <a:r>
              <a:rPr lang="en-US" altLang="zh-CN" smtClean="0"/>
              <a:t>ECClassName1=Revit.SDK.Samples.NewOpenings.CS.Command</a:t>
            </a:r>
          </a:p>
          <a:p>
            <a:pPr marL="226428" indent="-226428"/>
            <a:r>
              <a:rPr lang="en-US" altLang="zh-CN" smtClean="0"/>
              <a:t>ECAssembly1=NewOpenings.dll</a:t>
            </a:r>
          </a:p>
          <a:p>
            <a:pPr marL="226428" indent="-226428"/>
            <a:r>
              <a:rPr lang="en-US" altLang="zh-CN" smtClean="0"/>
              <a:t>ECDescription1=create openings on the selected floor or wall</a:t>
            </a:r>
          </a:p>
          <a:p>
            <a:pPr marL="226428" indent="-226428"/>
            <a:endParaRPr lang="en-US" altLang="zh-CN" smtClean="0"/>
          </a:p>
          <a:p>
            <a:pPr marL="226428" indent="-226428"/>
            <a:r>
              <a:rPr lang="en-US" altLang="zh-CN" smtClean="0"/>
              <a:t>Select a wall or a floor.</a:t>
            </a:r>
          </a:p>
          <a:p>
            <a:pPr marL="226428" indent="-226428"/>
            <a:r>
              <a:rPr lang="en-US" altLang="zh-CN" smtClean="0"/>
              <a:t>Run the command.</a:t>
            </a:r>
          </a:p>
          <a:p>
            <a:pPr marL="226428" indent="-226428"/>
            <a:r>
              <a:rPr lang="en-US" altLang="zh-CN" smtClean="0"/>
              <a:t>Draw the opening profile on the preview panel. Click the mouse middle button to switch tools, to draw a line, rectangle, arc or circle.</a:t>
            </a:r>
          </a:p>
          <a:p>
            <a:pPr marL="226428" indent="-226428"/>
            <a:r>
              <a:rPr lang="en-US" altLang="zh-CN" smtClean="0"/>
              <a:t>Click "Ok" button, openings will be created on the wall or floor.</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A6A84191-96E4-4D7D-A040-AC8F290E4280}" type="slidenum">
              <a:rPr lang="en-US" smtClean="0"/>
              <a:pPr/>
              <a:t>92</a:t>
            </a:fld>
            <a:endParaRPr lang="en-US" smtClean="0"/>
          </a:p>
        </p:txBody>
      </p:sp>
      <p:sp>
        <p:nvSpPr>
          <p:cNvPr id="274435" name="Rectangle 2"/>
          <p:cNvSpPr>
            <a:spLocks noGrp="1" noRot="1" noChangeAspect="1" noChangeArrowheads="1" noTextEdit="1"/>
          </p:cNvSpPr>
          <p:nvPr>
            <p:ph type="sldImg"/>
          </p:nvPr>
        </p:nvSpPr>
        <p:spPr>
          <a:xfrm>
            <a:off x="1511300" y="746125"/>
            <a:ext cx="3876675" cy="2908300"/>
          </a:xfrm>
          <a:ln/>
        </p:spPr>
      </p:sp>
      <p:sp>
        <p:nvSpPr>
          <p:cNvPr id="274436" name="Rectangle 3"/>
          <p:cNvSpPr>
            <a:spLocks noGrp="1" noChangeArrowheads="1"/>
          </p:cNvSpPr>
          <p:nvPr>
            <p:ph type="body" idx="1"/>
          </p:nvPr>
        </p:nvSpPr>
        <p:spPr>
          <a:noFill/>
          <a:ln/>
        </p:spPr>
        <p:txBody>
          <a:bodyPr/>
          <a:lstStyle/>
          <a:p>
            <a:pPr eaLnBrk="1" hangingPunct="1"/>
            <a:r>
              <a:rPr lang="en-US" altLang="zh-CN" smtClean="0"/>
              <a:t>This sample demonstrates creating a PathReinforcement</a:t>
            </a:r>
          </a:p>
          <a:p>
            <a:pPr eaLnBrk="1" hangingPunct="1"/>
            <a:endParaRPr lang="en-US" altLang="zh-CN" smtClean="0"/>
          </a:p>
          <a:p>
            <a:pPr eaLnBrk="1" hangingPunct="1"/>
            <a:r>
              <a:rPr lang="en-US" altLang="zh-CN" smtClean="0"/>
              <a:t>1. Get geometrical data from FamilyInstance</a:t>
            </a:r>
          </a:p>
          <a:p>
            <a:pPr eaLnBrk="1" hangingPunct="1"/>
            <a:r>
              <a:rPr lang="en-US" altLang="zh-CN" noProof="1" smtClean="0"/>
              <a:t>Autodesk.Revit.Geometry.Element geoElem </a:t>
            </a:r>
            <a:r>
              <a:rPr lang="en-US" altLang="zh-CN" smtClean="0"/>
              <a:t>= Element.Geometry(Options);</a:t>
            </a:r>
          </a:p>
          <a:p>
            <a:pPr eaLnBrk="1" hangingPunct="1"/>
            <a:r>
              <a:rPr lang="en-US" altLang="zh-CN" noProof="1" smtClean="0"/>
              <a:t>GeometryObjectArray gObjects </a:t>
            </a:r>
            <a:r>
              <a:rPr lang="en-US" altLang="zh-CN" smtClean="0"/>
              <a:t>= Autodesk.Revit.Geometry.Element.Objects</a:t>
            </a:r>
          </a:p>
          <a:p>
            <a:pPr eaLnBrk="1" hangingPunct="1"/>
            <a:endParaRPr lang="en-US" altLang="zh-CN" smtClean="0"/>
          </a:p>
          <a:p>
            <a:pPr eaLnBrk="1" hangingPunct="1"/>
            <a:r>
              <a:rPr lang="en-US" altLang="zh-CN" smtClean="0"/>
              <a:t>2. How to create PathReinforcement.</a:t>
            </a:r>
          </a:p>
          <a:p>
            <a:pPr eaLnBrk="1" hangingPunct="1"/>
            <a:r>
              <a:rPr lang="en-US" altLang="zh-CN" smtClean="0"/>
              <a:t>NewPathReinforcement(PathReinforcementType, Element, CurveArray, bool) method:</a:t>
            </a:r>
          </a:p>
          <a:p>
            <a:pPr eaLnBrk="1" hangingPunct="1"/>
            <a:r>
              <a:rPr lang="en-US" altLang="zh-CN" smtClean="0"/>
              <a:t>Use Document.Create.NewPathReinforcementType() method to create one PathReinforcementType if there is no PathReinforcementType in current document.</a:t>
            </a:r>
          </a:p>
          <a:p>
            <a:pPr eaLnBrk="1" hangingPunct="1"/>
            <a:r>
              <a:rPr lang="en-US" altLang="zh-CN" smtClean="0"/>
              <a:t>Element here stands for the host of the PathReinforcement, a wall or a floor.</a:t>
            </a:r>
          </a:p>
          <a:p>
            <a:pPr eaLnBrk="1" hangingPunct="1"/>
            <a:r>
              <a:rPr lang="en-US" altLang="zh-CN" smtClean="0"/>
              <a:t>CurveArray stores the Path of the PathReinforcement.</a:t>
            </a:r>
          </a:p>
          <a:p>
            <a:pPr eaLnBrk="1" hangingPunct="1"/>
            <a:r>
              <a:rPr lang="en-US" altLang="zh-CN" smtClean="0"/>
              <a:t>bool value indicates the PathReinforcement lies to which side of Path.</a:t>
            </a:r>
          </a:p>
          <a:p>
            <a:pPr eaLnBrk="1" hangingPunct="1"/>
            <a:endParaRPr lang="en-US" altLang="zh-CN" smtClean="0"/>
          </a:p>
          <a:p>
            <a:pPr marL="226428" indent="-226428"/>
            <a:r>
              <a:rPr lang="en-US" altLang="zh-CN" smtClean="0"/>
              <a:t>[ExternalCommands]</a:t>
            </a:r>
          </a:p>
          <a:p>
            <a:pPr marL="226428" indent="-226428"/>
            <a:r>
              <a:rPr lang="en-US" altLang="zh-CN" smtClean="0"/>
              <a:t>ECCount = 1</a:t>
            </a:r>
          </a:p>
          <a:p>
            <a:pPr marL="226428" indent="-226428"/>
            <a:r>
              <a:rPr lang="en-US" altLang="zh-CN" smtClean="0"/>
              <a:t>ECName1 = NewPathReinforcement</a:t>
            </a:r>
          </a:p>
          <a:p>
            <a:pPr marL="226428" indent="-226428"/>
            <a:r>
              <a:rPr lang="en-US" altLang="zh-CN" smtClean="0"/>
              <a:t>ECClassName1 = Revit.SDK.Samples.NewPathReinforcement.CS.Command</a:t>
            </a:r>
          </a:p>
          <a:p>
            <a:pPr marL="226428" indent="-226428"/>
            <a:r>
              <a:rPr lang="en-US" altLang="zh-CN" smtClean="0"/>
              <a:t>ECAssembly1 = NewPathReinforcement.dll</a:t>
            </a:r>
          </a:p>
          <a:p>
            <a:pPr marL="226428" indent="-226428"/>
            <a:r>
              <a:rPr lang="en-US" altLang="zh-CN" smtClean="0"/>
              <a:t>ECDescription1 = Create PathReinforcement on wall or slab.</a:t>
            </a:r>
          </a:p>
          <a:p>
            <a:pPr marL="226428" indent="-226428"/>
            <a:endParaRPr lang="en-US" altLang="zh-CN" smtClean="0"/>
          </a:p>
          <a:p>
            <a:pPr marL="226428" indent="-226428"/>
            <a:r>
              <a:rPr lang="en-US" altLang="zh-CN" b="1" smtClean="0"/>
              <a:t>Steps:</a:t>
            </a:r>
            <a:r>
              <a:rPr lang="en-US" altLang="zh-CN" smtClean="0"/>
              <a:t> </a:t>
            </a:r>
          </a:p>
          <a:p>
            <a:pPr marL="226428" indent="-226428"/>
            <a:r>
              <a:rPr lang="en-US" altLang="zh-CN" smtClean="0"/>
              <a:t>Draw a Structure Wall or Slab and select it.</a:t>
            </a:r>
          </a:p>
          <a:p>
            <a:pPr marL="226428" indent="-226428"/>
            <a:r>
              <a:rPr lang="en-US" altLang="zh-CN" smtClean="0"/>
              <a:t>Run this command.</a:t>
            </a:r>
          </a:p>
          <a:p>
            <a:pPr marL="226428" indent="-226428"/>
            <a:r>
              <a:rPr lang="en-US" altLang="zh-CN" smtClean="0"/>
              <a:t>Draw the path of PathReinforcement you want to create, user can click right mouse button to finish drawing.</a:t>
            </a:r>
          </a:p>
          <a:p>
            <a:pPr marL="226428" indent="-226428"/>
            <a:r>
              <a:rPr lang="en-US" altLang="zh-CN" smtClean="0"/>
              <a:t>Click the "Preview" will preview the path reinforcement will be created.</a:t>
            </a:r>
          </a:p>
          <a:p>
            <a:pPr marL="226428" indent="-226428"/>
            <a:r>
              <a:rPr lang="en-US" altLang="zh-CN" smtClean="0"/>
              <a:t>Select or unselect "Flip" check box to create PathReinforcement on the left or right side of the path which you drawn.</a:t>
            </a:r>
          </a:p>
          <a:p>
            <a:pPr marL="226428" indent="-226428"/>
            <a:r>
              <a:rPr lang="en-US" altLang="zh-CN" smtClean="0"/>
              <a:t>Click "Create" button will create PathReinforcement when you finish the path.</a:t>
            </a:r>
          </a:p>
          <a:p>
            <a:pPr marL="226428" indent="-226428"/>
            <a:r>
              <a:rPr lang="en-US" altLang="zh-CN" smtClean="0"/>
              <a:t>User can clean and redraw the sketch of path when click "Clean" button.</a:t>
            </a: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F2C1AF6B-9D95-49B9-B5A3-5DCE91C73418}" type="slidenum">
              <a:rPr lang="en-US" smtClean="0"/>
              <a:pPr/>
              <a:t>10</a:t>
            </a:fld>
            <a:endParaRPr lang="en-US" smtClean="0"/>
          </a:p>
        </p:txBody>
      </p:sp>
      <p:sp>
        <p:nvSpPr>
          <p:cNvPr id="253955" name="Rectangle 2"/>
          <p:cNvSpPr>
            <a:spLocks noGrp="1" noRot="1" noChangeAspect="1" noChangeArrowheads="1" noTextEdit="1"/>
          </p:cNvSpPr>
          <p:nvPr>
            <p:ph type="sldImg"/>
          </p:nvPr>
        </p:nvSpPr>
        <p:spPr>
          <a:xfrm>
            <a:off x="1511300" y="746125"/>
            <a:ext cx="3876675" cy="2908300"/>
          </a:xfrm>
          <a:ln/>
        </p:spPr>
      </p:sp>
      <p:sp>
        <p:nvSpPr>
          <p:cNvPr id="2539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3D84D82F-E885-4685-9ADD-03B0B233D35B}" type="slidenum">
              <a:rPr lang="en-US" smtClean="0"/>
              <a:pPr/>
              <a:t>93</a:t>
            </a:fld>
            <a:endParaRPr lang="en-US" smtClean="0"/>
          </a:p>
        </p:txBody>
      </p:sp>
      <p:sp>
        <p:nvSpPr>
          <p:cNvPr id="276483" name="Rectangle 2"/>
          <p:cNvSpPr>
            <a:spLocks noGrp="1" noRot="1" noChangeAspect="1" noChangeArrowheads="1" noTextEdit="1"/>
          </p:cNvSpPr>
          <p:nvPr>
            <p:ph type="sldImg"/>
          </p:nvPr>
        </p:nvSpPr>
        <p:spPr>
          <a:xfrm>
            <a:off x="1511300" y="746125"/>
            <a:ext cx="3876675" cy="2908300"/>
          </a:xfrm>
          <a:ln/>
        </p:spPr>
      </p:sp>
      <p:sp>
        <p:nvSpPr>
          <p:cNvPr id="276484" name="Rectangle 3"/>
          <p:cNvSpPr>
            <a:spLocks noGrp="1" noChangeArrowheads="1"/>
          </p:cNvSpPr>
          <p:nvPr>
            <p:ph type="body" idx="1"/>
          </p:nvPr>
        </p:nvSpPr>
        <p:spPr>
          <a:noFill/>
          <a:ln/>
        </p:spPr>
        <p:txBody>
          <a:bodyPr/>
          <a:lstStyle/>
          <a:p>
            <a:pPr marL="0" indent="0"/>
            <a:r>
              <a:rPr lang="en-US" altLang="ja-JP" smtClean="0"/>
              <a:t>This sample </a:t>
            </a:r>
            <a:r>
              <a:rPr lang="en-US" altLang="zh-CN" smtClean="0"/>
              <a:t>will </a:t>
            </a:r>
            <a:r>
              <a:rPr lang="en-US" altLang="ja-JP" smtClean="0"/>
              <a:t>get path reinforcement from active document and display its properties in a dialog. Curves of path reinforcement </a:t>
            </a:r>
            <a:r>
              <a:rPr lang="en-US" altLang="zh-CN" smtClean="0"/>
              <a:t>will be</a:t>
            </a:r>
            <a:r>
              <a:rPr lang="en-US" altLang="ja-JP" smtClean="0"/>
              <a:t> displayed in picture box and other data </a:t>
            </a:r>
            <a:r>
              <a:rPr lang="en-US" altLang="zh-CN" smtClean="0"/>
              <a:t>be</a:t>
            </a:r>
            <a:r>
              <a:rPr lang="en-US" altLang="ja-JP" smtClean="0"/>
              <a:t> displayed in property grid. The geometry data can be got by "Curves" property of path reinforcement and other properties can be got by "get_Parameter" and "Parameters"</a:t>
            </a:r>
            <a:r>
              <a:rPr lang="en-US" altLang="zh-CN" smtClean="0"/>
              <a:t> methods.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906D9DB8-0689-42A3-9AA0-A20D48A33BF3}" type="slidenum">
              <a:rPr lang="en-US" smtClean="0"/>
              <a:pPr/>
              <a:t>94</a:t>
            </a:fld>
            <a:endParaRPr lang="en-US" smtClean="0"/>
          </a:p>
        </p:txBody>
      </p:sp>
      <p:sp>
        <p:nvSpPr>
          <p:cNvPr id="277507" name="Rectangle 2"/>
          <p:cNvSpPr>
            <a:spLocks noGrp="1" noRot="1" noChangeAspect="1" noChangeArrowheads="1" noTextEdit="1"/>
          </p:cNvSpPr>
          <p:nvPr>
            <p:ph type="sldImg"/>
          </p:nvPr>
        </p:nvSpPr>
        <p:spPr>
          <a:xfrm>
            <a:off x="1511300" y="746125"/>
            <a:ext cx="3876675" cy="2908300"/>
          </a:xfrm>
          <a:ln/>
        </p:spPr>
      </p:sp>
      <p:sp>
        <p:nvSpPr>
          <p:cNvPr id="277508" name="Rectangle 3"/>
          <p:cNvSpPr>
            <a:spLocks noGrp="1" noChangeArrowheads="1"/>
          </p:cNvSpPr>
          <p:nvPr>
            <p:ph type="body" idx="1"/>
          </p:nvPr>
        </p:nvSpPr>
        <p:spPr>
          <a:noFill/>
          <a:ln/>
        </p:spPr>
        <p:txBody>
          <a:bodyPr/>
          <a:lstStyle/>
          <a:p>
            <a:pPr marL="226428" indent="-226428"/>
            <a:r>
              <a:rPr lang="en-US" altLang="zh-CN" smtClean="0"/>
              <a:t>This program displays a form with all information of the current project information, including gbXml Settings, and allows the user to modify them.</a:t>
            </a:r>
          </a:p>
          <a:p>
            <a:pPr marL="226428" indent="-226428"/>
            <a:r>
              <a:rPr lang="en-US" altLang="zh-CN" smtClean="0"/>
              <a:t>1. Display the current project information including gbXml Settings.</a:t>
            </a:r>
          </a:p>
          <a:p>
            <a:pPr marL="226428" indent="-226428"/>
            <a:r>
              <a:rPr lang="en-US" altLang="zh-CN" smtClean="0"/>
              <a:t>2. Allow the user to modify all the information.</a:t>
            </a:r>
          </a:p>
          <a:p>
            <a:pPr marL="226428" indent="-226428"/>
            <a:r>
              <a:rPr lang="en-US" altLang="zh-CN" smtClean="0"/>
              <a:t>3. User can change the buildingType by choosing one from a list of available types.</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95</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pPr marL="226428" indent="-226428"/>
            <a:r>
              <a:rPr lang="en-US" altLang="ja-JP" smtClean="0"/>
              <a:t>Display the decimal symbol type of current project units and users can set it to comma or dot.</a:t>
            </a:r>
          </a:p>
          <a:p>
            <a:pPr marL="226428" indent="-226428"/>
            <a:r>
              <a:rPr lang="en-US" altLang="ja-JP" smtClean="0"/>
              <a:t>Display the slope type of current project units and users can set it to Rise or Angle.</a:t>
            </a:r>
          </a:p>
          <a:p>
            <a:pPr marL="226428" indent="-226428"/>
            <a:r>
              <a:rPr lang="en-US" altLang="ja-JP" smtClean="0"/>
              <a:t>List all the units in current project and display each unit’s format information.</a:t>
            </a:r>
          </a:p>
          <a:p>
            <a:pPr marL="679285" lvl="1" indent="-226428"/>
            <a:r>
              <a:rPr lang="en-US" altLang="ja-JP" smtClean="0"/>
              <a:t>List all the available Unit Discipline of current project in a list box</a:t>
            </a:r>
          </a:p>
          <a:p>
            <a:pPr marL="679285" lvl="1" indent="-226428"/>
            <a:r>
              <a:rPr lang="en-US" altLang="ja-JP" smtClean="0"/>
              <a:t>Classify the project units by the Unit Discipline</a:t>
            </a:r>
          </a:p>
          <a:p>
            <a:pPr marL="679285" lvl="1" indent="-226428"/>
            <a:r>
              <a:rPr lang="en-US" altLang="ja-JP" smtClean="0"/>
              <a:t>When users select one Unit Discipline in the list box </a:t>
            </a:r>
            <a:r>
              <a:rPr lang="en-US" altLang="zh-CN" smtClean="0"/>
              <a:t>to </a:t>
            </a:r>
            <a:r>
              <a:rPr lang="en-US" altLang="ja-JP" smtClean="0"/>
              <a:t>display the corresponding project units name (such as Length or Area) and its format information. The format information includes the display unit type (such as DUT_KIP_FEET_PER_DEGREE_PER_FOOT), the unit suffix type (such as UST_NONE), and the rounding (such as 0.2).</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96</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export Revit model data into ODBC database and how to import data from database into Revit to modify or create Revit models,</a:t>
            </a:r>
            <a:r>
              <a:rPr lang="en-US" sz="1200" baseline="0" smtClean="0">
                <a:latin typeface="Arial" charset="0"/>
              </a:rPr>
              <a:t> </a:t>
            </a:r>
            <a:r>
              <a:rPr lang="en-US" sz="1200" smtClean="0">
                <a:latin typeface="Arial" charset="0"/>
              </a:rPr>
              <a:t>getting and setting Revit parameter values. The sample takes advantage of DataSet, DataAdapter and CommandBuilder to implement database inserting, updating and deleting operations. There is only one external command. Import and export data function are triggered by clicking dialogue buttons.</a:t>
            </a:r>
            <a:endParaRPr lang="en-US" altLang="zh-CN"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6A5D546A-2FB3-4FA5-99FD-FEEFC909B9CB}" type="slidenum">
              <a:rPr lang="en-US" smtClean="0"/>
              <a:pPr/>
              <a:t>97</a:t>
            </a:fld>
            <a:endParaRPr lang="en-US" smtClean="0"/>
          </a:p>
        </p:txBody>
      </p:sp>
      <p:sp>
        <p:nvSpPr>
          <p:cNvPr id="278531" name="Rectangle 2"/>
          <p:cNvSpPr>
            <a:spLocks noGrp="1" noRot="1" noChangeAspect="1" noChangeArrowheads="1" noTextEdit="1"/>
          </p:cNvSpPr>
          <p:nvPr>
            <p:ph type="sldImg"/>
          </p:nvPr>
        </p:nvSpPr>
        <p:spPr>
          <a:xfrm>
            <a:off x="1511300" y="746125"/>
            <a:ext cx="3876675" cy="2908300"/>
          </a:xfrm>
          <a:ln/>
        </p:spPr>
      </p:sp>
      <p:sp>
        <p:nvSpPr>
          <p:cNvPr id="278532" name="Rectangle 3"/>
          <p:cNvSpPr>
            <a:spLocks noGrp="1" noChangeArrowheads="1"/>
          </p:cNvSpPr>
          <p:nvPr>
            <p:ph type="body" idx="1"/>
          </p:nvPr>
        </p:nvSpPr>
        <p:spPr>
          <a:noFill/>
          <a:ln/>
        </p:spPr>
        <p:txBody>
          <a:bodyPr/>
          <a:lstStyle/>
          <a:p>
            <a:r>
              <a:rPr lang="en-US" sz="1200" smtClean="0">
                <a:latin typeface="Arial" charset="0"/>
              </a:rPr>
              <a:t>This sample demonstrates how to retrieve spreadsheet data in excel, how to create rooms programmatically in Revit and how to update spreadsheet data with room properties. It also demonstrates how to create shared parameters, how to get all rooms in each PlanTopology and how to use the document event handler.</a:t>
            </a:r>
            <a:endParaRPr lang="en-GB" sz="1200" smtClean="0">
              <a:latin typeface="Arial" charset="0"/>
            </a:endParaRPr>
          </a:p>
          <a:p>
            <a:r>
              <a:rPr lang="en-US" sz="1200" smtClean="0">
                <a:latin typeface="Arial" charset="0"/>
              </a:rPr>
              <a:t>The sample uses OleDb.OleDbConnection, OleDb.OleDbCommand, DataTable and relevant Revit classes to synchronize spreadsheet based room schedule with Revit rooms. It implements two commands: import room schedule from spreadsheet and update room area fields in spreadsheet.</a:t>
            </a:r>
            <a:endParaRPr lang="en-GB" sz="1200" smtClean="0">
              <a:latin typeface="Arial" charset="0"/>
            </a:endParaRP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DEC16C6C-607E-4D4C-BAF8-D562304D7800}" type="slidenum">
              <a:rPr lang="en-US" smtClean="0"/>
              <a:pPr/>
              <a:t>98</a:t>
            </a:fld>
            <a:endParaRPr lang="en-US" smtClean="0"/>
          </a:p>
        </p:txBody>
      </p:sp>
      <p:sp>
        <p:nvSpPr>
          <p:cNvPr id="279555" name="Rectangle 2"/>
          <p:cNvSpPr>
            <a:spLocks noGrp="1" noRot="1" noChangeAspect="1" noChangeArrowheads="1" noTextEdit="1"/>
          </p:cNvSpPr>
          <p:nvPr>
            <p:ph type="sldImg"/>
          </p:nvPr>
        </p:nvSpPr>
        <p:spPr>
          <a:xfrm>
            <a:off x="1511300" y="746125"/>
            <a:ext cx="3876675" cy="2908300"/>
          </a:xfrm>
          <a:ln/>
        </p:spPr>
      </p:sp>
      <p:sp>
        <p:nvSpPr>
          <p:cNvPr id="279556" name="Rectangle 3"/>
          <p:cNvSpPr>
            <a:spLocks noGrp="1" noChangeArrowheads="1"/>
          </p:cNvSpPr>
          <p:nvPr>
            <p:ph type="body" idx="1"/>
          </p:nvPr>
        </p:nvSpPr>
        <p:spPr>
          <a:noFill/>
          <a:ln/>
        </p:spPr>
        <p:txBody>
          <a:bodyPr/>
          <a:lstStyle/>
          <a:p>
            <a:pPr eaLnBrk="1" hangingPunct="1"/>
            <a:endParaRPr lang="en-GB"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7F98D902-D26A-49F2-84A9-33D74D4974E5}" type="slidenum">
              <a:rPr lang="en-US" smtClean="0"/>
              <a:pPr/>
              <a:t>99</a:t>
            </a:fld>
            <a:endParaRPr lang="en-US" smtClean="0"/>
          </a:p>
        </p:txBody>
      </p:sp>
      <p:sp>
        <p:nvSpPr>
          <p:cNvPr id="280579" name="Rectangle 2"/>
          <p:cNvSpPr>
            <a:spLocks noGrp="1" noRot="1" noChangeAspect="1" noChangeArrowheads="1" noTextEdit="1"/>
          </p:cNvSpPr>
          <p:nvPr>
            <p:ph type="sldImg"/>
          </p:nvPr>
        </p:nvSpPr>
        <p:spPr>
          <a:xfrm>
            <a:off x="1511300" y="746125"/>
            <a:ext cx="3876675" cy="2908300"/>
          </a:xfrm>
          <a:ln/>
        </p:spPr>
      </p:sp>
      <p:sp>
        <p:nvSpPr>
          <p:cNvPr id="280580" name="Rectangle 3"/>
          <p:cNvSpPr>
            <a:spLocks noGrp="1" noChangeArrowheads="1"/>
          </p:cNvSpPr>
          <p:nvPr>
            <p:ph type="body" idx="1"/>
          </p:nvPr>
        </p:nvSpPr>
        <p:spPr>
          <a:noFill/>
          <a:ln/>
        </p:spPr>
        <p:txBody>
          <a:bodyPr/>
          <a:lstStyle/>
          <a:p>
            <a:pPr marL="0" indent="0"/>
            <a:r>
              <a:rPr lang="en-US" altLang="zh-CN" smtClean="0"/>
              <a:t>Steps:</a:t>
            </a:r>
          </a:p>
          <a:p>
            <a:pPr marL="0" indent="0"/>
            <a:endParaRPr lang="en-US" altLang="zh-CN" smtClean="0"/>
          </a:p>
          <a:p>
            <a:pPr marL="0" indent="0"/>
            <a:r>
              <a:rPr lang="en-US" altLang="zh-CN" smtClean="0"/>
              <a:t>Register the command:</a:t>
            </a:r>
          </a:p>
          <a:p>
            <a:pPr marL="0" indent="0"/>
            <a:r>
              <a:rPr lang="en-US" noProof="1" smtClean="0"/>
              <a:t>[ExternalCommands]</a:t>
            </a:r>
          </a:p>
          <a:p>
            <a:pPr marL="0" indent="0"/>
            <a:r>
              <a:rPr lang="en-US" noProof="1" smtClean="0"/>
              <a:t>ECCount=1</a:t>
            </a:r>
          </a:p>
          <a:p>
            <a:pPr marL="0" indent="0"/>
            <a:endParaRPr lang="en-US" noProof="1" smtClean="0"/>
          </a:p>
          <a:p>
            <a:pPr marL="0" indent="0"/>
            <a:r>
              <a:rPr lang="en-US" noProof="1" smtClean="0"/>
              <a:t>ECName1=SpotDimension</a:t>
            </a:r>
          </a:p>
          <a:p>
            <a:pPr marL="0" indent="0"/>
            <a:r>
              <a:rPr lang="en-US" noProof="1" smtClean="0"/>
              <a:t>ECClassName1 = 	Revit.SDK.Samples.SpotDimension.CS.Command</a:t>
            </a:r>
          </a:p>
          <a:p>
            <a:pPr marL="0" indent="0"/>
            <a:r>
              <a:rPr lang="en-US" noProof="1" smtClean="0"/>
              <a:t>ECAssembly1 = 	C:\Revit\SDK\Samples\SpotDimension\CS\bin\Debug\SpotDimension.dll</a:t>
            </a:r>
          </a:p>
          <a:p>
            <a:pPr marL="0" indent="0"/>
            <a:r>
              <a:rPr lang="en-US" noProof="1" smtClean="0"/>
              <a:t>ECDescription1 = Get all the spot dimensions in the all views and show each spot dimension's properties.</a:t>
            </a:r>
            <a:endParaRPr lang="en-US" altLang="zh-CN" smtClean="0"/>
          </a:p>
          <a:p>
            <a:pPr marL="0" indent="0"/>
            <a:endParaRPr lang="en-US" altLang="zh-CN" smtClean="0"/>
          </a:p>
          <a:p>
            <a:pPr marL="0" indent="0"/>
            <a:r>
              <a:rPr lang="en-US" altLang="ja-JP" smtClean="0"/>
              <a:t>First draw a</a:t>
            </a:r>
            <a:r>
              <a:rPr lang="en-US" altLang="zh-CN" smtClean="0"/>
              <a:t>n</a:t>
            </a:r>
            <a:r>
              <a:rPr lang="en-US" altLang="ja-JP" smtClean="0"/>
              <a:t> element</a:t>
            </a:r>
            <a:r>
              <a:rPr lang="en-US" altLang="zh-CN" smtClean="0"/>
              <a:t> (</a:t>
            </a:r>
            <a:r>
              <a:rPr lang="en-US" altLang="ja-JP" smtClean="0"/>
              <a:t>for example a wall</a:t>
            </a:r>
            <a:r>
              <a:rPr lang="en-US" altLang="zh-CN" smtClean="0"/>
              <a:t>)</a:t>
            </a:r>
            <a:r>
              <a:rPr lang="en-US" altLang="ja-JP" smtClean="0"/>
              <a:t>, and then draw some </a:t>
            </a:r>
            <a:r>
              <a:rPr lang="en-US" altLang="zh-CN" smtClean="0"/>
              <a:t>spot dimensions</a:t>
            </a:r>
            <a:r>
              <a:rPr lang="en-US" altLang="ja-JP" smtClean="0"/>
              <a:t> </a:t>
            </a:r>
            <a:r>
              <a:rPr lang="en-US" altLang="zh-CN" smtClean="0"/>
              <a:t>with Revit Menu Command: Drafting-&gt;Spot Dimension tool </a:t>
            </a:r>
            <a:r>
              <a:rPr lang="en-US" altLang="ja-JP" smtClean="0"/>
              <a:t>in </a:t>
            </a:r>
            <a:r>
              <a:rPr lang="en-US" altLang="zh-CN" smtClean="0"/>
              <a:t>Revit</a:t>
            </a:r>
            <a:r>
              <a:rPr lang="en-US" altLang="ja-JP" smtClean="0"/>
              <a:t> UI.</a:t>
            </a:r>
          </a:p>
          <a:p>
            <a:pPr marL="0" indent="0"/>
            <a:r>
              <a:rPr lang="en-US" altLang="ja-JP" smtClean="0"/>
              <a:t>Load and run the SpotDimension.dll.</a:t>
            </a:r>
            <a:endParaRPr lang="en-US" altLang="zh-CN" smtClean="0"/>
          </a:p>
          <a:p>
            <a:pPr marL="0" indent="0"/>
            <a:r>
              <a:rPr lang="en-US" altLang="zh-CN" smtClean="0"/>
              <a:t>Select a view to show all the spot dimensions in that selected view. And then select a spot dimension to show its properties in a DataGridView at the bottom of the dialog.</a:t>
            </a:r>
          </a:p>
          <a:p>
            <a:pPr marL="0" indent="0"/>
            <a:r>
              <a:rPr lang="en-US" altLang="zh-CN" smtClean="0"/>
              <a:t>Select a spot dimension, and then close the dialog to return Revit, then the spot dimension will be highlighted afterwards.</a:t>
            </a:r>
          </a:p>
          <a:p>
            <a:pPr marL="226428" indent="-226428"/>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59920927-B220-40D4-8323-8F27524561C6}" type="slidenum">
              <a:rPr lang="en-US" smtClean="0"/>
              <a:pPr/>
              <a:t>100</a:t>
            </a:fld>
            <a:endParaRPr lang="en-US" smtClean="0"/>
          </a:p>
        </p:txBody>
      </p:sp>
      <p:sp>
        <p:nvSpPr>
          <p:cNvPr id="282627" name="Rectangle 2"/>
          <p:cNvSpPr>
            <a:spLocks noGrp="1" noRot="1" noChangeAspect="1" noChangeArrowheads="1" noTextEdit="1"/>
          </p:cNvSpPr>
          <p:nvPr>
            <p:ph type="sldImg"/>
          </p:nvPr>
        </p:nvSpPr>
        <p:spPr>
          <a:xfrm>
            <a:off x="1511300" y="746125"/>
            <a:ext cx="3876675" cy="2908300"/>
          </a:xfrm>
          <a:ln/>
        </p:spPr>
      </p:sp>
      <p:sp>
        <p:nvSpPr>
          <p:cNvPr id="282628" name="Rectangle 3"/>
          <p:cNvSpPr>
            <a:spLocks noGrp="1" noChangeArrowheads="1"/>
          </p:cNvSpPr>
          <p:nvPr>
            <p:ph type="body" idx="1"/>
          </p:nvPr>
        </p:nvSpPr>
        <p:spPr>
          <a:noFill/>
          <a:ln/>
        </p:spPr>
        <p:txBody>
          <a:bodyPr/>
          <a:lstStyle/>
          <a:p>
            <a:pPr indent="0" eaLnBrk="1" hangingPunct="1"/>
            <a:r>
              <a:rPr lang="en-US" altLang="zh-CN" sz="1000" smtClean="0"/>
              <a:t>This sample demonstrates how to create tags at the start and end of selected beams. </a:t>
            </a:r>
          </a:p>
          <a:p>
            <a:pPr indent="0" eaLnBrk="1" hangingPunct="1"/>
            <a:r>
              <a:rPr lang="en-US" altLang="zh-CN" sz="1000" smtClean="0"/>
              <a:t>Tags’  Properties of leader </a:t>
            </a:r>
            <a:r>
              <a:rPr lang="zh-CN" altLang="en-US" smtClean="0"/>
              <a:t>、</a:t>
            </a:r>
            <a:r>
              <a:rPr lang="en-US" altLang="zh-CN" smtClean="0">
                <a:hlinkClick r:id="rId3"/>
              </a:rPr>
              <a:t>TagMode</a:t>
            </a:r>
            <a:r>
              <a:rPr lang="zh-CN" altLang="en-US" smtClean="0"/>
              <a:t>、</a:t>
            </a:r>
            <a:r>
              <a:rPr lang="en-US" altLang="zh-CN" smtClean="0"/>
              <a:t>TagOrientation </a:t>
            </a:r>
            <a:r>
              <a:rPr lang="en-US" altLang="zh-CN" sz="1000" smtClean="0"/>
              <a:t>can be changed through the dialog.</a:t>
            </a:r>
          </a:p>
          <a:p>
            <a:pPr indent="0" eaLnBrk="1" hangingPunct="1"/>
            <a:endParaRPr lang="zh-CN" altLang="en-US" sz="1000" smtClean="0"/>
          </a:p>
          <a:p>
            <a:pPr indent="0" eaLnBrk="1" hangingPunct="1"/>
            <a:r>
              <a:rPr lang="en-US" altLang="zh-CN" smtClean="0"/>
              <a:t>The selected beam object is retrieved from Document.Selection.</a:t>
            </a:r>
          </a:p>
          <a:p>
            <a:pPr indent="0" eaLnBrk="1" hangingPunct="1"/>
            <a:r>
              <a:rPr lang="en-US" altLang="zh-CN" smtClean="0"/>
              <a:t>The available Family belonging to the three tag mode--tag by Category, Multi-Category Tag and Material tag is retrieved from Document.Elements by judging familySymbol’s category. </a:t>
            </a:r>
          </a:p>
          <a:p>
            <a:pPr indent="0" eaLnBrk="1" hangingPunct="1"/>
            <a:r>
              <a:rPr lang="en-US" altLang="zh-CN" smtClean="0"/>
              <a:t>The start point and the end point can be retrieved from FamilyInstance.Location.Curve.EndPoint[] property.</a:t>
            </a:r>
          </a:p>
          <a:p>
            <a:pPr indent="0" eaLnBrk="1" hangingPunct="1"/>
            <a:r>
              <a:rPr lang="en-US" altLang="zh-CN" smtClean="0"/>
              <a:t>Use Autodesk.Revit.Creation.Document.NewTag(View, Element, Boolean, TagMode, TagOrientation, XYZ) method to create tag.</a:t>
            </a:r>
          </a:p>
          <a:p>
            <a:pPr indent="0" eaLnBrk="1" hangingPunct="1"/>
            <a:endParaRPr lang="en-US" altLang="zh-CN" smtClean="0"/>
          </a:p>
          <a:p>
            <a:pPr marL="0" indent="0"/>
            <a:r>
              <a:rPr lang="en-US" altLang="ja-JP" smtClean="0"/>
              <a:t>[ExternalCommands]</a:t>
            </a:r>
          </a:p>
          <a:p>
            <a:pPr marL="0" indent="0"/>
            <a:r>
              <a:rPr lang="en-US" altLang="ja-JP" smtClean="0"/>
              <a:t>ECCount = 1</a:t>
            </a:r>
          </a:p>
          <a:p>
            <a:pPr marL="0" indent="0"/>
            <a:r>
              <a:rPr lang="en-US" altLang="ja-JP" smtClean="0"/>
              <a:t>ECName1 = TagBeam</a:t>
            </a:r>
          </a:p>
          <a:p>
            <a:pPr marL="0" indent="0"/>
            <a:r>
              <a:rPr lang="en-US" altLang="ja-JP" smtClean="0"/>
              <a:t>ECClassName1 = 	Revit.SDK.Samples.TagBeam.CS.Command</a:t>
            </a:r>
          </a:p>
          <a:p>
            <a:pPr marL="0" indent="0"/>
            <a:r>
              <a:rPr lang="en-US" altLang="ja-JP" smtClean="0"/>
              <a:t>ECAssembly1 = TagBeam.dll</a:t>
            </a:r>
          </a:p>
          <a:p>
            <a:pPr marL="0" indent="0"/>
            <a:r>
              <a:rPr lang="en-US" altLang="ja-JP" smtClean="0"/>
              <a:t>ECDescription1 = "Tag beam's start and end."</a:t>
            </a:r>
          </a:p>
          <a:p>
            <a:pPr marL="0" indent="0"/>
            <a:endParaRPr lang="en-US" altLang="ja-JP" smtClean="0"/>
          </a:p>
          <a:p>
            <a:pPr marL="0" indent="0"/>
            <a:r>
              <a:rPr lang="en-US" altLang="ja-JP" b="1" smtClean="0"/>
              <a:t>Steps:</a:t>
            </a:r>
            <a:r>
              <a:rPr lang="en-US" altLang="ja-JP" smtClean="0"/>
              <a:t> </a:t>
            </a:r>
          </a:p>
          <a:p>
            <a:pPr marL="0" indent="0"/>
            <a:r>
              <a:rPr lang="en-US" altLang="ja-JP" smtClean="0"/>
              <a:t>1. Draw </a:t>
            </a:r>
            <a:r>
              <a:rPr lang="en-US" altLang="zh-CN" smtClean="0"/>
              <a:t>some beams and select them</a:t>
            </a:r>
            <a:r>
              <a:rPr lang="en-US" altLang="ja-JP" smtClean="0"/>
              <a:t>.</a:t>
            </a:r>
          </a:p>
          <a:p>
            <a:pPr marL="0" indent="0"/>
            <a:r>
              <a:rPr lang="en-US" altLang="ja-JP" smtClean="0"/>
              <a:t>2. Run this command.</a:t>
            </a:r>
            <a:endParaRPr lang="en-US" altLang="zh-CN" smtClean="0"/>
          </a:p>
          <a:p>
            <a:pPr marL="0" indent="0"/>
            <a:r>
              <a:rPr lang="en-US" altLang="zh-CN" smtClean="0"/>
              <a:t>3. Select tag mode--tag by Category, Multi-Category Tag or Material tag, and then select the tag family symbol of this mode.</a:t>
            </a:r>
            <a:r>
              <a:rPr lang="en-US" altLang="ja-JP" smtClean="0"/>
              <a:t> </a:t>
            </a:r>
            <a:r>
              <a:rPr lang="en-US" altLang="zh-CN" smtClean="0"/>
              <a:t>Select the tag orientation and chooses whether tags have leaders.</a:t>
            </a:r>
            <a:endParaRPr lang="en-US" altLang="ja-JP" smtClean="0"/>
          </a:p>
          <a:p>
            <a:pPr marL="0" indent="0"/>
            <a:r>
              <a:rPr lang="en-US" altLang="ja-JP" smtClean="0"/>
              <a:t>4. Click "OK" button to tag</a:t>
            </a:r>
            <a:r>
              <a:rPr lang="en-US" altLang="zh-CN" smtClean="0"/>
              <a:t> beam‘s start and end</a:t>
            </a:r>
            <a:r>
              <a:rPr lang="en-US" altLang="ja-JP" smtClean="0"/>
              <a:t> or click "Cancel" button to abort them.</a:t>
            </a:r>
            <a:endParaRPr lang="zh-CN" altLang="en-US" smtClean="0"/>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9F0A942B-AEA1-48CB-BF6B-5AFC1B3555D4}" type="slidenum">
              <a:rPr lang="en-US" smtClean="0"/>
              <a:pPr/>
              <a:t>101</a:t>
            </a:fld>
            <a:endParaRPr lang="en-US" smtClean="0"/>
          </a:p>
        </p:txBody>
      </p:sp>
      <p:sp>
        <p:nvSpPr>
          <p:cNvPr id="284675" name="Rectangle 2"/>
          <p:cNvSpPr>
            <a:spLocks noGrp="1" noRot="1" noChangeAspect="1" noChangeArrowheads="1" noTextEdit="1"/>
          </p:cNvSpPr>
          <p:nvPr>
            <p:ph type="sldImg"/>
          </p:nvPr>
        </p:nvSpPr>
        <p:spPr>
          <a:xfrm>
            <a:off x="1511300" y="746125"/>
            <a:ext cx="3876675" cy="2908300"/>
          </a:xfrm>
          <a:ln/>
        </p:spPr>
      </p:sp>
      <p:sp>
        <p:nvSpPr>
          <p:cNvPr id="284676" name="Rectangle 3"/>
          <p:cNvSpPr>
            <a:spLocks noGrp="1" noChangeArrowheads="1"/>
          </p:cNvSpPr>
          <p:nvPr>
            <p:ph type="body" idx="1"/>
          </p:nvPr>
        </p:nvSpPr>
        <p:spPr>
          <a:noFill/>
          <a:ln/>
        </p:spPr>
        <p:txBody>
          <a:bodyPr/>
          <a:lstStyle/>
          <a:p>
            <a:pPr marL="226428" indent="-226428"/>
            <a:r>
              <a:rPr lang="en-US" altLang="zh-CN" smtClean="0"/>
              <a:t>Logic: </a:t>
            </a:r>
          </a:p>
          <a:p>
            <a:pPr marL="226428" indent="-226428"/>
            <a:r>
              <a:rPr lang="en-US" altLang="zh-CN" smtClean="0"/>
              <a:t>Find the first selected floor.</a:t>
            </a:r>
          </a:p>
          <a:p>
            <a:pPr marL="226428" indent="-226428"/>
            <a:r>
              <a:rPr lang="en-US" altLang="zh-CN" smtClean="0"/>
              <a:t>Go through each layer of the compound structure of the floor, set its thickness as 10 times as itself.</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7ED0AEA8-BA26-46F8-B08C-02175DAD8371}" type="slidenum">
              <a:rPr lang="en-US" smtClean="0"/>
              <a:pPr/>
              <a:t>102</a:t>
            </a:fld>
            <a:endParaRPr lang="en-US" smtClean="0"/>
          </a:p>
        </p:txBody>
      </p:sp>
      <p:sp>
        <p:nvSpPr>
          <p:cNvPr id="285699" name="Rectangle 2"/>
          <p:cNvSpPr>
            <a:spLocks noGrp="1" noRot="1" noChangeAspect="1" noChangeArrowheads="1" noTextEdit="1"/>
          </p:cNvSpPr>
          <p:nvPr>
            <p:ph type="sldImg"/>
          </p:nvPr>
        </p:nvSpPr>
        <p:spPr>
          <a:xfrm>
            <a:off x="1511300" y="746125"/>
            <a:ext cx="3876675" cy="2908300"/>
          </a:xfrm>
          <a:ln/>
        </p:spPr>
      </p:sp>
      <p:sp>
        <p:nvSpPr>
          <p:cNvPr id="285700" name="Rectangle 3"/>
          <p:cNvSpPr>
            <a:spLocks noGrp="1" noChangeArrowheads="1"/>
          </p:cNvSpPr>
          <p:nvPr>
            <p:ph type="body" idx="1"/>
          </p:nvPr>
        </p:nvSpPr>
        <p:spPr>
          <a:noFill/>
          <a:ln/>
        </p:spPr>
        <p:txBody>
          <a:bodyPr/>
          <a:lstStyle/>
          <a:p>
            <a:pPr marL="226428" indent="-226428"/>
            <a:r>
              <a:rPr lang="en-US" altLang="zh-CN" smtClean="0"/>
              <a:t>Logic:</a:t>
            </a:r>
          </a:p>
          <a:p>
            <a:pPr marL="226428" indent="-226428"/>
            <a:endParaRPr lang="en-US" altLang="zh-CN" smtClean="0"/>
          </a:p>
          <a:p>
            <a:pPr marL="226428" indent="-226428"/>
            <a:r>
              <a:rPr lang="en-US" altLang="zh-CN" smtClean="0"/>
              <a:t>Go through each selected wall.</a:t>
            </a:r>
          </a:p>
          <a:p>
            <a:pPr marL="226428" indent="-226428"/>
            <a:r>
              <a:rPr lang="en-US" altLang="zh-CN" smtClean="0"/>
              <a:t>Go through each layer of the compound structure of the type of the wall, set thickness of the corresponding layer 10 times as original.</a:t>
            </a:r>
          </a:p>
          <a:p>
            <a:pPr marL="226428" indent="-226428"/>
            <a:endParaRPr lang="en-US" altLang="zh-CN" smtClean="0"/>
          </a:p>
          <a:p>
            <a:pPr marL="226428" indent="-226428"/>
            <a:r>
              <a:rPr lang="en-US" altLang="zh-CN" smtClean="0"/>
              <a:t>Note:</a:t>
            </a:r>
          </a:p>
          <a:p>
            <a:pPr marL="226428" indent="-226428"/>
            <a:r>
              <a:rPr lang="en-US" altLang="zh-CN" smtClean="0"/>
              <a:t>The sample changes the wall type thickness actually, so all walls with the same type will be thickened.</a:t>
            </a:r>
          </a:p>
        </p:txBody>
      </p:sp>
      <p:sp>
        <p:nvSpPr>
          <p:cNvPr id="5" name="Footer Placeholder 4"/>
          <p:cNvSpPr>
            <a:spLocks noGrp="1"/>
          </p:cNvSpPr>
          <p:nvPr>
            <p:ph type="ftr" sz="quarter" idx="10"/>
          </p:nvPr>
        </p:nvSpPr>
        <p:spPr/>
        <p:txBody>
          <a:bodyPr/>
          <a:lstStyle/>
          <a:p>
            <a:pPr>
              <a:defRPr/>
            </a:pPr>
            <a:r>
              <a:rPr lang="en-US" smtClean="0"/>
              <a:t>The Revit SDK Samples</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3538"/>
            <a:ext cx="11761788" cy="1009649"/>
          </a:xfrm>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525587"/>
            <a:ext cx="11761788" cy="6699250"/>
          </a:xfrm>
        </p:spPr>
        <p:txBody>
          <a:bodyPr/>
          <a:lstStyle>
            <a:lvl1pPr>
              <a:spcBef>
                <a:spcPts val="1200"/>
              </a:spcBef>
              <a:defRPr/>
            </a:lvl1pPr>
            <a:lvl2pPr>
              <a:defRPr sz="2400"/>
            </a:lvl2pPr>
            <a:lvl3pPr>
              <a:defRPr sz="2000"/>
            </a:lvl3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0"/>
          </p:nvPr>
        </p:nvSpPr>
        <p:spPr/>
        <p:txBody>
          <a:bodyPr/>
          <a:lstStyle/>
          <a:p>
            <a:fld id="{8F9CEB62-F5F8-4298-BEE6-BF8C617717FA}" type="slidenum">
              <a:rPr lang="en-GB" smtClean="0"/>
              <a:pPr/>
              <a:t>‹#›</a:t>
            </a:fld>
            <a:endParaRPr lang="en-GB"/>
          </a:p>
        </p:txBody>
      </p:sp>
      <p:sp>
        <p:nvSpPr>
          <p:cNvPr id="5" name="Footer Placeholder 4"/>
          <p:cNvSpPr>
            <a:spLocks noGrp="1"/>
          </p:cNvSpPr>
          <p:nvPr>
            <p:ph type="ftr" sz="quarter" idx="11"/>
          </p:nvPr>
        </p:nvSpPr>
        <p:spPr/>
        <p:txBody>
          <a:bodyPr/>
          <a:lstStyle/>
          <a:p>
            <a:r>
              <a:rPr lang="en-US" smtClean="0"/>
              <a:t>The Revit SDK Samples</a:t>
            </a:r>
            <a:endParaRPr lang="en-GB"/>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11" descr="PPT_LOGO_1b"/>
          <p:cNvPicPr>
            <a:picLocks noChangeAspect="1" noChangeArrowheads="1"/>
          </p:cNvPicPr>
          <p:nvPr userDrawn="1"/>
        </p:nvPicPr>
        <p:blipFill>
          <a:blip r:embed="rId2" cstate="print"/>
          <a:srcRect/>
          <a:stretch>
            <a:fillRect/>
          </a:stretch>
        </p:blipFill>
        <p:spPr bwMode="auto">
          <a:xfrm>
            <a:off x="8778008" y="0"/>
            <a:ext cx="4233142" cy="9759034"/>
          </a:xfrm>
          <a:prstGeom prst="rect">
            <a:avLst/>
          </a:prstGeom>
          <a:noFill/>
          <a:ln w="9525">
            <a:noFill/>
            <a:miter lim="800000"/>
            <a:headEnd/>
            <a:tailEnd/>
          </a:ln>
        </p:spPr>
      </p:pic>
      <p:sp>
        <p:nvSpPr>
          <p:cNvPr id="621571" name="Rectangle 3"/>
          <p:cNvSpPr>
            <a:spLocks noGrp="1" noChangeArrowheads="1"/>
          </p:cNvSpPr>
          <p:nvPr>
            <p:ph type="ctrTitle"/>
          </p:nvPr>
        </p:nvSpPr>
        <p:spPr>
          <a:xfrm>
            <a:off x="454037" y="4291175"/>
            <a:ext cx="8019725" cy="1888117"/>
          </a:xfrm>
          <a:prstGeom prst="rect">
            <a:avLst/>
          </a:prstGeom>
        </p:spPr>
        <p:txBody>
          <a:bodyPr lIns="130039" tIns="65020" rIns="130039" bIns="65020" anchor="t"/>
          <a:lstStyle>
            <a:lvl1pPr algn="l">
              <a:defRPr sz="4800"/>
            </a:lvl1pPr>
          </a:lstStyle>
          <a:p>
            <a:r>
              <a:rPr lang="en-US"/>
              <a:t>Click to edit Master title style</a:t>
            </a:r>
          </a:p>
        </p:txBody>
      </p:sp>
      <p:sp>
        <p:nvSpPr>
          <p:cNvPr id="621572" name="Rectangle 4"/>
          <p:cNvSpPr>
            <a:spLocks noGrp="1" noChangeArrowheads="1"/>
          </p:cNvSpPr>
          <p:nvPr>
            <p:ph type="subTitle" sz="quarter" idx="1"/>
          </p:nvPr>
        </p:nvSpPr>
        <p:spPr>
          <a:xfrm>
            <a:off x="454039" y="6396109"/>
            <a:ext cx="7988532" cy="1192495"/>
          </a:xfrm>
          <a:prstGeom prst="rect">
            <a:avLst/>
          </a:prstGeom>
        </p:spPr>
        <p:txBody>
          <a:bodyPr lIns="130039" tIns="65020" rIns="130039" bIns="65020"/>
          <a:lstStyle>
            <a:lvl1pPr marL="0" indent="0">
              <a:lnSpc>
                <a:spcPct val="95000"/>
              </a:lnSpc>
              <a:buNone/>
              <a:defRPr sz="3400" i="1">
                <a:solidFill>
                  <a:srgbClr val="0070C0"/>
                </a:solidFill>
              </a:defRPr>
            </a:lvl1pPr>
          </a:lstStyle>
          <a:p>
            <a:r>
              <a:rPr lang="en-US"/>
              <a:t>Click to edit Master subtitle style</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4036" y="194233"/>
            <a:ext cx="11581278" cy="1626129"/>
          </a:xfrm>
          <a:prstGeom prst="rect">
            <a:avLst/>
          </a:prstGeom>
        </p:spPr>
        <p:txBody>
          <a:bodyPr lIns="130022" tIns="65012" rIns="130022" bIns="65012"/>
          <a:lstStyle/>
          <a:p>
            <a:r>
              <a:rPr lang="en-US" smtClean="0"/>
              <a:t>Click to edit Master title style</a:t>
            </a:r>
            <a:endParaRPr lang="en-GB"/>
          </a:p>
        </p:txBody>
      </p:sp>
      <p:sp>
        <p:nvSpPr>
          <p:cNvPr id="3" name="Content Placeholder 2"/>
          <p:cNvSpPr>
            <a:spLocks noGrp="1"/>
          </p:cNvSpPr>
          <p:nvPr>
            <p:ph sz="half" idx="1"/>
          </p:nvPr>
        </p:nvSpPr>
        <p:spPr>
          <a:xfrm>
            <a:off x="454036" y="2102682"/>
            <a:ext cx="5681083" cy="6890506"/>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351971" y="2102682"/>
            <a:ext cx="5683343" cy="6890506"/>
          </a:xfrm>
          <a:prstGeom prst="rect">
            <a:avLst/>
          </a:prstGeom>
        </p:spPr>
        <p:txBody>
          <a:bodyPr lIns="130022" tIns="65012" rIns="130022" bIns="65012"/>
          <a:lstStyle>
            <a:lvl1pPr>
              <a:defRPr sz="4000"/>
            </a:lvl1pPr>
            <a:lvl2pPr>
              <a:defRPr sz="3400"/>
            </a:lvl2pPr>
            <a:lvl3pPr>
              <a:defRPr sz="2800"/>
            </a:lvl3pPr>
            <a:lvl4pPr>
              <a:defRPr sz="2600"/>
            </a:lvl4pPr>
            <a:lvl5pPr>
              <a:defRPr sz="2600"/>
            </a:lvl5pPr>
            <a:lvl6pPr>
              <a:defRPr sz="2600"/>
            </a:lvl6pPr>
            <a:lvl7pPr>
              <a:defRPr sz="2600"/>
            </a:lvl7pPr>
            <a:lvl8pPr>
              <a:defRPr sz="2600"/>
            </a:lvl8pPr>
            <a:lvl9pPr>
              <a:defRPr sz="2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a:t>
            </a:fld>
            <a:endParaRPr lang="en-GB"/>
          </a:p>
        </p:txBody>
      </p:sp>
      <p:sp>
        <p:nvSpPr>
          <p:cNvPr id="6" name="Footer Placeholder 5"/>
          <p:cNvSpPr>
            <a:spLocks noGrp="1"/>
          </p:cNvSpPr>
          <p:nvPr>
            <p:ph type="ftr" sz="quarter" idx="11"/>
          </p:nvPr>
        </p:nvSpPr>
        <p:spPr/>
        <p:txBody>
          <a:bodyPr/>
          <a:lstStyle/>
          <a:p>
            <a:r>
              <a:rPr lang="en-US" smtClean="0"/>
              <a:t>The Revit SDK Samples</a:t>
            </a:r>
            <a:endParaRPr lang="en-GB"/>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p>
        </p:txBody>
      </p:sp>
      <p:sp>
        <p:nvSpPr>
          <p:cNvPr id="2051"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p>
        </p:txBody>
      </p:sp>
      <p:sp>
        <p:nvSpPr>
          <p:cNvPr id="5" name="Footer Placeholder 4"/>
          <p:cNvSpPr>
            <a:spLocks noGrp="1"/>
          </p:cNvSpPr>
          <p:nvPr>
            <p:ph type="ftr" sz="quarter" idx="3"/>
          </p:nvPr>
        </p:nvSpPr>
        <p:spPr>
          <a:xfrm>
            <a:off x="561975" y="9042400"/>
            <a:ext cx="8004175" cy="520700"/>
          </a:xfrm>
          <a:prstGeom prst="rect">
            <a:avLst/>
          </a:prstGeom>
        </p:spPr>
        <p:txBody>
          <a:bodyPr vert="horz" lIns="91440" tIns="45720" rIns="91440" bIns="45720" rtlCol="0" anchor="ctr"/>
          <a:lstStyle>
            <a:lvl1pPr algn="l">
              <a:defRPr sz="1200" i="1">
                <a:solidFill>
                  <a:schemeClr val="tx1">
                    <a:tint val="75000"/>
                  </a:schemeClr>
                </a:solidFill>
              </a:defRPr>
            </a:lvl1pPr>
          </a:lstStyle>
          <a:p>
            <a:r>
              <a:rPr lang="en-US" smtClean="0"/>
              <a:t>The Revit SDK Samples</a:t>
            </a:r>
            <a:endParaRPr lang="en-GB"/>
          </a:p>
        </p:txBody>
      </p:sp>
      <p:sp>
        <p:nvSpPr>
          <p:cNvPr id="6" name="Slide Number Placeholder 5"/>
          <p:cNvSpPr>
            <a:spLocks noGrp="1"/>
          </p:cNvSpPr>
          <p:nvPr>
            <p:ph type="sldNum" sz="quarter" idx="4"/>
          </p:nvPr>
        </p:nvSpPr>
        <p:spPr>
          <a:xfrm>
            <a:off x="9324975" y="9042400"/>
            <a:ext cx="3035300" cy="520700"/>
          </a:xfrm>
          <a:prstGeom prst="rect">
            <a:avLst/>
          </a:prstGeom>
        </p:spPr>
        <p:txBody>
          <a:bodyPr vert="horz" lIns="91440" tIns="45720" rIns="91440" bIns="45720" rtlCol="0" anchor="ctr"/>
          <a:lstStyle>
            <a:lvl1pPr algn="r">
              <a:defRPr sz="1200" i="1">
                <a:solidFill>
                  <a:schemeClr val="tx1">
                    <a:tint val="75000"/>
                  </a:schemeClr>
                </a:solidFill>
              </a:defRPr>
            </a:lvl1pPr>
          </a:lstStyle>
          <a:p>
            <a:fld id="{8F9CEB62-F5F8-4298-BEE6-BF8C617717FA}"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59" r:id="rId1"/>
    <p:sldLayoutId id="2147483662" r:id="rId2"/>
    <p:sldLayoutId id="2147483663" r:id="rId3"/>
  </p:sldLayoutIdLst>
  <p:transition/>
  <p:hf hdr="0" dt="0"/>
  <p:txStyles>
    <p:titleStyle>
      <a:lvl1pPr algn="l" rtl="0" eaLnBrk="0" fontAlgn="base" hangingPunct="0">
        <a:spcBef>
          <a:spcPct val="0"/>
        </a:spcBef>
        <a:spcAft>
          <a:spcPct val="0"/>
        </a:spcAft>
        <a:defRPr sz="4000" b="1">
          <a:solidFill>
            <a:schemeClr val="tx1"/>
          </a:solidFill>
          <a:latin typeface="+mj-lt"/>
          <a:ea typeface="+mj-ea"/>
          <a:cs typeface="+mj-cs"/>
          <a:sym typeface="Arial" pitchFamily="34" charset="0"/>
        </a:defRPr>
      </a:lvl1pPr>
      <a:lvl2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2pPr>
      <a:lvl3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3pPr>
      <a:lvl4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4pPr>
      <a:lvl5pPr algn="l" rtl="0" eaLnBrk="0" fontAlgn="base" hangingPunct="0">
        <a:spcBef>
          <a:spcPct val="0"/>
        </a:spcBef>
        <a:spcAft>
          <a:spcPct val="0"/>
        </a:spcAft>
        <a:defRPr sz="4000" b="1">
          <a:solidFill>
            <a:schemeClr val="tx1"/>
          </a:solidFill>
          <a:latin typeface="Arial" charset="0"/>
          <a:ea typeface="ヒラギノ角ゴ Pro W6" charset="0"/>
          <a:cs typeface="ヒラギノ角ゴ Pro W6" charset="0"/>
          <a:sym typeface="Arial" pitchFamily="34"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600"/>
        </a:spcBef>
        <a:spcAft>
          <a:spcPct val="0"/>
        </a:spcAft>
        <a:buClr>
          <a:schemeClr val="tx2"/>
        </a:buClr>
        <a:buSzPct val="80000"/>
        <a:buFont typeface="Wingdings" pitchFamily="2" charset="2"/>
        <a:buChar char="§"/>
        <a:defRPr sz="3200">
          <a:solidFill>
            <a:schemeClr val="tx1"/>
          </a:solidFill>
          <a:latin typeface="+mn-lt"/>
          <a:ea typeface="+mn-ea"/>
          <a:cs typeface="+mn-cs"/>
          <a:sym typeface="Arial" pitchFamily="34" charset="0"/>
        </a:defRPr>
      </a:lvl1pPr>
      <a:lvl2pPr marL="566738" indent="-282575" algn="l" rtl="0" eaLnBrk="0" fontAlgn="base" hangingPunct="0">
        <a:spcBef>
          <a:spcPts val="60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8050" indent="-254000" algn="l" rtl="0" eaLnBrk="0" fontAlgn="base" hangingPunct="0">
        <a:spcBef>
          <a:spcPts val="60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20813" indent="-227013"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4pPr>
      <a:lvl5pPr marL="1876425" indent="-204788" algn="l" rtl="0" eaLnBrk="0" fontAlgn="base" hangingPunct="0">
        <a:spcBef>
          <a:spcPts val="0"/>
        </a:spcBef>
        <a:spcAft>
          <a:spcPct val="0"/>
        </a:spcAft>
        <a:buClr>
          <a:schemeClr val="tx2"/>
        </a:buClr>
        <a:buSzPct val="80000"/>
        <a:buFont typeface="Wingdings" pitchFamily="2" charset="2"/>
        <a:buNone/>
        <a:defRPr sz="2000" b="1">
          <a:solidFill>
            <a:schemeClr val="tx1"/>
          </a:solidFill>
          <a:latin typeface="Courier New" pitchFamily="49" charset="0"/>
          <a:ea typeface="+mn-ea"/>
          <a:cs typeface="Courier New" pitchFamily="49" charset="0"/>
          <a:sym typeface="Arial" pitchFamily="34"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7.xml"/><Relationship Id="rId1" Type="http://schemas.openxmlformats.org/officeDocument/2006/relationships/slideLayout" Target="../slideLayouts/slideLayout1.xml"/><Relationship Id="rId5" Type="http://schemas.openxmlformats.org/officeDocument/2006/relationships/image" Target="../media/image84.png"/><Relationship Id="rId4" Type="http://schemas.openxmlformats.org/officeDocument/2006/relationships/image" Target="../media/image83.png"/></Relationships>
</file>

<file path=ppt/slides/_rels/slide10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86.jpeg"/></Relationships>
</file>

<file path=ppt/slides/_rels/slide102.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99.xml"/><Relationship Id="rId1" Type="http://schemas.openxmlformats.org/officeDocument/2006/relationships/slideLayout" Target="../slideLayouts/slideLayout1.xml"/><Relationship Id="rId4" Type="http://schemas.openxmlformats.org/officeDocument/2006/relationships/image" Target="../media/image88.jpeg"/></Relationships>
</file>

<file path=ppt/slides/_rels/slide10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2.xml"/><Relationship Id="rId1" Type="http://schemas.openxmlformats.org/officeDocument/2006/relationships/slideLayout" Target="../slideLayouts/slideLayout1.xml"/><Relationship Id="rId5" Type="http://schemas.openxmlformats.org/officeDocument/2006/relationships/image" Target="../media/image93.png"/><Relationship Id="rId4" Type="http://schemas.openxmlformats.org/officeDocument/2006/relationships/image" Target="../media/image92.png"/></Relationships>
</file>

<file path=ppt/slides/_rels/slide106.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7.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11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8.xml"/><Relationship Id="rId1" Type="http://schemas.openxmlformats.org/officeDocument/2006/relationships/slideLayout" Target="../slideLayouts/slideLayout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11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9.xml"/><Relationship Id="rId1" Type="http://schemas.openxmlformats.org/officeDocument/2006/relationships/slideLayout" Target="../slideLayouts/slideLayout1.xml"/><Relationship Id="rId4" Type="http://schemas.openxmlformats.org/officeDocument/2006/relationships/image" Target="../media/image104.png"/></Relationships>
</file>

<file path=ppt/slides/_rels/slide1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11.xml"/><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11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2.xml"/><Relationship Id="rId1" Type="http://schemas.openxmlformats.org/officeDocument/2006/relationships/slideLayout" Target="../slideLayouts/slideLayout1.xml"/><Relationship Id="rId5" Type="http://schemas.openxmlformats.org/officeDocument/2006/relationships/image" Target="../media/image111.png"/><Relationship Id="rId4" Type="http://schemas.openxmlformats.org/officeDocument/2006/relationships/image" Target="../media/image110.png"/></Relationships>
</file>

<file path=ppt/slides/_rels/slide11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5.xml"/><Relationship Id="rId1" Type="http://schemas.openxmlformats.org/officeDocument/2006/relationships/slideLayout" Target="../slideLayouts/slideLayout1.xml"/><Relationship Id="rId5" Type="http://schemas.openxmlformats.org/officeDocument/2006/relationships/image" Target="../media/image116.png"/><Relationship Id="rId4" Type="http://schemas.openxmlformats.org/officeDocument/2006/relationships/image" Target="../media/image115.png"/></Relationships>
</file>

<file path=ppt/slides/_rels/slide11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16.xml"/><Relationship Id="rId1" Type="http://schemas.openxmlformats.org/officeDocument/2006/relationships/slideLayout" Target="../slideLayouts/slideLayout1.xml"/><Relationship Id="rId4" Type="http://schemas.openxmlformats.org/officeDocument/2006/relationships/image" Target="../media/image1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17.xml"/><Relationship Id="rId1" Type="http://schemas.openxmlformats.org/officeDocument/2006/relationships/slideLayout" Target="../slideLayouts/slideLayout1.xml"/><Relationship Id="rId5" Type="http://schemas.openxmlformats.org/officeDocument/2006/relationships/image" Target="../media/image121.png"/><Relationship Id="rId4" Type="http://schemas.openxmlformats.org/officeDocument/2006/relationships/image" Target="../media/image120.png"/></Relationships>
</file>

<file path=ppt/slides/_rels/slide121.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image" Target="../media/image122.png"/><Relationship Id="rId7" Type="http://schemas.openxmlformats.org/officeDocument/2006/relationships/image" Target="../media/image126.png"/><Relationship Id="rId12" Type="http://schemas.openxmlformats.org/officeDocument/2006/relationships/image" Target="../media/image131.png"/><Relationship Id="rId2" Type="http://schemas.openxmlformats.org/officeDocument/2006/relationships/notesSlide" Target="../notesSlides/notesSlide118.xml"/><Relationship Id="rId1" Type="http://schemas.openxmlformats.org/officeDocument/2006/relationships/slideLayout" Target="../slideLayouts/slideLayout1.xml"/><Relationship Id="rId6" Type="http://schemas.openxmlformats.org/officeDocument/2006/relationships/image" Target="../media/image125.png"/><Relationship Id="rId11" Type="http://schemas.openxmlformats.org/officeDocument/2006/relationships/image" Target="../media/image130.png"/><Relationship Id="rId5" Type="http://schemas.openxmlformats.org/officeDocument/2006/relationships/image" Target="../media/image124.png"/><Relationship Id="rId10" Type="http://schemas.openxmlformats.org/officeDocument/2006/relationships/image" Target="../media/image129.png"/><Relationship Id="rId4" Type="http://schemas.openxmlformats.org/officeDocument/2006/relationships/image" Target="../media/image123.png"/><Relationship Id="rId9" Type="http://schemas.openxmlformats.org/officeDocument/2006/relationships/image" Target="../media/image128.png"/></Relationships>
</file>

<file path=ppt/slides/_rels/slide122.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19.xml"/><Relationship Id="rId1" Type="http://schemas.openxmlformats.org/officeDocument/2006/relationships/slideLayout" Target="../slideLayouts/slideLayout1.xml"/><Relationship Id="rId5" Type="http://schemas.openxmlformats.org/officeDocument/2006/relationships/image" Target="../media/image134.png"/><Relationship Id="rId4" Type="http://schemas.openxmlformats.org/officeDocument/2006/relationships/image" Target="../media/image133.png"/></Relationships>
</file>

<file path=ppt/slides/_rels/slide123.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image" Target="../media/image136.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23.xml"/><Relationship Id="rId1" Type="http://schemas.openxmlformats.org/officeDocument/2006/relationships/slideLayout" Target="../slideLayouts/slideLayout1.xml"/><Relationship Id="rId4" Type="http://schemas.openxmlformats.org/officeDocument/2006/relationships/image" Target="../media/image138.pn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notesSlide" Target="../notesSlides/notesSlide126.xml"/><Relationship Id="rId1" Type="http://schemas.openxmlformats.org/officeDocument/2006/relationships/slideLayout" Target="../slideLayouts/slideLayout1.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27.xml"/><Relationship Id="rId1" Type="http://schemas.openxmlformats.org/officeDocument/2006/relationships/slideLayout" Target="../slideLayouts/slideLayout1.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s>
</file>

<file path=ppt/slides/_rels/slide131.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149.png"/><Relationship Id="rId7" Type="http://schemas.openxmlformats.org/officeDocument/2006/relationships/image" Target="../media/image153.png"/><Relationship Id="rId2" Type="http://schemas.openxmlformats.org/officeDocument/2006/relationships/notesSlide" Target="../notesSlides/notesSlide128.xml"/><Relationship Id="rId1" Type="http://schemas.openxmlformats.org/officeDocument/2006/relationships/slideLayout" Target="../slideLayouts/slideLayout1.xml"/><Relationship Id="rId6" Type="http://schemas.openxmlformats.org/officeDocument/2006/relationships/image" Target="../media/image152.png"/><Relationship Id="rId5" Type="http://schemas.openxmlformats.org/officeDocument/2006/relationships/image" Target="../media/image151.png"/><Relationship Id="rId4" Type="http://schemas.openxmlformats.org/officeDocument/2006/relationships/image" Target="../media/image150.png"/></Relationships>
</file>

<file path=ppt/slides/_rels/slide132.xml.rels><?xml version="1.0" encoding="UTF-8" standalone="yes"?>
<Relationships xmlns="http://schemas.openxmlformats.org/package/2006/relationships"><Relationship Id="rId3" Type="http://schemas.openxmlformats.org/officeDocument/2006/relationships/image" Target="../media/image154.png"/><Relationship Id="rId7" Type="http://schemas.openxmlformats.org/officeDocument/2006/relationships/comments" Target="../comments/comment2.xml"/><Relationship Id="rId2" Type="http://schemas.openxmlformats.org/officeDocument/2006/relationships/notesSlide" Target="../notesSlides/notesSlide129.xml"/><Relationship Id="rId1" Type="http://schemas.openxmlformats.org/officeDocument/2006/relationships/slideLayout" Target="../slideLayouts/slideLayout1.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133.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image" Target="../media/image158.png"/><Relationship Id="rId7" Type="http://schemas.openxmlformats.org/officeDocument/2006/relationships/image" Target="../media/image162.png"/><Relationship Id="rId2" Type="http://schemas.openxmlformats.org/officeDocument/2006/relationships/notesSlide" Target="../notesSlides/notesSlide130.xml"/><Relationship Id="rId1" Type="http://schemas.openxmlformats.org/officeDocument/2006/relationships/slideLayout" Target="../slideLayouts/slideLayout1.xml"/><Relationship Id="rId6" Type="http://schemas.openxmlformats.org/officeDocument/2006/relationships/image" Target="../media/image161.png"/><Relationship Id="rId5" Type="http://schemas.openxmlformats.org/officeDocument/2006/relationships/image" Target="../media/image160.png"/><Relationship Id="rId4" Type="http://schemas.openxmlformats.org/officeDocument/2006/relationships/image" Target="../media/image159.png"/></Relationships>
</file>

<file path=ppt/slides/_rels/slide134.xml.rels><?xml version="1.0" encoding="UTF-8" standalone="yes"?>
<Relationships xmlns="http://schemas.openxmlformats.org/package/2006/relationships"><Relationship Id="rId3" Type="http://schemas.openxmlformats.org/officeDocument/2006/relationships/image" Target="../media/image164.wmf"/><Relationship Id="rId2" Type="http://schemas.openxmlformats.org/officeDocument/2006/relationships/notesSlide" Target="../notesSlides/notesSlide131.xml"/><Relationship Id="rId1" Type="http://schemas.openxmlformats.org/officeDocument/2006/relationships/slideLayout" Target="../slideLayouts/slideLayout1.xml"/><Relationship Id="rId5" Type="http://schemas.openxmlformats.org/officeDocument/2006/relationships/image" Target="../media/image166.wmf"/><Relationship Id="rId4" Type="http://schemas.openxmlformats.org/officeDocument/2006/relationships/image" Target="../media/image165.wmf"/></Relationships>
</file>

<file path=ppt/slides/_rels/slide135.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134.xml"/><Relationship Id="rId1" Type="http://schemas.openxmlformats.org/officeDocument/2006/relationships/slideLayout" Target="../slideLayouts/slideLayout1.xml"/><Relationship Id="rId4" Type="http://schemas.openxmlformats.org/officeDocument/2006/relationships/image" Target="../media/image144.png"/></Relationships>
</file>

<file path=ppt/slides/_rels/slide13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35.xml"/><Relationship Id="rId1" Type="http://schemas.openxmlformats.org/officeDocument/2006/relationships/slideLayout" Target="../slideLayouts/slideLayout1.xml"/><Relationship Id="rId4" Type="http://schemas.openxmlformats.org/officeDocument/2006/relationships/image" Target="../media/image169.png"/></Relationships>
</file>

<file path=ppt/slides/_rels/slide139.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37.xml"/><Relationship Id="rId1" Type="http://schemas.openxmlformats.org/officeDocument/2006/relationships/slideLayout" Target="../slideLayouts/slideLayout1.xml"/><Relationship Id="rId4" Type="http://schemas.openxmlformats.org/officeDocument/2006/relationships/image" Target="../media/image171.png"/></Relationships>
</file>

<file path=ppt/slides/_rels/slide14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39.xml"/><Relationship Id="rId1" Type="http://schemas.openxmlformats.org/officeDocument/2006/relationships/slideLayout" Target="../slideLayouts/slideLayout1.xml"/><Relationship Id="rId4" Type="http://schemas.openxmlformats.org/officeDocument/2006/relationships/image" Target="../media/image174.png"/></Relationships>
</file>

<file path=ppt/slides/_rels/slide143.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41.xml"/><Relationship Id="rId1" Type="http://schemas.openxmlformats.org/officeDocument/2006/relationships/slideLayout" Target="../slideLayouts/slideLayout1.xml"/><Relationship Id="rId4" Type="http://schemas.openxmlformats.org/officeDocument/2006/relationships/image" Target="../media/image177.png"/></Relationships>
</file>

<file path=ppt/slides/_rels/slide145.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144.xml"/><Relationship Id="rId1" Type="http://schemas.openxmlformats.org/officeDocument/2006/relationships/slideLayout" Target="../slideLayouts/slideLayout1.xml"/><Relationship Id="rId4" Type="http://schemas.openxmlformats.org/officeDocument/2006/relationships/image" Target="../media/image180.png"/></Relationships>
</file>

<file path=ppt/slides/_rels/slide148.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hyperlink" Target="file:///C:\a\lib\revit\2011\SDK\Samples\PanelSchedule\CS\bin\Debug\EP-2.html" TargetMode="External"/><Relationship Id="rId2" Type="http://schemas.openxmlformats.org/officeDocument/2006/relationships/notesSlide" Target="../notesSlides/notesSlide148.xml"/><Relationship Id="rId1" Type="http://schemas.openxmlformats.org/officeDocument/2006/relationships/slideLayout" Target="../slideLayouts/slideLayout1.xml"/><Relationship Id="rId6" Type="http://schemas.openxmlformats.org/officeDocument/2006/relationships/image" Target="../media/image183.png"/><Relationship Id="rId5" Type="http://schemas.openxmlformats.org/officeDocument/2006/relationships/image" Target="../media/image182.png"/><Relationship Id="rId4" Type="http://schemas.openxmlformats.org/officeDocument/2006/relationships/hyperlink" Target="file:///C:\a\j\adn\train\revit\2011\img\PanelScheduleInstance.png" TargetMode="External"/></Relationships>
</file>

<file path=ppt/slides/_rels/slide152.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49.xml"/><Relationship Id="rId1" Type="http://schemas.openxmlformats.org/officeDocument/2006/relationships/slideLayout" Target="../slideLayouts/slideLayout1.xml"/><Relationship Id="rId4" Type="http://schemas.openxmlformats.org/officeDocument/2006/relationships/image" Target="../media/image185.png"/></Relationships>
</file>

<file path=ppt/slides/_rels/slide153.xml.rels><?xml version="1.0" encoding="UTF-8" standalone="yes"?>
<Relationships xmlns="http://schemas.openxmlformats.org/package/2006/relationships"><Relationship Id="rId3" Type="http://schemas.openxmlformats.org/officeDocument/2006/relationships/hyperlink" Target="file:///C:\a\lib\revit\2011\SDK\Samples\SolidSolidCut\CS\Command.cs" TargetMode="External"/><Relationship Id="rId2" Type="http://schemas.openxmlformats.org/officeDocument/2006/relationships/notesSlide" Target="../notesSlides/notesSlide150.xml"/><Relationship Id="rId1" Type="http://schemas.openxmlformats.org/officeDocument/2006/relationships/slideLayout" Target="../slideLayouts/slideLayout1.xml"/><Relationship Id="rId5" Type="http://schemas.openxmlformats.org/officeDocument/2006/relationships/image" Target="../media/image187.png"/><Relationship Id="rId4" Type="http://schemas.openxmlformats.org/officeDocument/2006/relationships/image" Target="../media/image186.png"/></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hyperlink" Target="file:///C:\a\src\revit\webcam\RevitWebcam\RevitWebcam\RevitWebcam.sln" TargetMode="External"/><Relationship Id="rId1" Type="http://schemas.openxmlformats.org/officeDocument/2006/relationships/slideLayout" Target="../slideLayouts/slideLayout1.xml"/><Relationship Id="rId5" Type="http://schemas.openxmlformats.org/officeDocument/2006/relationships/image" Target="../media/image190.jpeg"/><Relationship Id="rId4" Type="http://schemas.openxmlformats.org/officeDocument/2006/relationships/image" Target="../media/image189.jpeg"/></Relationships>
</file>

<file path=ppt/slides/_rels/slide156.xml.rels><?xml version="1.0" encoding="UTF-8" standalone="yes"?>
<Relationships xmlns="http://schemas.openxmlformats.org/package/2006/relationships"><Relationship Id="rId3" Type="http://schemas.openxmlformats.org/officeDocument/2006/relationships/hyperlink" Target="file:///C:\a\j\adn\train\revit\2011\src\rst\link\RstLink.sln" TargetMode="External"/><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hyperlink" Target="file:///C:\a\src\revit\loose_connectors\src\LooseConnectors\LooseConnectors.sln" TargetMode="External"/><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55.xml"/><Relationship Id="rId1" Type="http://schemas.openxmlformats.org/officeDocument/2006/relationships/slideLayout" Target="../slideLayouts/slideLayout1.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16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156.xml"/><Relationship Id="rId1" Type="http://schemas.openxmlformats.org/officeDocument/2006/relationships/slideLayout" Target="../slideLayouts/slideLayout1.xml"/><Relationship Id="rId4" Type="http://schemas.openxmlformats.org/officeDocument/2006/relationships/image" Target="../media/image197.png"/></Relationships>
</file>

<file path=ppt/slides/_rels/slide162.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157.xml"/><Relationship Id="rId1" Type="http://schemas.openxmlformats.org/officeDocument/2006/relationships/slideLayout" Target="../slideLayouts/slideLayout1.xml"/><Relationship Id="rId5" Type="http://schemas.openxmlformats.org/officeDocument/2006/relationships/image" Target="../media/image200.png"/><Relationship Id="rId4" Type="http://schemas.openxmlformats.org/officeDocument/2006/relationships/image" Target="../media/image199.png"/></Relationships>
</file>

<file path=ppt/slides/_rels/slide163.xml.rels><?xml version="1.0" encoding="UTF-8" standalone="yes"?>
<Relationships xmlns="http://schemas.openxmlformats.org/package/2006/relationships"><Relationship Id="rId3" Type="http://schemas.openxmlformats.org/officeDocument/2006/relationships/image" Target="../media/image201.png"/><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3" Type="http://schemas.openxmlformats.org/officeDocument/2006/relationships/image" Target="../media/image202.png"/><Relationship Id="rId2" Type="http://schemas.openxmlformats.org/officeDocument/2006/relationships/notesSlide" Target="../notesSlides/notesSlide159.xml"/><Relationship Id="rId1" Type="http://schemas.openxmlformats.org/officeDocument/2006/relationships/slideLayout" Target="../slideLayouts/slideLayout1.xml"/><Relationship Id="rId5" Type="http://schemas.openxmlformats.org/officeDocument/2006/relationships/image" Target="../media/image204.png"/><Relationship Id="rId4" Type="http://schemas.openxmlformats.org/officeDocument/2006/relationships/image" Target="../media/image203.png"/></Relationships>
</file>

<file path=ppt/slides/_rels/slide165.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160.xml"/><Relationship Id="rId1" Type="http://schemas.openxmlformats.org/officeDocument/2006/relationships/slideLayout" Target="../slideLayouts/slideLayout1.xml"/><Relationship Id="rId4" Type="http://schemas.openxmlformats.org/officeDocument/2006/relationships/image" Target="../media/image206.png"/></Relationships>
</file>

<file path=ppt/slides/_rels/slide16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161.xml"/><Relationship Id="rId1" Type="http://schemas.openxmlformats.org/officeDocument/2006/relationships/slideLayout" Target="../slideLayouts/slideLayout1.xml"/><Relationship Id="rId4" Type="http://schemas.openxmlformats.org/officeDocument/2006/relationships/image" Target="../media/image208.png"/></Relationships>
</file>

<file path=ppt/slides/_rels/slide167.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62.xml"/><Relationship Id="rId1" Type="http://schemas.openxmlformats.org/officeDocument/2006/relationships/slideLayout" Target="../slideLayouts/slideLayout1.xml"/><Relationship Id="rId4" Type="http://schemas.openxmlformats.org/officeDocument/2006/relationships/image" Target="../media/image210.png"/></Relationships>
</file>

<file path=ppt/slides/_rels/slide168.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3" Type="http://schemas.openxmlformats.org/officeDocument/2006/relationships/image" Target="../media/image212.png"/><Relationship Id="rId2" Type="http://schemas.openxmlformats.org/officeDocument/2006/relationships/notesSlide" Target="../notesSlides/notesSlide164.xml"/><Relationship Id="rId1" Type="http://schemas.openxmlformats.org/officeDocument/2006/relationships/slideLayout" Target="../slideLayouts/slideLayout1.xml"/><Relationship Id="rId4" Type="http://schemas.openxmlformats.org/officeDocument/2006/relationships/image" Target="../media/image2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165.xml"/><Relationship Id="rId1" Type="http://schemas.openxmlformats.org/officeDocument/2006/relationships/slideLayout" Target="../slideLayouts/slideLayout1.xml"/><Relationship Id="rId4" Type="http://schemas.openxmlformats.org/officeDocument/2006/relationships/image" Target="../media/image215.jpeg"/></Relationships>
</file>

<file path=ppt/slides/_rels/slide18.xml.rels><?xml version="1.0" encoding="UTF-8" standalone="yes"?>
<Relationships xmlns="http://schemas.openxmlformats.org/package/2006/relationships"><Relationship Id="rId3" Type="http://schemas.openxmlformats.org/officeDocument/2006/relationships/hyperlink" Target="http://thebuildingcoder.typepad.com/blog/2008/11/loading-the-building-coder-samples.html"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APIs/RevitAPI/Revit9/SDK/Samples/AllViews"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hyperlink" Target="../../../../../APIs/RevitAPI/Revit9/SDK/Samples/CreateBeamsColumnsBraces"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hyperlink" Target="../../../../../APIs/RevitAPI/Revit9/SDK/Samples/CreateSimpleAreaRein/CS"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APIs/RevitAPI/Revit9/SDK/Samples/CreateComplexAreaRein"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46.xml.rels><?xml version="1.0" encoding="UTF-8" standalone="yes"?>
<Relationships xmlns="http://schemas.openxmlformats.org/package/2006/relationships"><Relationship Id="rId3" Type="http://schemas.openxmlformats.org/officeDocument/2006/relationships/hyperlink" Target="../../../../../APIs/RevitAPI/Revit9/SDK/Samples/CreateDimensions"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hyperlink" Target="../../../../../APIs/RevitAPI/Revit9/SDK/Samples/DeleteDimensions"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hyperlink" Target="../../../../../APIs/RevitAPI/Revit9/SDK/Samples/CreateViewSection/CS"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hyperlink" Target="../../../../../APIs/RevitAPI/Revit9/SDK/Samples/CreateWallsUnderBeams/CS"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APIs/RevitAPI/Revit9/SDK/Samples/GenerateFloor/CS"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APIs/RevitAPI/Revit9/SDK/Samples/RotateFramingObjects/CS"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51.xml.rels><?xml version="1.0" encoding="UTF-8" standalone="yes"?>
<Relationships xmlns="http://schemas.openxmlformats.org/package/2006/relationships"><Relationship Id="rId3" Type="http://schemas.openxmlformats.org/officeDocument/2006/relationships/hyperlink" Target="../../../../../APIs/RevitAPI/Revit9/SDK/Samples/VersionChecking/CS"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0.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6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1.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2.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gif"/></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9.xml"/><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5.xml"/><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8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6.xml"/><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88.xml"/><Relationship Id="rId1" Type="http://schemas.openxmlformats.org/officeDocument/2006/relationships/slideLayout" Target="../slideLayouts/slideLayout1.xml"/><Relationship Id="rId5" Type="http://schemas.openxmlformats.org/officeDocument/2006/relationships/image" Target="../media/image72.jpeg"/><Relationship Id="rId4" Type="http://schemas.openxmlformats.org/officeDocument/2006/relationships/image" Target="../media/image71.jpeg"/></Relationships>
</file>

<file path=ppt/slides/_rels/slide9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9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95.xml"/><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9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074" name="Rectangle 4"/>
          <p:cNvSpPr>
            <a:spLocks noChangeArrowheads="1"/>
          </p:cNvSpPr>
          <p:nvPr/>
        </p:nvSpPr>
        <p:spPr bwMode="ltGray">
          <a:xfrm>
            <a:off x="0" y="4572000"/>
            <a:ext cx="13011150" cy="4421188"/>
          </a:xfrm>
          <a:prstGeom prst="rect">
            <a:avLst/>
          </a:prstGeom>
          <a:solidFill>
            <a:schemeClr val="tx1">
              <a:alpha val="75000"/>
            </a:schemeClr>
          </a:solidFill>
          <a:ln w="25400" algn="ctr">
            <a:noFill/>
            <a:round/>
            <a:headEnd/>
            <a:tailEnd/>
          </a:ln>
        </p:spPr>
        <p:txBody>
          <a:bodyPr lIns="91435" tIns="45717" rIns="91435" bIns="45717"/>
          <a:lstStyle/>
          <a:p>
            <a:pPr algn="ctr" defTabSz="912813"/>
            <a:endParaRPr lang="en-US" sz="3100">
              <a:solidFill>
                <a:schemeClr val="bg1"/>
              </a:solidFill>
              <a:latin typeface="Gill Sans"/>
              <a:sym typeface="Gill Sans"/>
            </a:endParaRPr>
          </a:p>
        </p:txBody>
      </p:sp>
      <p:sp>
        <p:nvSpPr>
          <p:cNvPr id="3075" name="Rectangle 3"/>
          <p:cNvSpPr>
            <a:spLocks noGrp="1" noChangeArrowheads="1"/>
          </p:cNvSpPr>
          <p:nvPr>
            <p:ph type="title"/>
          </p:nvPr>
        </p:nvSpPr>
        <p:spPr>
          <a:xfrm>
            <a:off x="561975" y="5029200"/>
            <a:ext cx="11887200" cy="1754188"/>
          </a:xfrm>
        </p:spPr>
        <p:txBody>
          <a:bodyPr anchor="t"/>
          <a:lstStyle/>
          <a:p>
            <a:pPr eaLnBrk="1" hangingPunct="1"/>
            <a:r>
              <a:rPr lang="en-US" sz="4800" smtClean="0">
                <a:solidFill>
                  <a:schemeClr val="bg1"/>
                </a:solidFill>
              </a:rPr>
              <a:t>The Revit SDK Samples</a:t>
            </a:r>
          </a:p>
        </p:txBody>
      </p:sp>
      <p:sp>
        <p:nvSpPr>
          <p:cNvPr id="3076" name="Rectangle 4"/>
          <p:cNvSpPr>
            <a:spLocks noGrp="1" noChangeArrowheads="1"/>
          </p:cNvSpPr>
          <p:nvPr>
            <p:ph idx="1"/>
          </p:nvPr>
        </p:nvSpPr>
        <p:spPr>
          <a:xfrm>
            <a:off x="561975" y="6859587"/>
            <a:ext cx="9034463" cy="1066800"/>
          </a:xfrm>
        </p:spPr>
        <p:txBody>
          <a:bodyPr/>
          <a:lstStyle/>
          <a:p>
            <a:pPr marL="0" indent="0" eaLnBrk="1" hangingPunct="1">
              <a:spcBef>
                <a:spcPct val="0"/>
              </a:spcBef>
              <a:buFont typeface="Wingdings" pitchFamily="2" charset="2"/>
              <a:buNone/>
            </a:pPr>
            <a:r>
              <a:rPr lang="en-US" smtClean="0">
                <a:solidFill>
                  <a:schemeClr val="bg1"/>
                </a:solidFill>
              </a:rPr>
              <a:t>Jeremy Tammik</a:t>
            </a:r>
          </a:p>
          <a:p>
            <a:pPr marL="0" indent="0" eaLnBrk="1" hangingPunct="1">
              <a:spcBef>
                <a:spcPts val="200"/>
              </a:spcBef>
              <a:buFont typeface="Wingdings" pitchFamily="2" charset="2"/>
              <a:buNone/>
            </a:pPr>
            <a:r>
              <a:rPr lang="en-US" sz="2400" smtClean="0">
                <a:solidFill>
                  <a:schemeClr val="bg1"/>
                </a:solidFill>
              </a:rPr>
              <a:t>Consulting Analyst</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8258861" cy="2104934"/>
          </a:xfrm>
        </p:spPr>
        <p:txBody>
          <a:bodyPr/>
          <a:lstStyle/>
          <a:p>
            <a:r>
              <a:rPr lang="en-GB" smtClean="0"/>
              <a:t>Non-SDK Samples</a:t>
            </a:r>
          </a:p>
        </p:txBody>
      </p:sp>
      <p:sp>
        <p:nvSpPr>
          <p:cNvPr id="106499" name="Rectangle 3"/>
          <p:cNvSpPr>
            <a:spLocks noGrp="1" noChangeArrowheads="1"/>
          </p:cNvSpPr>
          <p:nvPr>
            <p:ph type="subTitle" sz="quarter" idx="1"/>
          </p:nvPr>
        </p:nvSpPr>
        <p:spPr>
          <a:xfrm>
            <a:off x="638175" y="6396109"/>
            <a:ext cx="7804396" cy="1192495"/>
          </a:xfrm>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593725" y="363538"/>
            <a:ext cx="11761788" cy="1085849"/>
          </a:xfrm>
        </p:spPr>
        <p:txBody>
          <a:bodyPr/>
          <a:lstStyle/>
          <a:p>
            <a:pPr eaLnBrk="1" hangingPunct="1"/>
            <a:r>
              <a:rPr lang="en-US" altLang="zh-CN" smtClean="0">
                <a:ea typeface="SimSun" pitchFamily="2" charset="-122"/>
              </a:rPr>
              <a:t>TagBeam</a:t>
            </a:r>
          </a:p>
        </p:txBody>
      </p:sp>
      <p:sp>
        <p:nvSpPr>
          <p:cNvPr id="135172" name="Rectangle 4"/>
          <p:cNvSpPr>
            <a:spLocks noGrp="1" noChangeArrowheads="1"/>
          </p:cNvSpPr>
          <p:nvPr>
            <p:ph idx="1"/>
          </p:nvPr>
        </p:nvSpPr>
        <p:spPr>
          <a:xfrm>
            <a:off x="443640" y="1531179"/>
            <a:ext cx="11866348" cy="4449492"/>
          </a:xfrm>
        </p:spPr>
        <p:txBody>
          <a:bodyPr/>
          <a:lstStyle/>
          <a:p>
            <a:pPr marL="767496" lvl="1" indent="-390521">
              <a:lnSpc>
                <a:spcPct val="80000"/>
              </a:lnSpc>
            </a:pPr>
            <a:r>
              <a:rPr lang="en-US" altLang="zh-CN" smtClean="0">
                <a:ea typeface="SimSun" pitchFamily="2" charset="-122"/>
              </a:rPr>
              <a:t>Create tags at the start and end of selected beams (C#)</a:t>
            </a:r>
          </a:p>
          <a:p>
            <a:pPr marL="767496" lvl="1" indent="-390521">
              <a:lnSpc>
                <a:spcPct val="80000"/>
              </a:lnSpc>
            </a:pPr>
            <a:r>
              <a:rPr lang="en-US" altLang="zh-CN" smtClean="0">
                <a:ea typeface="SimSun" pitchFamily="2" charset="-122"/>
              </a:rPr>
              <a:t>Classes</a:t>
            </a:r>
          </a:p>
          <a:p>
            <a:pPr marL="2251730" lvl="4">
              <a:lnSpc>
                <a:spcPct val="80000"/>
              </a:lnSpc>
            </a:pPr>
            <a:r>
              <a:rPr lang="en-US" altLang="zh-CN" sz="1600" smtClean="0">
                <a:ea typeface="SimSun" pitchFamily="2" charset="-122"/>
              </a:rPr>
              <a:t>Autodesk.Revit.IExternalCommand</a:t>
            </a:r>
          </a:p>
          <a:p>
            <a:pPr marL="2251730" lvl="4">
              <a:lnSpc>
                <a:spcPct val="80000"/>
              </a:lnSpc>
            </a:pPr>
            <a:r>
              <a:rPr lang="en-US" altLang="zh-CN" sz="1600" smtClean="0">
                <a:ea typeface="SimSun" pitchFamily="2" charset="-122"/>
              </a:rPr>
              <a:t>Autodesk.Revit.Elements.FamilyInstance</a:t>
            </a:r>
          </a:p>
          <a:p>
            <a:pPr marL="2251730" lvl="4">
              <a:lnSpc>
                <a:spcPct val="80000"/>
              </a:lnSpc>
            </a:pPr>
            <a:r>
              <a:rPr lang="en-US" altLang="zh-CN" sz="1600" smtClean="0">
                <a:ea typeface="SimSun" pitchFamily="2" charset="-122"/>
              </a:rPr>
              <a:t>Autodesk.Revit.LocationCurve</a:t>
            </a:r>
          </a:p>
          <a:p>
            <a:pPr marL="2251730" lvl="4">
              <a:lnSpc>
                <a:spcPct val="80000"/>
              </a:lnSpc>
            </a:pPr>
            <a:r>
              <a:rPr lang="en-US" altLang="zh-CN" sz="1600" smtClean="0">
                <a:ea typeface="SimSun" pitchFamily="2" charset="-122"/>
              </a:rPr>
              <a:t>Autodesk.Revit.Elements.Family</a:t>
            </a:r>
          </a:p>
          <a:p>
            <a:pPr marL="2251730" lvl="4">
              <a:lnSpc>
                <a:spcPct val="80000"/>
              </a:lnSpc>
            </a:pPr>
            <a:r>
              <a:rPr lang="en-US" altLang="zh-CN" sz="1600" smtClean="0">
                <a:ea typeface="SimSun" pitchFamily="2" charset="-122"/>
              </a:rPr>
              <a:t>Autodesk.Revit.Symbols.FamilySymbol</a:t>
            </a:r>
          </a:p>
          <a:p>
            <a:pPr marL="2251730" lvl="4">
              <a:lnSpc>
                <a:spcPct val="80000"/>
              </a:lnSpc>
            </a:pPr>
            <a:r>
              <a:rPr lang="en-US" altLang="zh-CN" sz="1600" smtClean="0">
                <a:ea typeface="SimSun" pitchFamily="2" charset="-122"/>
              </a:rPr>
              <a:t>Autodesk.Revit.Creation.Document</a:t>
            </a:r>
          </a:p>
          <a:p>
            <a:pPr marL="2251730" lvl="4">
              <a:lnSpc>
                <a:spcPct val="80000"/>
              </a:lnSpc>
            </a:pPr>
            <a:r>
              <a:rPr lang="en-US" altLang="zh-CN" sz="1600" smtClean="0">
                <a:ea typeface="SimSun" pitchFamily="2" charset="-122"/>
              </a:rPr>
              <a:t>Autodesk.Revit.Elements.IndependentTag</a:t>
            </a:r>
          </a:p>
          <a:p>
            <a:pPr marL="767496" lvl="1" indent="-390521">
              <a:lnSpc>
                <a:spcPct val="80000"/>
              </a:lnSpc>
            </a:pPr>
            <a:r>
              <a:rPr lang="en-US" altLang="zh-CN" smtClean="0">
                <a:ea typeface="SimSun" pitchFamily="2" charset="-122"/>
              </a:rPr>
              <a:t>Methods</a:t>
            </a:r>
          </a:p>
          <a:p>
            <a:pPr marL="2251730" lvl="4">
              <a:spcBef>
                <a:spcPct val="0"/>
              </a:spcBef>
            </a:pPr>
            <a:r>
              <a:rPr lang="en-US" altLang="zh-CN" sz="1600" smtClean="0">
                <a:ea typeface="SimSun" pitchFamily="2" charset="-122"/>
              </a:rPr>
              <a:t>FamilyInstance.Location.Curve.EndPoint()</a:t>
            </a:r>
          </a:p>
          <a:p>
            <a:pPr marL="2251730" lvl="4">
              <a:spcBef>
                <a:spcPct val="0"/>
              </a:spcBef>
            </a:pPr>
            <a:r>
              <a:rPr lang="en-US" altLang="zh-CN" sz="1600" smtClean="0">
                <a:ea typeface="SimSun" pitchFamily="2" charset="-122"/>
              </a:rPr>
              <a:t> </a:t>
            </a:r>
          </a:p>
          <a:p>
            <a:pPr marL="2251730" lvl="4">
              <a:spcBef>
                <a:spcPct val="0"/>
              </a:spcBef>
            </a:pPr>
            <a:r>
              <a:rPr lang="en-US" altLang="zh-CN" sz="1600" smtClean="0">
                <a:ea typeface="SimSun" pitchFamily="2" charset="-122"/>
              </a:rPr>
              <a:t>IndependentTag tag = docCreator.NewTag( </a:t>
            </a:r>
          </a:p>
          <a:p>
            <a:pPr marL="2251730" lvl="4">
              <a:spcBef>
                <a:spcPct val="0"/>
              </a:spcBef>
            </a:pPr>
            <a:r>
              <a:rPr lang="en-US" altLang="zh-CN" sz="1600" smtClean="0">
                <a:ea typeface="SimSun" pitchFamily="2" charset="-122"/>
              </a:rPr>
              <a:t>  m_view, beam, leader, tagMode, </a:t>
            </a:r>
          </a:p>
          <a:p>
            <a:pPr marL="2251730" lvl="4">
              <a:spcBef>
                <a:spcPct val="0"/>
              </a:spcBef>
            </a:pPr>
            <a:r>
              <a:rPr lang="en-US" altLang="zh-CN" sz="1600" smtClean="0">
                <a:ea typeface="SimSun" pitchFamily="2" charset="-122"/>
              </a:rPr>
              <a:t>  tagOrientation, curve.get_EndPoint(0) );</a:t>
            </a:r>
          </a:p>
        </p:txBody>
      </p:sp>
      <p:sp>
        <p:nvSpPr>
          <p:cNvPr id="135171" name="Rectangle 3"/>
          <p:cNvSpPr>
            <a:spLocks noChangeArrowheads="1"/>
          </p:cNvSpPr>
          <p:nvPr/>
        </p:nvSpPr>
        <p:spPr bwMode="auto">
          <a:xfrm>
            <a:off x="1689646" y="4058553"/>
            <a:ext cx="11689706" cy="7283703"/>
          </a:xfrm>
          <a:prstGeom prst="rect">
            <a:avLst/>
          </a:prstGeom>
          <a:noFill/>
          <a:ln w="9525">
            <a:noFill/>
            <a:miter lim="800000"/>
            <a:headEnd/>
            <a:tailEnd/>
          </a:ln>
        </p:spPr>
        <p:txBody>
          <a:bodyPr lIns="0" tIns="0" rIns="0" bIns="0"/>
          <a:lstStyle/>
          <a:p>
            <a:pPr marL="650116" indent="-650116">
              <a:spcBef>
                <a:spcPct val="15000"/>
              </a:spcBef>
            </a:pPr>
            <a:endParaRPr lang="en-US" altLang="zh-CN">
              <a:latin typeface="Courier New" pitchFamily="49" charset="0"/>
              <a:ea typeface="ＭＳ Ｐゴシック" pitchFamily="34" charset="-128"/>
            </a:endParaRPr>
          </a:p>
        </p:txBody>
      </p:sp>
      <p:pic>
        <p:nvPicPr>
          <p:cNvPr id="6" name="Picture 4"/>
          <p:cNvPicPr>
            <a:picLocks noChangeAspect="1" noChangeArrowheads="1"/>
          </p:cNvPicPr>
          <p:nvPr/>
        </p:nvPicPr>
        <p:blipFill>
          <a:blip r:embed="rId3" cstate="print"/>
          <a:srcRect/>
          <a:stretch>
            <a:fillRect/>
          </a:stretch>
        </p:blipFill>
        <p:spPr bwMode="auto">
          <a:xfrm>
            <a:off x="2613056" y="6226514"/>
            <a:ext cx="4665704" cy="2422858"/>
          </a:xfrm>
          <a:prstGeom prst="rect">
            <a:avLst/>
          </a:prstGeom>
          <a:noFill/>
          <a:ln w="9525">
            <a:noFill/>
            <a:miter lim="800000"/>
            <a:headEnd/>
            <a:tailEnd/>
          </a:ln>
        </p:spPr>
      </p:pic>
      <p:pic>
        <p:nvPicPr>
          <p:cNvPr id="8" name="Picture 5"/>
          <p:cNvPicPr>
            <a:picLocks noChangeAspect="1" noChangeArrowheads="1"/>
          </p:cNvPicPr>
          <p:nvPr/>
        </p:nvPicPr>
        <p:blipFill>
          <a:blip r:embed="rId4" cstate="print"/>
          <a:srcRect/>
          <a:stretch>
            <a:fillRect/>
          </a:stretch>
        </p:blipFill>
        <p:spPr bwMode="auto">
          <a:xfrm>
            <a:off x="8195708" y="5642776"/>
            <a:ext cx="4675882" cy="2981237"/>
          </a:xfrm>
          <a:prstGeom prst="rect">
            <a:avLst/>
          </a:prstGeom>
          <a:noFill/>
          <a:ln w="9525">
            <a:noFill/>
            <a:miter lim="800000"/>
            <a:headEnd/>
            <a:tailEnd/>
          </a:ln>
        </p:spPr>
      </p:pic>
      <p:pic>
        <p:nvPicPr>
          <p:cNvPr id="9" name="Picture 6"/>
          <p:cNvPicPr>
            <a:picLocks noChangeAspect="1" noChangeArrowheads="1"/>
          </p:cNvPicPr>
          <p:nvPr/>
        </p:nvPicPr>
        <p:blipFill>
          <a:blip r:embed="rId5" cstate="print"/>
          <a:srcRect/>
          <a:stretch>
            <a:fillRect/>
          </a:stretch>
        </p:blipFill>
        <p:spPr bwMode="auto">
          <a:xfrm>
            <a:off x="8218295" y="1920751"/>
            <a:ext cx="4635223" cy="3119005"/>
          </a:xfrm>
          <a:prstGeom prst="rect">
            <a:avLst/>
          </a:prstGeom>
          <a:noFill/>
          <a:ln w="9525">
            <a:noFill/>
            <a:miter lim="800000"/>
            <a:headEnd/>
            <a:tailEnd/>
          </a:ln>
        </p:spPr>
      </p:pic>
      <p:sp>
        <p:nvSpPr>
          <p:cNvPr id="10" name="AutoShape 7"/>
          <p:cNvSpPr>
            <a:spLocks noChangeArrowheads="1"/>
          </p:cNvSpPr>
          <p:nvPr/>
        </p:nvSpPr>
        <p:spPr bwMode="auto">
          <a:xfrm rot="5400000">
            <a:off x="9895628" y="5036308"/>
            <a:ext cx="1388986" cy="691218"/>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Tree>
  </p:cSld>
  <p:clrMapOvr>
    <a:masterClrMapping/>
  </p:clrMapOv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7224" name="AutoShape 10"/>
          <p:cNvSpPr>
            <a:spLocks noChangeArrowheads="1"/>
          </p:cNvSpPr>
          <p:nvPr/>
        </p:nvSpPr>
        <p:spPr bwMode="auto">
          <a:xfrm>
            <a:off x="1845506" y="2897187"/>
            <a:ext cx="8404498" cy="2200273"/>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721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TestFloorThickness </a:t>
            </a:r>
          </a:p>
        </p:txBody>
      </p:sp>
      <p:sp>
        <p:nvSpPr>
          <p:cNvPr id="137219" name="Rectangle 3"/>
          <p:cNvSpPr>
            <a:spLocks noGrp="1" noChangeArrowheads="1"/>
          </p:cNvSpPr>
          <p:nvPr>
            <p:ph idx="1"/>
          </p:nvPr>
        </p:nvSpPr>
        <p:spPr>
          <a:xfrm>
            <a:off x="443640" y="1531179"/>
            <a:ext cx="11866348" cy="3499608"/>
          </a:xfrm>
        </p:spPr>
        <p:txBody>
          <a:bodyPr/>
          <a:lstStyle/>
          <a:p>
            <a:pPr marL="704292" lvl="1" indent="-541763">
              <a:lnSpc>
                <a:spcPct val="90000"/>
              </a:lnSpc>
            </a:pPr>
            <a:r>
              <a:rPr lang="en-US" altLang="zh-CN" smtClean="0">
                <a:ea typeface="SimSun" pitchFamily="2" charset="-122"/>
              </a:rPr>
              <a:t>Retrieve and change floor thickness (VB.NET)</a:t>
            </a:r>
          </a:p>
          <a:p>
            <a:pPr marL="704292" lvl="1" indent="-541763">
              <a:lnSpc>
                <a:spcPct val="90000"/>
              </a:lnSpc>
            </a:pPr>
            <a:r>
              <a:rPr lang="en-US" altLang="ja-JP" smtClean="0">
                <a:ea typeface="SimSun" pitchFamily="2" charset="-122"/>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Autodesk.Revit.Elements.Floor</a:t>
            </a:r>
            <a:r>
              <a:rPr lang="en-US" altLang="ja-JP" sz="1600" smtClean="0">
                <a:ea typeface="ＭＳ Ｐゴシック" pitchFamily="34" charset="-128"/>
              </a:rPr>
              <a:t> </a:t>
            </a:r>
            <a:endParaRPr lang="en-US" altLang="zh-CN" sz="1600" smtClean="0">
              <a:ea typeface="SimSun" pitchFamily="2" charset="-122"/>
            </a:endParaRPr>
          </a:p>
          <a:p>
            <a:pPr marL="2089201" lvl="4" indent="-487587">
              <a:lnSpc>
                <a:spcPct val="90000"/>
              </a:lnSpc>
            </a:pPr>
            <a:r>
              <a:rPr lang="en-US" altLang="zh-CN" sz="1600" smtClean="0">
                <a:ea typeface="SimSun" pitchFamily="2" charset="-122"/>
              </a:rPr>
              <a:t>Autodesk.Revit.Symbols.FloorType</a:t>
            </a:r>
          </a:p>
          <a:p>
            <a:pPr marL="704292" lvl="1" indent="-541763">
              <a:lnSpc>
                <a:spcPct val="90000"/>
              </a:lnSpc>
            </a:pPr>
            <a:r>
              <a:rPr lang="en-US" altLang="zh-CN" smtClean="0">
                <a:ea typeface="SimSun" pitchFamily="2" charset="-122"/>
              </a:rPr>
              <a:t>Code</a:t>
            </a:r>
          </a:p>
          <a:p>
            <a:pPr marL="2089201" lvl="4" indent="-487587">
              <a:lnSpc>
                <a:spcPct val="90000"/>
              </a:lnSpc>
            </a:pPr>
            <a:r>
              <a:rPr lang="en-US" sz="1600" noProof="1" smtClean="0">
                <a:solidFill>
                  <a:schemeClr val="folHlink"/>
                </a:solidFill>
                <a:ea typeface="SimSun" pitchFamily="2" charset="-122"/>
              </a:rPr>
              <a:t>If TypeOf element Is Autodesk.Revit.Elements.Floor Then</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a:t>
            </a:r>
            <a:r>
              <a:rPr lang="en-US" sz="1600" noProof="1" smtClean="0">
                <a:ea typeface="SimSun" pitchFamily="2" charset="-122"/>
              </a:rPr>
              <a:t> floor As Autodesk.Revit.Elements.Floor = element</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Dim </a:t>
            </a:r>
            <a:r>
              <a:rPr lang="en-US" sz="1600" noProof="1" smtClean="0">
                <a:ea typeface="SimSun" pitchFamily="2" charset="-122"/>
              </a:rPr>
              <a:t>layer As Autodesk.Revit.Structural.CompoundStructureLayer</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For Each layer In floor.FloorType.CompoundStructure.Layers</a:t>
            </a:r>
          </a:p>
          <a:p>
            <a:pPr marL="2089201" lvl="4" indent="-487587">
              <a:lnSpc>
                <a:spcPct val="90000"/>
              </a:lnSpc>
            </a:pPr>
            <a:r>
              <a:rPr lang="en-US" sz="1600" noProof="1" smtClean="0">
                <a:ea typeface="SimSun" pitchFamily="2" charset="-122"/>
              </a:rPr>
              <a:t>    </a:t>
            </a:r>
            <a:r>
              <a:rPr lang="en-US" sz="1600" noProof="1" smtClean="0">
                <a:solidFill>
                  <a:schemeClr val="folHlink"/>
                </a:solidFill>
                <a:ea typeface="SimSun" pitchFamily="2" charset="-122"/>
              </a:rPr>
              <a:t>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sz="1600" noProof="1" smtClean="0">
                <a:solidFill>
                  <a:schemeClr val="accent1"/>
                </a:solidFill>
                <a:ea typeface="SimSun" pitchFamily="2" charset="-122"/>
              </a:rPr>
              <a:t>End If</a:t>
            </a:r>
            <a:endParaRPr lang="en-US" sz="1600" smtClean="0">
              <a:solidFill>
                <a:schemeClr val="accent1"/>
              </a:solidFill>
              <a:ea typeface="SimSun" pitchFamily="2" charset="-122"/>
            </a:endParaRPr>
          </a:p>
        </p:txBody>
      </p:sp>
      <p:sp>
        <p:nvSpPr>
          <p:cNvPr id="137221" name="AutoShape 7"/>
          <p:cNvSpPr>
            <a:spLocks noChangeAspect="1" noChangeArrowheads="1"/>
          </p:cNvSpPr>
          <p:nvPr/>
        </p:nvSpPr>
        <p:spPr bwMode="auto">
          <a:xfrm>
            <a:off x="5533532" y="7054707"/>
            <a:ext cx="838045" cy="343294"/>
          </a:xfrm>
          <a:prstGeom prst="rightArrow">
            <a:avLst>
              <a:gd name="adj1" fmla="val 34602"/>
              <a:gd name="adj2" fmla="val 66127"/>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7222" name="Picture 8" descr="TestFloorThickness-02"/>
          <p:cNvPicPr>
            <a:picLocks noChangeAspect="1" noChangeArrowheads="1"/>
          </p:cNvPicPr>
          <p:nvPr/>
        </p:nvPicPr>
        <p:blipFill>
          <a:blip r:embed="rId3" cstate="print"/>
          <a:srcRect/>
          <a:stretch>
            <a:fillRect/>
          </a:stretch>
        </p:blipFill>
        <p:spPr bwMode="auto">
          <a:xfrm>
            <a:off x="7085380" y="5826079"/>
            <a:ext cx="3076595" cy="2825400"/>
          </a:xfrm>
          <a:prstGeom prst="rect">
            <a:avLst/>
          </a:prstGeom>
          <a:noFill/>
          <a:ln w="9525">
            <a:noFill/>
            <a:miter lim="800000"/>
            <a:headEnd/>
            <a:tailEnd/>
          </a:ln>
        </p:spPr>
      </p:pic>
      <p:pic>
        <p:nvPicPr>
          <p:cNvPr id="137223" name="Picture 9" descr="TestFloorThickness-01"/>
          <p:cNvPicPr>
            <a:picLocks noChangeAspect="1" noChangeArrowheads="1"/>
          </p:cNvPicPr>
          <p:nvPr/>
        </p:nvPicPr>
        <p:blipFill>
          <a:blip r:embed="rId4" cstate="print"/>
          <a:srcRect/>
          <a:stretch>
            <a:fillRect/>
          </a:stretch>
        </p:blipFill>
        <p:spPr bwMode="auto">
          <a:xfrm>
            <a:off x="1928356" y="6173888"/>
            <a:ext cx="3008828" cy="178196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6" name="AutoShape 10"/>
          <p:cNvSpPr>
            <a:spLocks noChangeArrowheads="1"/>
          </p:cNvSpPr>
          <p:nvPr/>
        </p:nvSpPr>
        <p:spPr bwMode="auto">
          <a:xfrm>
            <a:off x="1857375" y="2973387"/>
            <a:ext cx="8160438" cy="1989438"/>
          </a:xfrm>
          <a:prstGeom prst="roundRect">
            <a:avLst>
              <a:gd name="adj" fmla="val 16667"/>
            </a:avLst>
          </a:prstGeom>
          <a:solidFill>
            <a:schemeClr val="bg1">
              <a:lumMod val="85000"/>
            </a:schemeClr>
          </a:solidFill>
          <a:ln w="9525" algn="ctr">
            <a:solidFill>
              <a:schemeClr val="tx1"/>
            </a:solidFill>
            <a:round/>
            <a:headEnd/>
            <a:tailEnd/>
          </a:ln>
        </p:spPr>
        <p:txBody>
          <a:bodyPr wrap="none" lIns="0" tIns="0" rIns="0" bIns="0" anchor="ctr"/>
          <a:lstStyle/>
          <a:p>
            <a:endParaRPr lang="en-GB"/>
          </a:p>
        </p:txBody>
      </p:sp>
      <p:sp>
        <p:nvSpPr>
          <p:cNvPr id="138242" name="Rectangle 2"/>
          <p:cNvSpPr>
            <a:spLocks noGrp="1" noChangeArrowheads="1"/>
          </p:cNvSpPr>
          <p:nvPr>
            <p:ph type="title"/>
          </p:nvPr>
        </p:nvSpPr>
        <p:spPr/>
        <p:txBody>
          <a:bodyPr/>
          <a:lstStyle/>
          <a:p>
            <a:pPr eaLnBrk="1" hangingPunct="1"/>
            <a:r>
              <a:rPr lang="en-US" altLang="zh-CN" smtClean="0">
                <a:ea typeface="SimSun" pitchFamily="2" charset="-122"/>
              </a:rPr>
              <a:t>TestWallThickness </a:t>
            </a:r>
          </a:p>
        </p:txBody>
      </p:sp>
      <p:sp>
        <p:nvSpPr>
          <p:cNvPr id="138243" name="Rectangle 3"/>
          <p:cNvSpPr>
            <a:spLocks noGrp="1" noChangeArrowheads="1"/>
          </p:cNvSpPr>
          <p:nvPr>
            <p:ph idx="1"/>
          </p:nvPr>
        </p:nvSpPr>
        <p:spPr>
          <a:xfrm>
            <a:off x="443640" y="1531179"/>
            <a:ext cx="11866348" cy="3498022"/>
          </a:xfrm>
        </p:spPr>
        <p:txBody>
          <a:bodyPr/>
          <a:lstStyle/>
          <a:p>
            <a:pPr marL="704292" lvl="1" indent="-541763">
              <a:lnSpc>
                <a:spcPct val="90000"/>
              </a:lnSpc>
            </a:pPr>
            <a:r>
              <a:rPr lang="en-US" altLang="zh-CN" smtClean="0">
                <a:ea typeface="SimSun" pitchFamily="2" charset="-122"/>
              </a:rPr>
              <a:t>Retrieve and change wall thickness (VB.NET)</a:t>
            </a:r>
          </a:p>
          <a:p>
            <a:pPr marL="704292" lvl="1" indent="-541763">
              <a:lnSpc>
                <a:spcPct val="90000"/>
              </a:lnSpc>
            </a:pPr>
            <a:r>
              <a:rPr lang="fr-FR"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Autodesk.Revit.Elements.Wall </a:t>
            </a:r>
          </a:p>
          <a:p>
            <a:pPr marL="2089201" lvl="4" indent="-487587">
              <a:lnSpc>
                <a:spcPct val="90000"/>
              </a:lnSpc>
            </a:pPr>
            <a:r>
              <a:rPr lang="en-US" altLang="zh-CN" sz="1600" smtClean="0">
                <a:ea typeface="SimSun" pitchFamily="2" charset="-122"/>
              </a:rPr>
              <a:t>Autodesk.Revit.Symbols.WallType</a:t>
            </a:r>
          </a:p>
          <a:p>
            <a:pPr marL="704292" lvl="1" indent="-541763">
              <a:lnSpc>
                <a:spcPct val="90000"/>
              </a:lnSpc>
            </a:pPr>
            <a:r>
              <a:rPr lang="en-US" altLang="zh-CN" smtClean="0">
                <a:ea typeface="ＭＳ Ｐゴシック" pitchFamily="34" charset="-128"/>
              </a:rPr>
              <a:t>Code</a:t>
            </a:r>
          </a:p>
          <a:p>
            <a:pPr marL="2089201" lvl="4" indent="-487587">
              <a:lnSpc>
                <a:spcPct val="90000"/>
              </a:lnSpc>
            </a:pPr>
            <a:r>
              <a:rPr lang="en-US" altLang="zh-CN" sz="1600" noProof="1" smtClean="0">
                <a:solidFill>
                  <a:schemeClr val="folHlink"/>
                </a:solidFill>
              </a:rPr>
              <a:t>If TypeOf element Is Autodesk.Revit.Elements.Wall Then</a:t>
            </a:r>
          </a:p>
          <a:p>
            <a:pPr marL="2089201" lvl="4" indent="-487587">
              <a:lnSpc>
                <a:spcPct val="90000"/>
              </a:lnSpc>
            </a:pPr>
            <a:r>
              <a:rPr lang="en-US" altLang="zh-CN" sz="1600" noProof="1" smtClean="0"/>
              <a:t>  </a:t>
            </a:r>
            <a:r>
              <a:rPr lang="en-US" altLang="zh-CN" sz="1600" noProof="1" smtClean="0">
                <a:solidFill>
                  <a:schemeClr val="accent1"/>
                </a:solidFill>
              </a:rPr>
              <a:t>Dim</a:t>
            </a:r>
            <a:r>
              <a:rPr lang="en-US" altLang="zh-CN" sz="1600" noProof="1" smtClean="0"/>
              <a:t> wall </a:t>
            </a:r>
            <a:r>
              <a:rPr lang="en-US" altLang="zh-CN" sz="1600" noProof="1" smtClean="0">
                <a:solidFill>
                  <a:schemeClr val="accent1"/>
                </a:solidFill>
              </a:rPr>
              <a:t>As</a:t>
            </a:r>
            <a:r>
              <a:rPr lang="en-US" altLang="zh-CN" sz="1600" noProof="1" smtClean="0"/>
              <a:t> Autodesk.Revit.Elements.Wall = element</a:t>
            </a:r>
            <a:endParaRPr lang="en-US" altLang="zh-CN" sz="1600" smtClean="0">
              <a:ea typeface="SimSun" pitchFamily="2" charset="-122"/>
            </a:endParaRPr>
          </a:p>
          <a:p>
            <a:pPr marL="2089201" lvl="4" indent="-487587">
              <a:lnSpc>
                <a:spcPct val="90000"/>
              </a:lnSpc>
            </a:pPr>
            <a:r>
              <a:rPr lang="en-US" sz="1600" smtClean="0">
                <a:ea typeface="SimSun" pitchFamily="2" charset="-122"/>
              </a:rPr>
              <a:t> </a:t>
            </a:r>
            <a:r>
              <a:rPr lang="en-US" sz="1600" noProof="1" smtClean="0">
                <a:ea typeface="SimSun" pitchFamily="2" charset="-122"/>
              </a:rPr>
              <a:t> </a:t>
            </a:r>
            <a:r>
              <a:rPr lang="en-US" sz="1600" noProof="1" smtClean="0">
                <a:solidFill>
                  <a:schemeClr val="folHlink"/>
                </a:solidFill>
                <a:ea typeface="SimSun" pitchFamily="2" charset="-122"/>
              </a:rPr>
              <a:t>For Each layer In </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a:t>
            </a:r>
            <a:r>
              <a:rPr lang="en-US" sz="1600" smtClean="0">
                <a:solidFill>
                  <a:schemeClr val="folHlink"/>
                </a:solidFill>
                <a:ea typeface="SimSun" pitchFamily="2" charset="-122"/>
              </a:rPr>
              <a:t>Wall</a:t>
            </a:r>
            <a:r>
              <a:rPr lang="en-US" sz="1600" noProof="1" smtClean="0">
                <a:solidFill>
                  <a:schemeClr val="folHlink"/>
                </a:solidFill>
                <a:ea typeface="SimSun" pitchFamily="2" charset="-122"/>
              </a:rPr>
              <a:t>Type.CompoundStructure.Layers</a:t>
            </a:r>
          </a:p>
          <a:p>
            <a:pPr marL="2089201" lvl="4" indent="-487587">
              <a:lnSpc>
                <a:spcPct val="90000"/>
              </a:lnSpc>
            </a:pPr>
            <a:r>
              <a:rPr lang="en-US" sz="1600" noProof="1" smtClean="0">
                <a:solidFill>
                  <a:schemeClr val="folHlink"/>
                </a:solidFill>
                <a:ea typeface="SimSun" pitchFamily="2" charset="-122"/>
              </a:rPr>
              <a:t>    layer.Thickness</a:t>
            </a:r>
            <a:r>
              <a:rPr lang="en-US" sz="1600" noProof="1" smtClean="0">
                <a:ea typeface="SimSun" pitchFamily="2" charset="-122"/>
              </a:rPr>
              <a:t> = layer.Thickness * 10</a:t>
            </a:r>
          </a:p>
          <a:p>
            <a:pPr marL="2089201" lvl="4" indent="-487587">
              <a:lnSpc>
                <a:spcPct val="90000"/>
              </a:lnSpc>
            </a:pPr>
            <a:r>
              <a:rPr lang="en-US" sz="1600" noProof="1" smtClean="0">
                <a:ea typeface="SimSun" pitchFamily="2" charset="-122"/>
              </a:rPr>
              <a:t>  </a:t>
            </a:r>
            <a:r>
              <a:rPr lang="en-US" sz="1600" noProof="1" smtClean="0">
                <a:solidFill>
                  <a:schemeClr val="accent1"/>
                </a:solidFill>
                <a:ea typeface="SimSun" pitchFamily="2" charset="-122"/>
              </a:rPr>
              <a:t>Next</a:t>
            </a:r>
          </a:p>
          <a:p>
            <a:pPr marL="2089201" lvl="4" indent="-487587">
              <a:lnSpc>
                <a:spcPct val="90000"/>
              </a:lnSpc>
            </a:pPr>
            <a:r>
              <a:rPr lang="en-US" altLang="zh-CN" sz="1600" noProof="1" smtClean="0">
                <a:solidFill>
                  <a:schemeClr val="accent1"/>
                </a:solidFill>
              </a:rPr>
              <a:t>End If</a:t>
            </a:r>
            <a:endParaRPr lang="en-US" altLang="zh-CN" sz="1600" smtClean="0">
              <a:solidFill>
                <a:schemeClr val="accent1"/>
              </a:solidFill>
              <a:ea typeface="SimSun" pitchFamily="2" charset="-122"/>
            </a:endParaRPr>
          </a:p>
        </p:txBody>
      </p:sp>
      <p:sp>
        <p:nvSpPr>
          <p:cNvPr id="138245" name="AutoShape 7"/>
          <p:cNvSpPr>
            <a:spLocks noChangeArrowheads="1"/>
          </p:cNvSpPr>
          <p:nvPr/>
        </p:nvSpPr>
        <p:spPr bwMode="auto">
          <a:xfrm>
            <a:off x="5157872" y="6928363"/>
            <a:ext cx="1215277" cy="216817"/>
          </a:xfrm>
          <a:prstGeom prst="rightArrow">
            <a:avLst>
              <a:gd name="adj1" fmla="val 50000"/>
              <a:gd name="adj2" fmla="val 140104"/>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pic>
        <p:nvPicPr>
          <p:cNvPr id="138247" name="Picture 9" descr="TestWallThickness-01"/>
          <p:cNvPicPr>
            <a:picLocks noChangeAspect="1" noChangeArrowheads="1"/>
          </p:cNvPicPr>
          <p:nvPr/>
        </p:nvPicPr>
        <p:blipFill>
          <a:blip r:embed="rId3" cstate="print"/>
          <a:srcRect/>
          <a:stretch>
            <a:fillRect/>
          </a:stretch>
        </p:blipFill>
        <p:spPr bwMode="auto">
          <a:xfrm>
            <a:off x="2338789" y="5462589"/>
            <a:ext cx="1897459" cy="3103196"/>
          </a:xfrm>
          <a:prstGeom prst="rect">
            <a:avLst/>
          </a:prstGeom>
          <a:noFill/>
          <a:ln w="9525">
            <a:noFill/>
            <a:miter lim="800000"/>
            <a:headEnd/>
            <a:tailEnd/>
          </a:ln>
        </p:spPr>
      </p:pic>
      <p:pic>
        <p:nvPicPr>
          <p:cNvPr id="138248" name="Picture 8" descr="TestWallThickness-02"/>
          <p:cNvPicPr>
            <a:picLocks noChangeAspect="1" noChangeArrowheads="1"/>
          </p:cNvPicPr>
          <p:nvPr/>
        </p:nvPicPr>
        <p:blipFill>
          <a:blip r:embed="rId4" cstate="print"/>
          <a:srcRect/>
          <a:stretch>
            <a:fillRect/>
          </a:stretch>
        </p:blipFill>
        <p:spPr bwMode="auto">
          <a:xfrm>
            <a:off x="7181828" y="5525825"/>
            <a:ext cx="2690327" cy="324548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pPr eaLnBrk="1" hangingPunct="1"/>
            <a:r>
              <a:rPr lang="en-US" altLang="zh-CN" smtClean="0">
                <a:ea typeface="SimSun" pitchFamily="2" charset="-122"/>
              </a:rPr>
              <a:t>TransactionControl</a:t>
            </a:r>
          </a:p>
        </p:txBody>
      </p:sp>
      <p:sp>
        <p:nvSpPr>
          <p:cNvPr id="139267" name="Rectangle 3"/>
          <p:cNvSpPr>
            <a:spLocks noGrp="1" noChangeArrowheads="1"/>
          </p:cNvSpPr>
          <p:nvPr>
            <p:ph idx="1"/>
          </p:nvPr>
        </p:nvSpPr>
        <p:spPr>
          <a:xfrm>
            <a:off x="443640" y="1531179"/>
            <a:ext cx="12567510" cy="4418517"/>
          </a:xfrm>
        </p:spPr>
        <p:txBody>
          <a:bodyPr/>
          <a:lstStyle/>
          <a:p>
            <a:pPr marL="374650" lvl="1" indent="-374650"/>
            <a:r>
              <a:rPr lang="en-US" altLang="zh-CN" sz="3200" smtClean="0">
                <a:ea typeface="SimSun" pitchFamily="2" charset="-122"/>
              </a:rPr>
              <a:t>Begin, end and abort transactions (C#)</a:t>
            </a:r>
          </a:p>
          <a:p>
            <a:pPr marL="374650" lvl="1" indent="-374650">
              <a:spcBef>
                <a:spcPts val="0"/>
              </a:spcBef>
              <a:defRPr/>
            </a:pPr>
            <a:r>
              <a:rPr lang="en-US" sz="3200" smtClean="0"/>
              <a:t>TransactionForm</a:t>
            </a:r>
          </a:p>
          <a:p>
            <a:pPr marL="374650" lvl="1" indent="-374650">
              <a:spcBef>
                <a:spcPts val="0"/>
              </a:spcBef>
              <a:defRPr/>
            </a:pPr>
            <a:r>
              <a:rPr lang="en-US" sz="3200" smtClean="0"/>
              <a:t>Three buttons to begin, end or abort a transaction</a:t>
            </a:r>
          </a:p>
          <a:p>
            <a:pPr marL="374650" lvl="1" indent="-374650">
              <a:spcBef>
                <a:spcPts val="0"/>
              </a:spcBef>
              <a:defRPr/>
            </a:pPr>
            <a:r>
              <a:rPr lang="en-US" sz="3200" smtClean="0"/>
              <a:t>Three buttons to create, move or delete a wall</a:t>
            </a:r>
          </a:p>
          <a:p>
            <a:pPr marL="374650" lvl="1" indent="-374650">
              <a:spcBef>
                <a:spcPts val="0"/>
              </a:spcBef>
              <a:defRPr/>
            </a:pPr>
            <a:r>
              <a:rPr lang="en-US" sz="3200" smtClean="0"/>
              <a:t>Tree view display all operations and transactions and their relationships</a:t>
            </a:r>
            <a:endParaRPr lang="en-US" altLang="zh-CN" sz="3200" smtClean="0">
              <a:ea typeface="SimSun" pitchFamily="2" charset="-122"/>
            </a:endParaRPr>
          </a:p>
          <a:p>
            <a:pPr marL="374650" lvl="1" indent="-374650"/>
            <a:r>
              <a:rPr lang="en-US" altLang="ja-JP" sz="3200" smtClean="0">
                <a:ea typeface="ＭＳ Ｐゴシック" pitchFamily="34" charset="-128"/>
              </a:rPr>
              <a:t>Methods</a:t>
            </a:r>
            <a:endParaRPr lang="en-US" altLang="zh-CN" sz="3200" smtClean="0">
              <a:latin typeface="Courier New" pitchFamily="49" charset="0"/>
              <a:ea typeface="SimSun" pitchFamily="2" charset="-122"/>
            </a:endParaRPr>
          </a:p>
          <a:p>
            <a:pPr marL="2089201" lvl="4" indent="-487587"/>
            <a:r>
              <a:rPr lang="en-US" altLang="zh-CN" sz="1600" noProof="1" smtClean="0"/>
              <a:t>Application.ActiveDocument.BeginTransaction();</a:t>
            </a:r>
            <a:endParaRPr lang="en-US" altLang="zh-CN" sz="1600" smtClean="0">
              <a:ea typeface="SimSun" pitchFamily="2" charset="-122"/>
            </a:endParaRPr>
          </a:p>
          <a:p>
            <a:pPr marL="2089201" lvl="4" indent="-487587"/>
            <a:r>
              <a:rPr lang="en-US" altLang="zh-CN" sz="1600" noProof="1" smtClean="0"/>
              <a:t>Application.ActiveDocument.EndTransaction();</a:t>
            </a:r>
            <a:endParaRPr lang="en-US" altLang="zh-CN" sz="1600" smtClean="0">
              <a:ea typeface="SimSun" pitchFamily="2" charset="-122"/>
            </a:endParaRPr>
          </a:p>
          <a:p>
            <a:pPr marL="2089201" lvl="4" indent="-487587"/>
            <a:r>
              <a:rPr lang="en-US" altLang="zh-CN" sz="1600" noProof="1" smtClean="0"/>
              <a:t>Application.ActiveDocument.AbortTransaction();</a:t>
            </a:r>
            <a:endParaRPr lang="zh-CN" altLang="en-US" sz="700" smtClean="0">
              <a:ea typeface="SimSun" pitchFamily="2" charset="-122"/>
            </a:endParaRPr>
          </a:p>
        </p:txBody>
      </p:sp>
      <p:pic>
        <p:nvPicPr>
          <p:cNvPr id="139269" name="Picture 6" descr="TransactionControl-02"/>
          <p:cNvPicPr>
            <a:picLocks noChangeAspect="1" noChangeArrowheads="1"/>
          </p:cNvPicPr>
          <p:nvPr/>
        </p:nvPicPr>
        <p:blipFill>
          <a:blip r:embed="rId3" cstate="print"/>
          <a:srcRect/>
          <a:stretch>
            <a:fillRect/>
          </a:stretch>
        </p:blipFill>
        <p:spPr bwMode="auto">
          <a:xfrm>
            <a:off x="694465" y="6943870"/>
            <a:ext cx="7494964" cy="989229"/>
          </a:xfrm>
          <a:prstGeom prst="rect">
            <a:avLst/>
          </a:prstGeom>
          <a:noFill/>
          <a:ln w="9525">
            <a:noFill/>
            <a:miter lim="800000"/>
            <a:headEnd/>
            <a:tailEnd/>
          </a:ln>
        </p:spPr>
      </p:pic>
      <p:pic>
        <p:nvPicPr>
          <p:cNvPr id="139270" name="Picture 7" descr="TransactionControl-01"/>
          <p:cNvPicPr>
            <a:picLocks noChangeAspect="1" noChangeArrowheads="1"/>
          </p:cNvPicPr>
          <p:nvPr/>
        </p:nvPicPr>
        <p:blipFill>
          <a:blip r:embed="rId4" cstate="print"/>
          <a:srcRect/>
          <a:stretch>
            <a:fillRect/>
          </a:stretch>
        </p:blipFill>
        <p:spPr bwMode="auto">
          <a:xfrm>
            <a:off x="8521383" y="5144167"/>
            <a:ext cx="4183446" cy="354360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zh-CN" smtClean="0">
                <a:ea typeface="SimSun" pitchFamily="2" charset="-122"/>
              </a:rPr>
              <a:t>ViewPrinter </a:t>
            </a:r>
          </a:p>
        </p:txBody>
      </p:sp>
      <p:sp>
        <p:nvSpPr>
          <p:cNvPr id="140291" name="Rectangle 3"/>
          <p:cNvSpPr>
            <a:spLocks noGrp="1" noChangeArrowheads="1"/>
          </p:cNvSpPr>
          <p:nvPr>
            <p:ph idx="1"/>
          </p:nvPr>
        </p:nvSpPr>
        <p:spPr>
          <a:xfrm>
            <a:off x="443640" y="1531179"/>
            <a:ext cx="11866348" cy="6303006"/>
          </a:xfrm>
        </p:spPr>
        <p:txBody>
          <a:bodyPr/>
          <a:lstStyle/>
          <a:p>
            <a:pPr marL="255081" indent="-255081">
              <a:spcBef>
                <a:spcPct val="40000"/>
              </a:spcBef>
              <a:buClrTx/>
              <a:tabLst>
                <a:tab pos="255081" algn="l"/>
              </a:tabLst>
            </a:pPr>
            <a:r>
              <a:rPr lang="en-US" altLang="zh-CN" smtClean="0">
                <a:ea typeface="SimSun" pitchFamily="2" charset="-122"/>
              </a:rPr>
              <a:t>Demonstrates Revit printing API functionality (C#)</a:t>
            </a:r>
          </a:p>
          <a:p>
            <a:pPr marL="767496" lvl="1" indent="-257337">
              <a:spcBef>
                <a:spcPct val="40000"/>
              </a:spcBef>
              <a:tabLst>
                <a:tab pos="255081" algn="l"/>
              </a:tabLst>
            </a:pPr>
            <a:r>
              <a:rPr lang="en-US" altLang="zh-CN" smtClean="0">
                <a:ea typeface="SimSun" pitchFamily="2" charset="-122"/>
              </a:rPr>
              <a:t>Print the printable views</a:t>
            </a:r>
            <a:endParaRPr lang="en-US" altLang="zh-CN" smtClean="0">
              <a:latin typeface="Courier New" pitchFamily="49" charset="0"/>
              <a:ea typeface="SimSun" pitchFamily="2" charset="-122"/>
            </a:endParaRPr>
          </a:p>
          <a:p>
            <a:pPr marL="2247217" lvl="4" indent="-257337">
              <a:spcBef>
                <a:spcPct val="40000"/>
              </a:spcBef>
              <a:buClr>
                <a:schemeClr val="accent1"/>
              </a:buClr>
              <a:tabLst>
                <a:tab pos="255081" algn="l"/>
              </a:tabLst>
            </a:pPr>
            <a:r>
              <a:rPr lang="en-US" sz="1600" noProof="1" smtClean="0">
                <a:ea typeface="SimSun" pitchFamily="2" charset="-122"/>
              </a:rPr>
              <a:t>Autodesk.Revit.Elements.View</a:t>
            </a:r>
            <a:r>
              <a:rPr lang="en-US" altLang="zh-CN" sz="1600" smtClean="0">
                <a:ea typeface="SimSun" pitchFamily="2" charset="-122"/>
              </a:rPr>
              <a:t>.Print</a:t>
            </a:r>
          </a:p>
          <a:p>
            <a:pPr marL="767496" lvl="1" indent="-257337">
              <a:spcBef>
                <a:spcPct val="40000"/>
              </a:spcBef>
              <a:tabLst>
                <a:tab pos="255081" algn="l"/>
              </a:tabLst>
            </a:pPr>
            <a:r>
              <a:rPr lang="en-US" altLang="zh-CN" smtClean="0">
                <a:ea typeface="SimSun" pitchFamily="2" charset="-122"/>
              </a:rPr>
              <a:t>Access elements within document</a:t>
            </a:r>
          </a:p>
          <a:p>
            <a:pPr marL="2247217" lvl="4" indent="-257337">
              <a:spcBef>
                <a:spcPct val="0"/>
              </a:spcBef>
              <a:buClr>
                <a:schemeClr val="accent1"/>
              </a:buClr>
              <a:tabLst>
                <a:tab pos="255081" algn="l"/>
              </a:tabLst>
            </a:pPr>
            <a:r>
              <a:rPr lang="en-US" altLang="zh-CN" sz="1600" noProof="1" smtClean="0">
                <a:ea typeface="SimSun" pitchFamily="2" charset="-122"/>
              </a:rPr>
              <a:t>while (itor.MoveNext())</a:t>
            </a:r>
          </a:p>
          <a:p>
            <a:pPr marL="2247217" lvl="4" indent="-257337">
              <a:spcBef>
                <a:spcPct val="0"/>
              </a:spcBef>
              <a:buClr>
                <a:schemeClr val="accent1"/>
              </a:buClr>
              <a:tabLst>
                <a:tab pos="255081" algn="l"/>
              </a:tabLst>
            </a:pPr>
            <a:r>
              <a:rPr lang="en-US" altLang="zh-CN" sz="1600" noProof="1" smtClean="0">
                <a:ea typeface="SimSun" pitchFamily="2" charset="-122"/>
              </a:rPr>
              <a:t>{</a:t>
            </a:r>
          </a:p>
          <a:p>
            <a:pPr marL="2247217" lvl="4" indent="-257337">
              <a:spcBef>
                <a:spcPct val="0"/>
              </a:spcBef>
              <a:buClr>
                <a:schemeClr val="accent1"/>
              </a:buClr>
              <a:tabLst>
                <a:tab pos="255081" algn="l"/>
              </a:tabLst>
            </a:pPr>
            <a:r>
              <a:rPr lang="en-US" altLang="zh-CN" sz="1600" noProof="1" smtClean="0">
                <a:ea typeface="SimSun" pitchFamily="2" charset="-122"/>
              </a:rPr>
              <a:t>  RView view = itor.Current as RView;</a:t>
            </a:r>
          </a:p>
          <a:p>
            <a:pPr marL="2247217" lvl="4" indent="-257337">
              <a:spcBef>
                <a:spcPct val="0"/>
              </a:spcBef>
              <a:buClr>
                <a:schemeClr val="accent1"/>
              </a:buClr>
              <a:tabLst>
                <a:tab pos="255081" algn="l"/>
              </a:tabLst>
            </a:pPr>
            <a:r>
              <a:rPr lang="en-US" altLang="zh-CN" sz="1600" noProof="1" smtClean="0">
                <a:ea typeface="SimSun" pitchFamily="2" charset="-122"/>
              </a:rPr>
              <a:t>  if (null != view &amp;&amp; view.CanBePrinted)</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    m_printableViews.Insert(view);</a:t>
            </a:r>
          </a:p>
          <a:p>
            <a:pPr marL="2247217" lvl="4" indent="-257337">
              <a:spcBef>
                <a:spcPct val="0"/>
              </a:spcBef>
              <a:buClr>
                <a:schemeClr val="accent1"/>
              </a:buClr>
              <a:tabLst>
                <a:tab pos="255081" algn="l"/>
              </a:tabLst>
            </a:pPr>
            <a:r>
              <a:rPr lang="en-US" altLang="zh-CN" sz="1600" noProof="1" smtClean="0">
                <a:ea typeface="SimSun" pitchFamily="2" charset="-122"/>
              </a:rPr>
              <a:t>  }</a:t>
            </a:r>
          </a:p>
          <a:p>
            <a:pPr marL="2247217" lvl="4" indent="-257337">
              <a:spcBef>
                <a:spcPct val="0"/>
              </a:spcBef>
              <a:buClr>
                <a:schemeClr val="accent1"/>
              </a:buClr>
              <a:tabLst>
                <a:tab pos="255081" algn="l"/>
              </a:tabLst>
            </a:pPr>
            <a:r>
              <a:rPr lang="en-US" altLang="zh-CN" sz="1600" noProof="1" smtClean="0">
                <a:ea typeface="SimSun" pitchFamily="2" charset="-122"/>
              </a:rPr>
              <a:t>}</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Open a project file on disk</a:t>
            </a:r>
          </a:p>
          <a:p>
            <a:pPr marL="2247217" lvl="4" indent="-257337">
              <a:spcBef>
                <a:spcPct val="40000"/>
              </a:spcBef>
              <a:buClr>
                <a:schemeClr val="accent1"/>
              </a:buClr>
              <a:tabLst>
                <a:tab pos="255081" algn="l"/>
              </a:tabLst>
            </a:pPr>
            <a:r>
              <a:rPr lang="en-US" sz="1600" noProof="1" smtClean="0">
                <a:ea typeface="SimSun" pitchFamily="2" charset="-122"/>
              </a:rPr>
              <a:t>m_commandData.Application.OpenDocumentFile(fileName);</a:t>
            </a:r>
            <a:endParaRPr lang="en-US" altLang="zh-CN" sz="1600" smtClean="0">
              <a:ea typeface="SimSun" pitchFamily="2" charset="-122"/>
            </a:endParaRPr>
          </a:p>
          <a:p>
            <a:pPr marL="767496" lvl="1" indent="-257337">
              <a:spcBef>
                <a:spcPct val="40000"/>
              </a:spcBef>
              <a:tabLst>
                <a:tab pos="255081" algn="l"/>
              </a:tabLst>
            </a:pPr>
            <a:r>
              <a:rPr lang="en-US" altLang="zh-CN" smtClean="0">
                <a:ea typeface="SimSun" pitchFamily="2" charset="-122"/>
              </a:rPr>
              <a:t>Classes</a:t>
            </a:r>
          </a:p>
          <a:p>
            <a:pPr marL="2247217" lvl="4" indent="-257337">
              <a:spcBef>
                <a:spcPct val="40000"/>
              </a:spcBef>
              <a:buClr>
                <a:schemeClr val="accent1"/>
              </a:buClr>
              <a:tabLst>
                <a:tab pos="255081" algn="l"/>
              </a:tabLst>
            </a:pPr>
            <a:r>
              <a:rPr lang="en-US" altLang="zh-CN" sz="1600" smtClean="0">
                <a:ea typeface="SimSun" pitchFamily="2" charset="-122"/>
              </a:rPr>
              <a:t>Autodesk.Revit.Elements.View</a:t>
            </a:r>
          </a:p>
          <a:p>
            <a:pPr marL="2247217" lvl="4" indent="-257337">
              <a:spcBef>
                <a:spcPct val="0"/>
              </a:spcBef>
              <a:buClr>
                <a:schemeClr val="accent1"/>
              </a:buClr>
              <a:tabLst>
                <a:tab pos="255081" algn="l"/>
              </a:tabLst>
            </a:pPr>
            <a:r>
              <a:rPr lang="en-US" altLang="zh-CN" sz="1600" smtClean="0">
                <a:ea typeface="SimSun" pitchFamily="2" charset="-122"/>
              </a:rPr>
              <a:t>Autodesk.Revit.Document</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r>
              <a:rPr lang="en-US" altLang="zh-CN" smtClean="0">
                <a:ea typeface="SimSun" pitchFamily="2" charset="-122"/>
              </a:rPr>
              <a:t>ViewPrinter Demo</a:t>
            </a:r>
            <a:endParaRPr lang="zh-CN" altLang="en-US" smtClean="0">
              <a:ea typeface="SimSun" pitchFamily="2" charset="-122"/>
            </a:endParaRPr>
          </a:p>
        </p:txBody>
      </p:sp>
      <p:sp>
        <p:nvSpPr>
          <p:cNvPr id="141315"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41316" name="Picture 4"/>
          <p:cNvPicPr>
            <a:picLocks noChangeAspect="1" noChangeArrowheads="1"/>
          </p:cNvPicPr>
          <p:nvPr/>
        </p:nvPicPr>
        <p:blipFill>
          <a:blip r:embed="rId3" cstate="print"/>
          <a:srcRect/>
          <a:stretch>
            <a:fillRect/>
          </a:stretch>
        </p:blipFill>
        <p:spPr bwMode="auto">
          <a:xfrm>
            <a:off x="460815" y="1908448"/>
            <a:ext cx="4199259" cy="3834955"/>
          </a:xfrm>
          <a:prstGeom prst="rect">
            <a:avLst/>
          </a:prstGeom>
          <a:noFill/>
          <a:ln w="9525">
            <a:noFill/>
            <a:miter lim="800000"/>
            <a:headEnd/>
            <a:tailEnd/>
          </a:ln>
        </p:spPr>
      </p:pic>
      <p:pic>
        <p:nvPicPr>
          <p:cNvPr id="141317" name="Picture 5"/>
          <p:cNvPicPr>
            <a:picLocks noChangeAspect="1" noChangeArrowheads="1"/>
          </p:cNvPicPr>
          <p:nvPr/>
        </p:nvPicPr>
        <p:blipFill>
          <a:blip r:embed="rId4" cstate="print"/>
          <a:srcRect/>
          <a:stretch>
            <a:fillRect/>
          </a:stretch>
        </p:blipFill>
        <p:spPr bwMode="auto">
          <a:xfrm>
            <a:off x="4149563" y="3444236"/>
            <a:ext cx="4145045" cy="3807852"/>
          </a:xfrm>
          <a:prstGeom prst="rect">
            <a:avLst/>
          </a:prstGeom>
          <a:noFill/>
          <a:ln w="9525">
            <a:noFill/>
            <a:miter lim="800000"/>
            <a:headEnd/>
            <a:tailEnd/>
          </a:ln>
        </p:spPr>
      </p:pic>
      <p:pic>
        <p:nvPicPr>
          <p:cNvPr id="141318" name="Picture 6"/>
          <p:cNvPicPr>
            <a:picLocks noChangeAspect="1" noChangeArrowheads="1"/>
          </p:cNvPicPr>
          <p:nvPr/>
        </p:nvPicPr>
        <p:blipFill>
          <a:blip r:embed="rId5" cstate="print"/>
          <a:srcRect/>
          <a:stretch>
            <a:fillRect/>
          </a:stretch>
        </p:blipFill>
        <p:spPr bwMode="auto">
          <a:xfrm>
            <a:off x="7838318" y="4878388"/>
            <a:ext cx="4187964" cy="381914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VisibilityControl</a:t>
            </a:r>
          </a:p>
        </p:txBody>
      </p:sp>
      <p:sp>
        <p:nvSpPr>
          <p:cNvPr id="142339" name="Rectangle 3"/>
          <p:cNvSpPr>
            <a:spLocks noGrp="1" noChangeArrowheads="1"/>
          </p:cNvSpPr>
          <p:nvPr>
            <p:ph idx="1"/>
          </p:nvPr>
        </p:nvSpPr>
        <p:spPr>
          <a:xfrm>
            <a:off x="431276" y="2618574"/>
            <a:ext cx="7852805" cy="4980831"/>
          </a:xfrm>
        </p:spPr>
        <p:txBody>
          <a:bodyPr/>
          <a:lstStyle/>
          <a:p>
            <a:pPr marL="542925" lvl="1" indent="-381000">
              <a:spcBef>
                <a:spcPts val="1200"/>
              </a:spcBef>
            </a:pPr>
            <a:r>
              <a:rPr lang="en-US" altLang="zh-CN" smtClean="0">
                <a:ea typeface="ＭＳ Ｐゴシック" pitchFamily="34" charset="-128"/>
              </a:rPr>
              <a:t>C# sample</a:t>
            </a:r>
          </a:p>
          <a:p>
            <a:pPr marL="542925" lvl="1" indent="-381000">
              <a:spcBef>
                <a:spcPts val="1200"/>
              </a:spcBef>
            </a:pPr>
            <a:r>
              <a:rPr lang="en-US" altLang="zh-CN" smtClean="0">
                <a:ea typeface="SimSun" pitchFamily="2" charset="-122"/>
              </a:rPr>
              <a:t>Control visibility by category</a:t>
            </a:r>
          </a:p>
          <a:p>
            <a:pPr marL="542925" lvl="1" indent="-381000">
              <a:spcBef>
                <a:spcPts val="1200"/>
              </a:spcBef>
            </a:pPr>
            <a:r>
              <a:rPr lang="en-US" altLang="zh-CN" smtClean="0">
                <a:ea typeface="SimSun" pitchFamily="2" charset="-122"/>
              </a:rPr>
              <a:t>Pick one single or multiple elements</a:t>
            </a:r>
          </a:p>
          <a:p>
            <a:pPr marL="542925" lvl="1" indent="-381000">
              <a:spcBef>
                <a:spcPts val="1200"/>
              </a:spcBef>
            </a:pPr>
            <a:r>
              <a:rPr lang="en-US" altLang="ja-JP" smtClean="0">
                <a:ea typeface="ＭＳ Ｐゴシック" pitchFamily="34" charset="-128"/>
              </a:rPr>
              <a:t>Classes</a:t>
            </a:r>
            <a:endParaRPr lang="en-US" altLang="ja-JP" b="1" smtClean="0">
              <a:ea typeface="ＭＳ Ｐゴシック" pitchFamily="34" charset="-128"/>
            </a:endParaRPr>
          </a:p>
          <a:p>
            <a:pPr marL="901700" lvl="4" indent="-17463">
              <a:lnSpc>
                <a:spcPct val="80000"/>
              </a:lnSpc>
            </a:pPr>
            <a:r>
              <a:rPr lang="en-US" altLang="zh-CN" sz="1600" smtClean="0">
                <a:ea typeface="SimSun" pitchFamily="2" charset="-122"/>
              </a:rPr>
              <a:t>Autodesk.Revit.Elements.View</a:t>
            </a:r>
          </a:p>
          <a:p>
            <a:pPr marL="901700" lvl="4" indent="-17463">
              <a:lnSpc>
                <a:spcPct val="80000"/>
              </a:lnSpc>
            </a:pPr>
            <a:r>
              <a:rPr lang="en-US" altLang="zh-CN" sz="1600" smtClean="0">
                <a:ea typeface="SimSun" pitchFamily="2" charset="-122"/>
              </a:rPr>
              <a:t>Autodesk.Revit.Document</a:t>
            </a:r>
          </a:p>
          <a:p>
            <a:pPr marL="901700" lvl="4" indent="-17463">
              <a:lnSpc>
                <a:spcPct val="80000"/>
              </a:lnSpc>
            </a:pPr>
            <a:r>
              <a:rPr lang="en-US" altLang="zh-CN" sz="1600" smtClean="0">
                <a:ea typeface="SimSun" pitchFamily="2" charset="-122"/>
              </a:rPr>
              <a:t>Autodesk.Revit.Selection</a:t>
            </a:r>
          </a:p>
          <a:p>
            <a:pPr marL="901700" lvl="4" indent="-17463">
              <a:lnSpc>
                <a:spcPct val="80000"/>
              </a:lnSpc>
            </a:pPr>
            <a:r>
              <a:rPr lang="en-US" altLang="zh-CN" sz="1600" smtClean="0">
                <a:ea typeface="SimSun" pitchFamily="2" charset="-122"/>
              </a:rPr>
              <a:t>Autodesk.Revit.Settings</a:t>
            </a:r>
          </a:p>
          <a:p>
            <a:pPr marL="901700" lvl="4" indent="-17463">
              <a:lnSpc>
                <a:spcPct val="80000"/>
              </a:lnSpc>
            </a:pPr>
            <a:r>
              <a:rPr lang="en-US" altLang="zh-CN" sz="1600" smtClean="0">
                <a:ea typeface="SimSun" pitchFamily="2" charset="-122"/>
              </a:rPr>
              <a:t>Autodesk.Revit.Categories</a:t>
            </a:r>
          </a:p>
          <a:p>
            <a:pPr marL="542925" lvl="1" indent="-381000">
              <a:spcBef>
                <a:spcPts val="1200"/>
              </a:spcBef>
            </a:pPr>
            <a:r>
              <a:rPr lang="en-US" altLang="ja-JP" smtClean="0">
                <a:ea typeface="ＭＳ Ｐゴシック" pitchFamily="34" charset="-128"/>
              </a:rPr>
              <a:t>Methods</a:t>
            </a:r>
            <a:endParaRPr lang="en-US" altLang="zh-CN" smtClean="0">
              <a:ea typeface="SimSun" pitchFamily="2" charset="-122"/>
            </a:endParaRPr>
          </a:p>
          <a:p>
            <a:pPr marL="903288" lvl="4" indent="-25400">
              <a:lnSpc>
                <a:spcPct val="80000"/>
              </a:lnSpc>
            </a:pPr>
            <a:r>
              <a:rPr lang="en-US" altLang="zh-CN" sz="1600" noProof="1" smtClean="0">
                <a:ea typeface="SimSun" pitchFamily="2" charset="-122"/>
              </a:rPr>
              <a:t>m_document.ActiveView.setVisibility(cat, visible);</a:t>
            </a:r>
            <a:endParaRPr lang="en-US" altLang="zh-CN" sz="1600" smtClean="0">
              <a:ea typeface="SimSun" pitchFamily="2" charset="-122"/>
            </a:endParaRPr>
          </a:p>
          <a:p>
            <a:pPr marL="903288" lvl="4" indent="-25400">
              <a:lnSpc>
                <a:spcPct val="80000"/>
              </a:lnSpc>
            </a:pPr>
            <a:r>
              <a:rPr lang="en-US" altLang="zh-CN" sz="1600" noProof="1" smtClean="0">
                <a:ea typeface="SimSun" pitchFamily="2" charset="-122"/>
              </a:rPr>
              <a:t>m_document.Selection.PickOne();</a:t>
            </a:r>
          </a:p>
          <a:p>
            <a:pPr marL="903288" lvl="4" indent="-25400">
              <a:lnSpc>
                <a:spcPct val="80000"/>
              </a:lnSpc>
            </a:pPr>
            <a:r>
              <a:rPr lang="en-US" altLang="zh-CN" sz="1600" noProof="1" smtClean="0">
                <a:ea typeface="SimSun" pitchFamily="2" charset="-122"/>
              </a:rPr>
              <a:t>m_document.Selection.WindowSelect();</a:t>
            </a:r>
            <a:endParaRPr lang="en-US" altLang="zh-CN" sz="1600" smtClean="0">
              <a:ea typeface="SimSun" pitchFamily="2" charset="-122"/>
            </a:endParaRPr>
          </a:p>
        </p:txBody>
      </p:sp>
      <p:pic>
        <p:nvPicPr>
          <p:cNvPr id="6" name="Picture 4"/>
          <p:cNvPicPr>
            <a:picLocks noChangeAspect="1" noChangeArrowheads="1"/>
          </p:cNvPicPr>
          <p:nvPr/>
        </p:nvPicPr>
        <p:blipFill>
          <a:blip r:embed="rId3" cstate="print"/>
          <a:srcRect/>
          <a:stretch>
            <a:fillRect/>
          </a:stretch>
        </p:blipFill>
        <p:spPr bwMode="auto">
          <a:xfrm>
            <a:off x="6571525" y="1617440"/>
            <a:ext cx="6175196" cy="419158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10354707" cy="2104934"/>
          </a:xfrm>
        </p:spPr>
        <p:txBody>
          <a:bodyPr/>
          <a:lstStyle/>
          <a:p>
            <a:r>
              <a:rPr lang="en-GB" smtClean="0"/>
              <a:t>Revit 2009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7800975" y="1956117"/>
            <a:ext cx="4960620" cy="6732270"/>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CurtainSystem</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54036" y="2102678"/>
            <a:ext cx="11581278" cy="6942697"/>
          </a:xfrm>
        </p:spPr>
        <p:txBody>
          <a:bodyPr/>
          <a:lstStyle/>
          <a:p>
            <a:pPr marL="704465" lvl="1" indent="-541896">
              <a:spcBef>
                <a:spcPts val="853"/>
              </a:spcBef>
            </a:pPr>
            <a:r>
              <a:rPr lang="en-US" altLang="zh-CN" dirty="0" smtClean="0">
                <a:ea typeface="ＭＳ Ｐゴシック" pitchFamily="34" charset="-128"/>
              </a:rPr>
              <a:t>All, C#</a:t>
            </a:r>
          </a:p>
          <a:p>
            <a:pPr marL="704465" lvl="1" indent="-541896">
              <a:spcBef>
                <a:spcPts val="853"/>
              </a:spcBef>
            </a:pPr>
            <a:r>
              <a:rPr lang="en-US" dirty="0" smtClean="0"/>
              <a:t>Create curtain systems</a:t>
            </a:r>
            <a:endParaRPr lang="en-US" dirty="0" smtClean="0">
              <a:ea typeface="ＭＳ Ｐゴシック" pitchFamily="34" charset="-128"/>
            </a:endParaRPr>
          </a:p>
          <a:p>
            <a:pPr marL="1226041" lvl="2" indent="-541896">
              <a:spcBef>
                <a:spcPts val="853"/>
              </a:spcBef>
            </a:pPr>
            <a:r>
              <a:rPr lang="en-US" altLang="zh-CN" sz="2300" dirty="0" smtClean="0">
                <a:ea typeface="ＭＳ Ｐゴシック" pitchFamily="34" charset="-128"/>
              </a:rPr>
              <a:t>Create curtain systems on specified faces</a:t>
            </a:r>
          </a:p>
          <a:p>
            <a:pPr marL="1226041" lvl="2" indent="-541896">
              <a:spcBef>
                <a:spcPts val="853"/>
              </a:spcBef>
            </a:pPr>
            <a:r>
              <a:rPr lang="en-US" altLang="zh-CN" sz="2300" dirty="0" smtClean="0">
                <a:ea typeface="ＭＳ Ｐゴシック" pitchFamily="34" charset="-128"/>
              </a:rPr>
              <a:t>Delete the selected curtain systems</a:t>
            </a:r>
          </a:p>
          <a:p>
            <a:pPr marL="1226041" lvl="2" indent="-541896">
              <a:spcBef>
                <a:spcPts val="853"/>
              </a:spcBef>
            </a:pPr>
            <a:r>
              <a:rPr lang="en-US" altLang="zh-CN" sz="2300" dirty="0" smtClean="0">
                <a:ea typeface="ＭＳ Ｐゴシック" pitchFamily="34" charset="-128"/>
              </a:rPr>
              <a:t>Add curtain grids to curtain systems</a:t>
            </a:r>
          </a:p>
          <a:p>
            <a:pPr marL="1226041" lvl="2" indent="-541896">
              <a:spcBef>
                <a:spcPts val="853"/>
              </a:spcBef>
            </a:pPr>
            <a:r>
              <a:rPr lang="en-US" altLang="zh-CN" sz="2300" dirty="0" smtClean="0">
                <a:ea typeface="ＭＳ Ｐゴシック" pitchFamily="34" charset="-128"/>
              </a:rPr>
              <a:t>Remove curtain grids from curtain systems</a:t>
            </a:r>
          </a:p>
          <a:p>
            <a:pPr marL="704465" lvl="1" indent="-541896">
              <a:spcBef>
                <a:spcPts val="853"/>
              </a:spcBef>
            </a:pPr>
            <a:endParaRPr lang="en-US" altLang="zh-CN" dirty="0" smtClean="0">
              <a:ea typeface="ＭＳ Ｐゴシック" pitchFamily="34" charset="-128"/>
            </a:endParaRPr>
          </a:p>
        </p:txBody>
      </p:sp>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ElementsBatchCreation</a:t>
            </a:r>
          </a:p>
        </p:txBody>
      </p:sp>
      <p:sp>
        <p:nvSpPr>
          <p:cNvPr id="142339" name="Rectangle 3"/>
          <p:cNvSpPr>
            <a:spLocks noGrp="1" noChangeArrowheads="1"/>
          </p:cNvSpPr>
          <p:nvPr>
            <p:ph type="body" idx="1"/>
          </p:nvPr>
        </p:nvSpPr>
        <p:spPr>
          <a:xfrm>
            <a:off x="454036" y="2102678"/>
            <a:ext cx="10735452" cy="3578595"/>
          </a:xfrm>
        </p:spPr>
        <p:txBody>
          <a:bodyPr/>
          <a:lstStyle/>
          <a:p>
            <a:pPr marL="704465" lvl="1" indent="-541896">
              <a:spcBef>
                <a:spcPts val="853"/>
              </a:spcBef>
            </a:pPr>
            <a:r>
              <a:rPr lang="en-US" altLang="zh-CN" smtClean="0">
                <a:ea typeface="ＭＳ Ｐゴシック" pitchFamily="34" charset="-128"/>
              </a:rPr>
              <a:t>All, C#</a:t>
            </a:r>
          </a:p>
          <a:p>
            <a:pPr marL="704465" lvl="1" indent="-541896">
              <a:spcBef>
                <a:spcPts val="853"/>
              </a:spcBef>
            </a:pPr>
            <a:r>
              <a:rPr lang="en-US" altLang="zh-CN" smtClean="0">
                <a:ea typeface="ＭＳ Ｐゴシック" pitchFamily="34" charset="-128"/>
              </a:rPr>
              <a:t>Create new elements</a:t>
            </a:r>
          </a:p>
          <a:p>
            <a:pPr marL="769945" lvl="2" indent="0">
              <a:spcBef>
                <a:spcPts val="853"/>
              </a:spcBef>
              <a:buNone/>
              <a:tabLst>
                <a:tab pos="3312342" algn="l"/>
              </a:tabLst>
            </a:pPr>
            <a:r>
              <a:rPr lang="en-US" altLang="zh-CN" sz="2300" smtClean="0">
                <a:ea typeface="ＭＳ Ｐゴシック" pitchFamily="34" charset="-128"/>
              </a:rPr>
              <a:t>Area	NewAreas(List&lt;AreaCreationData&gt;)</a:t>
            </a:r>
          </a:p>
          <a:p>
            <a:pPr marL="769945" lvl="2" indent="0">
              <a:spcBef>
                <a:spcPts val="0"/>
              </a:spcBef>
              <a:buNone/>
              <a:tabLst>
                <a:tab pos="3312342" algn="l"/>
              </a:tabLst>
            </a:pPr>
            <a:r>
              <a:rPr lang="en-US" altLang="zh-CN" sz="2300" smtClean="0">
                <a:ea typeface="ＭＳ Ｐゴシック" pitchFamily="34" charset="-128"/>
              </a:rPr>
              <a:t>FamilyInstance	NewFamilyInstances(List&lt;FamilyInstanceCreationData&gt;)</a:t>
            </a:r>
          </a:p>
          <a:p>
            <a:pPr marL="769945" lvl="2" indent="0">
              <a:spcBef>
                <a:spcPts val="0"/>
              </a:spcBef>
              <a:buNone/>
              <a:tabLst>
                <a:tab pos="3312342" algn="l"/>
              </a:tabLst>
            </a:pPr>
            <a:r>
              <a:rPr lang="en-US" altLang="zh-CN" sz="2300" smtClean="0">
                <a:ea typeface="ＭＳ Ｐゴシック" pitchFamily="34" charset="-128"/>
              </a:rPr>
              <a:t>Room	NewRooms(List&lt;RoomCreationData&gt;)</a:t>
            </a:r>
          </a:p>
          <a:p>
            <a:pPr marL="769945" lvl="2" indent="0">
              <a:spcBef>
                <a:spcPts val="0"/>
              </a:spcBef>
              <a:buNone/>
              <a:tabLst>
                <a:tab pos="3312342" algn="l"/>
              </a:tabLst>
            </a:pPr>
            <a:r>
              <a:rPr lang="en-US" altLang="zh-CN" sz="2300" smtClean="0">
                <a:ea typeface="ＭＳ Ｐゴシック" pitchFamily="34" charset="-128"/>
              </a:rPr>
              <a:t>TextNote	NewTextNotes(List&lt;TextNoteCreationData&gt;)</a:t>
            </a:r>
          </a:p>
          <a:p>
            <a:pPr marL="769945" lvl="2" indent="0">
              <a:spcBef>
                <a:spcPts val="0"/>
              </a:spcBef>
              <a:buNone/>
              <a:tabLst>
                <a:tab pos="3312342" algn="l"/>
              </a:tabLst>
            </a:pPr>
            <a:r>
              <a:rPr lang="en-US" altLang="zh-CN" sz="2300" smtClean="0">
                <a:ea typeface="ＭＳ Ｐゴシック" pitchFamily="34" charset="-128"/>
              </a:rPr>
              <a:t>Wall	NewWalls(List&lt; ProfiledWallCreationData&gt;)</a:t>
            </a:r>
          </a:p>
          <a:p>
            <a:pPr marL="769945" lvl="2" indent="0">
              <a:spcBef>
                <a:spcPts val="0"/>
              </a:spcBef>
              <a:buNone/>
              <a:tabLst>
                <a:tab pos="3312342" algn="l"/>
              </a:tabLst>
            </a:pPr>
            <a:r>
              <a:rPr lang="en-US" altLang="zh-CN" sz="2300" smtClean="0">
                <a:ea typeface="ＭＳ Ｐゴシック" pitchFamily="34" charset="-128"/>
              </a:rPr>
              <a:t>	NewWalls(List&lt;RectangularWallCreationData&gt;)</a:t>
            </a:r>
          </a:p>
        </p:txBody>
      </p:sp>
      <p:pic>
        <p:nvPicPr>
          <p:cNvPr id="6" name="Picture 5" descr="ElementsBatchCreation01.png"/>
          <p:cNvPicPr>
            <a:picLocks noChangeAspect="1"/>
          </p:cNvPicPr>
          <p:nvPr/>
        </p:nvPicPr>
        <p:blipFill>
          <a:blip r:embed="rId3" cstate="print"/>
          <a:stretch>
            <a:fillRect/>
          </a:stretch>
        </p:blipFill>
        <p:spPr>
          <a:xfrm>
            <a:off x="3815946" y="6316250"/>
            <a:ext cx="4377709" cy="1355108"/>
          </a:xfrm>
          <a:prstGeom prst="rect">
            <a:avLst/>
          </a:prstGeom>
        </p:spPr>
      </p:pic>
      <p:sp>
        <p:nvSpPr>
          <p:cNvPr id="7"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Non-SDK Samples</a:t>
            </a:r>
            <a:endParaRPr lang="en-GB"/>
          </a:p>
        </p:txBody>
      </p:sp>
      <p:sp>
        <p:nvSpPr>
          <p:cNvPr id="3" name="Content Placeholder 2"/>
          <p:cNvSpPr>
            <a:spLocks noGrp="1"/>
          </p:cNvSpPr>
          <p:nvPr>
            <p:ph idx="1"/>
          </p:nvPr>
        </p:nvSpPr>
        <p:spPr/>
        <p:txBody>
          <a:bodyPr/>
          <a:lstStyle/>
          <a:p>
            <a:r>
              <a:rPr lang="en-GB" smtClean="0"/>
              <a:t>RME Labs</a:t>
            </a:r>
          </a:p>
          <a:p>
            <a:pPr lvl="1"/>
            <a:r>
              <a:rPr lang="en-GB" smtClean="0"/>
              <a:t>Using the generic Revit API for RME: HVAC sample to calculate and resize ducts</a:t>
            </a:r>
          </a:p>
          <a:p>
            <a:pPr lvl="1"/>
            <a:r>
              <a:rPr lang="en-US" smtClean="0"/>
              <a:t>Using the RME-specific API: electrical sample to generate a specialised tree view</a:t>
            </a:r>
          </a:p>
          <a:p>
            <a:r>
              <a:rPr lang="en-US" smtClean="0"/>
              <a:t>RST Labs and Link</a:t>
            </a:r>
          </a:p>
          <a:p>
            <a:pPr lvl="1"/>
            <a:r>
              <a:rPr lang="en-US" smtClean="0"/>
              <a:t>Revit Structure Labs and Link Sample, rst_lab.zip and rst_link.zip</a:t>
            </a:r>
          </a:p>
          <a:p>
            <a:r>
              <a:rPr lang="en-GB" smtClean="0"/>
              <a:t>MidasLink</a:t>
            </a:r>
          </a:p>
          <a:p>
            <a:pPr lvl="1"/>
            <a:r>
              <a:rPr lang="en-US" smtClean="0"/>
              <a:t>Complete professional application</a:t>
            </a:r>
            <a:endParaRPr lang="en-GB" smtClean="0"/>
          </a:p>
          <a:p>
            <a:pPr lvl="1">
              <a:spcBef>
                <a:spcPts val="0"/>
              </a:spcBef>
            </a:pPr>
            <a:r>
              <a:rPr lang="en-US" smtClean="0"/>
              <a:t>Handling elements, export and import forms</a:t>
            </a:r>
            <a:endParaRPr lang="en-GB" smtClean="0"/>
          </a:p>
          <a:p>
            <a:pPr lvl="1">
              <a:spcBef>
                <a:spcPts val="0"/>
              </a:spcBef>
            </a:pPr>
            <a:r>
              <a:rPr lang="en-US" smtClean="0"/>
              <a:t>Localisation, Units</a:t>
            </a:r>
          </a:p>
          <a:p>
            <a:pPr lvl="1">
              <a:spcBef>
                <a:spcPts val="0"/>
              </a:spcBef>
            </a:pPr>
            <a:r>
              <a:rPr lang="en-US" smtClean="0"/>
              <a:t>Installer</a:t>
            </a:r>
          </a:p>
          <a:p>
            <a:r>
              <a:rPr lang="en-US" smtClean="0"/>
              <a:t>Available from ADN</a:t>
            </a:r>
            <a:endParaRPr lang="en-GB" smtClean="0"/>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ElementsFilter</a:t>
            </a:r>
          </a:p>
        </p:txBody>
      </p:sp>
      <p:sp>
        <p:nvSpPr>
          <p:cNvPr id="142339" name="Rectangle 3"/>
          <p:cNvSpPr>
            <a:spLocks noGrp="1" noChangeArrowheads="1"/>
          </p:cNvSpPr>
          <p:nvPr>
            <p:ph type="body" idx="1"/>
          </p:nvPr>
        </p:nvSpPr>
        <p:spPr>
          <a:xfrm>
            <a:off x="406556" y="1727741"/>
            <a:ext cx="12557114" cy="3368201"/>
          </a:xfrm>
        </p:spPr>
        <p:txBody>
          <a:bodyPr/>
          <a:lstStyle/>
          <a:p>
            <a:pPr marL="505770" lvl="1" indent="-386102">
              <a:lnSpc>
                <a:spcPct val="80000"/>
              </a:lnSpc>
            </a:pPr>
            <a:r>
              <a:rPr lang="en-US" altLang="zh-CN" smtClean="0">
                <a:ea typeface="ＭＳ Ｐゴシック" pitchFamily="34" charset="-128"/>
              </a:rPr>
              <a:t>All, C#</a:t>
            </a:r>
          </a:p>
          <a:p>
            <a:pPr marL="505770" lvl="1" indent="-386102">
              <a:lnSpc>
                <a:spcPct val="80000"/>
              </a:lnSpc>
            </a:pPr>
            <a:r>
              <a:rPr lang="en-US" altLang="zh-CN" smtClean="0">
                <a:ea typeface="ＭＳ Ｐゴシック" pitchFamily="34" charset="-128"/>
              </a:rPr>
              <a:t>Retrieve elements using atomic filters</a:t>
            </a:r>
          </a:p>
          <a:p>
            <a:pPr marL="1022830" lvl="2" indent="-338685">
              <a:lnSpc>
                <a:spcPct val="80000"/>
              </a:lnSpc>
            </a:pPr>
            <a:r>
              <a:rPr lang="en-US" altLang="zh-CN" sz="2300" smtClean="0">
                <a:ea typeface="ＭＳ Ｐゴシック" pitchFamily="34" charset="-128"/>
              </a:rPr>
              <a:t>category name, built-in category, family name, symbol name, type, structural classification, parameter value eq, gt, ge, lt, le, ne</a:t>
            </a:r>
          </a:p>
          <a:p>
            <a:pPr marL="505770" lvl="1" indent="-386102">
              <a:lnSpc>
                <a:spcPct val="80000"/>
              </a:lnSpc>
            </a:pPr>
            <a:r>
              <a:rPr lang="en-US" altLang="zh-CN" smtClean="0">
                <a:ea typeface="ＭＳ Ｐゴシック" pitchFamily="34" charset="-128"/>
              </a:rPr>
              <a:t>Boolean combinations of atomic filters</a:t>
            </a:r>
          </a:p>
          <a:p>
            <a:pPr marL="1022830" lvl="2" indent="-338685">
              <a:lnSpc>
                <a:spcPct val="80000"/>
              </a:lnSpc>
            </a:pPr>
            <a:r>
              <a:rPr lang="de-DE" altLang="zh-CN" sz="2300" smtClean="0">
                <a:ea typeface="ＭＳ Ｐゴシック" pitchFamily="34" charset="-128"/>
              </a:rPr>
              <a:t>and, or, not</a:t>
            </a:r>
          </a:p>
          <a:p>
            <a:pPr marL="505770" lvl="1" indent="-386102">
              <a:lnSpc>
                <a:spcPct val="80000"/>
              </a:lnSpc>
            </a:pPr>
            <a:r>
              <a:rPr lang="en-US" altLang="zh-CN" smtClean="0">
                <a:ea typeface="ＭＳ Ｐゴシック" pitchFamily="34" charset="-128"/>
              </a:rPr>
              <a:t>Demonstrates how to use, populate and display</a:t>
            </a:r>
          </a:p>
          <a:p>
            <a:pPr marL="1022830" lvl="2" indent="-338685">
              <a:lnSpc>
                <a:spcPct val="80000"/>
              </a:lnSpc>
            </a:pPr>
            <a:r>
              <a:rPr lang="en-US" altLang="zh-CN" sz="2300" smtClean="0">
                <a:ea typeface="ＭＳ Ｐゴシック" pitchFamily="34" charset="-128"/>
              </a:rPr>
              <a:t>ResourceManager, DataTable and ProgressBar</a:t>
            </a:r>
          </a:p>
        </p:txBody>
      </p:sp>
      <p:pic>
        <p:nvPicPr>
          <p:cNvPr id="6" name="Picture 5" descr="ElementsFilter01.png"/>
          <p:cNvPicPr>
            <a:picLocks noChangeAspect="1"/>
          </p:cNvPicPr>
          <p:nvPr/>
        </p:nvPicPr>
        <p:blipFill>
          <a:blip r:embed="rId3" cstate="print"/>
          <a:stretch>
            <a:fillRect/>
          </a:stretch>
        </p:blipFill>
        <p:spPr>
          <a:xfrm>
            <a:off x="1180945" y="4802187"/>
            <a:ext cx="5781830" cy="3886449"/>
          </a:xfrm>
          <a:prstGeom prst="rect">
            <a:avLst/>
          </a:prstGeom>
        </p:spPr>
      </p:pic>
      <p:pic>
        <p:nvPicPr>
          <p:cNvPr id="7" name="Picture 6" descr="ElementsFilter02.png"/>
          <p:cNvPicPr>
            <a:picLocks noChangeAspect="1"/>
          </p:cNvPicPr>
          <p:nvPr/>
        </p:nvPicPr>
        <p:blipFill>
          <a:blip r:embed="rId4" cstate="print"/>
          <a:stretch>
            <a:fillRect/>
          </a:stretch>
        </p:blipFill>
        <p:spPr>
          <a:xfrm>
            <a:off x="7220319" y="5335587"/>
            <a:ext cx="5228856" cy="1276511"/>
          </a:xfrm>
          <a:prstGeom prst="rect">
            <a:avLst/>
          </a:prstGeom>
        </p:spPr>
      </p:pic>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GridCreation04w.png"/>
          <p:cNvPicPr>
            <a:picLocks noChangeAspect="1"/>
          </p:cNvPicPr>
          <p:nvPr/>
        </p:nvPicPr>
        <p:blipFill>
          <a:blip r:embed="rId3" cstate="print"/>
          <a:stretch>
            <a:fillRect/>
          </a:stretch>
        </p:blipFill>
        <p:spPr>
          <a:xfrm>
            <a:off x="7139257" y="404932"/>
            <a:ext cx="3139058" cy="308000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GridCreation</a:t>
            </a:r>
          </a:p>
        </p:txBody>
      </p:sp>
      <p:sp>
        <p:nvSpPr>
          <p:cNvPr id="142339" name="Rectangle 3"/>
          <p:cNvSpPr>
            <a:spLocks noGrp="1" noChangeArrowheads="1"/>
          </p:cNvSpPr>
          <p:nvPr>
            <p:ph type="body" idx="1"/>
          </p:nvPr>
        </p:nvSpPr>
        <p:spPr>
          <a:xfrm>
            <a:off x="273445" y="1801878"/>
            <a:ext cx="7190680" cy="2625744"/>
          </a:xfrm>
        </p:spPr>
        <p:txBody>
          <a:bodyPr/>
          <a:lstStyle/>
          <a:p>
            <a:pPr marL="546100" lvl="1" indent="-342900">
              <a:lnSpc>
                <a:spcPct val="80000"/>
              </a:lnSpc>
            </a:pPr>
            <a:r>
              <a:rPr lang="en-US" altLang="zh-CN" smtClean="0">
                <a:ea typeface="ＭＳ Ｐゴシック" pitchFamily="34" charset="-128"/>
              </a:rPr>
              <a:t>All, C#</a:t>
            </a:r>
          </a:p>
          <a:p>
            <a:pPr marL="546100" lvl="1" indent="-342900">
              <a:lnSpc>
                <a:spcPct val="80000"/>
              </a:lnSpc>
            </a:pPr>
            <a:r>
              <a:rPr lang="en-US" smtClean="0"/>
              <a:t>Create grid and modify its properties</a:t>
            </a:r>
          </a:p>
          <a:p>
            <a:pPr marL="546100" lvl="1" indent="-342900">
              <a:lnSpc>
                <a:spcPct val="80000"/>
              </a:lnSpc>
            </a:pPr>
            <a:r>
              <a:rPr lang="en-US" altLang="zh-CN" smtClean="0">
                <a:ea typeface="ＭＳ Ｐゴシック" pitchFamily="34" charset="-128"/>
              </a:rPr>
              <a:t>Generate based on selected lines and arcs</a:t>
            </a:r>
          </a:p>
          <a:p>
            <a:pPr marL="546100" lvl="1" indent="-342900">
              <a:lnSpc>
                <a:spcPct val="80000"/>
              </a:lnSpc>
            </a:pPr>
            <a:r>
              <a:rPr lang="en-US" altLang="zh-CN" smtClean="0">
                <a:ea typeface="ＭＳ Ｐゴシック" pitchFamily="34" charset="-128"/>
              </a:rPr>
              <a:t>Orthogonal linear, radial and arc </a:t>
            </a:r>
          </a:p>
          <a:p>
            <a:pPr marL="546100" lvl="1" indent="-342900">
              <a:lnSpc>
                <a:spcPct val="80000"/>
              </a:lnSpc>
            </a:pPr>
            <a:r>
              <a:rPr lang="en-US" altLang="zh-CN" smtClean="0">
                <a:ea typeface="ＭＳ Ｐゴシック" pitchFamily="34" charset="-128"/>
              </a:rPr>
              <a:t>Specify origin, spacing, span, number of lines, labels, bubble locations</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GridCreation01.png"/>
          <p:cNvPicPr>
            <a:picLocks noChangeAspect="1"/>
          </p:cNvPicPr>
          <p:nvPr/>
        </p:nvPicPr>
        <p:blipFill>
          <a:blip r:embed="rId4" cstate="print"/>
          <a:stretch>
            <a:fillRect/>
          </a:stretch>
        </p:blipFill>
        <p:spPr>
          <a:xfrm>
            <a:off x="9083557" y="2370916"/>
            <a:ext cx="2582851" cy="1800225"/>
          </a:xfrm>
          <a:prstGeom prst="rect">
            <a:avLst/>
          </a:prstGeom>
        </p:spPr>
      </p:pic>
      <p:pic>
        <p:nvPicPr>
          <p:cNvPr id="8" name="Picture 7" descr="GridCreation02.png"/>
          <p:cNvPicPr>
            <a:picLocks noChangeAspect="1"/>
          </p:cNvPicPr>
          <p:nvPr/>
        </p:nvPicPr>
        <p:blipFill>
          <a:blip r:embed="rId5" cstate="print"/>
          <a:stretch>
            <a:fillRect/>
          </a:stretch>
        </p:blipFill>
        <p:spPr>
          <a:xfrm>
            <a:off x="7038975" y="4649787"/>
            <a:ext cx="5250822" cy="3133334"/>
          </a:xfrm>
          <a:prstGeom prst="rect">
            <a:avLst/>
          </a:prstGeom>
        </p:spPr>
      </p:pic>
      <p:pic>
        <p:nvPicPr>
          <p:cNvPr id="9" name="Picture 8" descr="GridCreation03.png"/>
          <p:cNvPicPr>
            <a:picLocks noChangeAspect="1"/>
          </p:cNvPicPr>
          <p:nvPr/>
        </p:nvPicPr>
        <p:blipFill>
          <a:blip r:embed="rId6" cstate="print"/>
          <a:stretch>
            <a:fillRect/>
          </a:stretch>
        </p:blipFill>
        <p:spPr>
          <a:xfrm>
            <a:off x="1019175" y="4040187"/>
            <a:ext cx="5470004" cy="4676191"/>
          </a:xfrm>
          <a:prstGeom prst="rect">
            <a:avLst/>
          </a:prstGeom>
        </p:spPr>
      </p:pic>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cstate="print"/>
          <a:srcRect/>
          <a:stretch>
            <a:fillRect/>
          </a:stretch>
        </p:blipFill>
        <p:spPr bwMode="auto">
          <a:xfrm>
            <a:off x="6140222" y="4038589"/>
            <a:ext cx="4193558" cy="4314825"/>
          </a:xfrm>
          <a:prstGeom prst="rect">
            <a:avLst/>
          </a:prstGeom>
          <a:noFill/>
          <a:ln w="9525">
            <a:noFill/>
            <a:miter lim="800000"/>
            <a:headEnd/>
            <a:tailEnd/>
          </a:ln>
          <a:effectLst/>
        </p:spPr>
      </p:pic>
      <p:pic>
        <p:nvPicPr>
          <p:cNvPr id="6" name="Picture 3"/>
          <p:cNvPicPr>
            <a:picLocks noChangeAspect="1" noChangeArrowheads="1"/>
          </p:cNvPicPr>
          <p:nvPr/>
        </p:nvPicPr>
        <p:blipFill>
          <a:blip r:embed="rId4" cstate="print"/>
          <a:srcRect/>
          <a:stretch>
            <a:fillRect/>
          </a:stretch>
        </p:blipFill>
        <p:spPr bwMode="auto">
          <a:xfrm>
            <a:off x="1901397" y="3936513"/>
            <a:ext cx="3465403" cy="479076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ImportExport</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All, C# </a:t>
            </a:r>
          </a:p>
          <a:p>
            <a:pPr marL="505770" lvl="1" indent="-386102">
              <a:lnSpc>
                <a:spcPct val="80000"/>
              </a:lnSpc>
            </a:pPr>
            <a:r>
              <a:rPr lang="en-US" altLang="zh-CN" err="1" smtClean="0">
                <a:ea typeface="ＭＳ Ｐゴシック" pitchFamily="34" charset="-128"/>
              </a:rPr>
              <a:t>ImportExportDWG</a:t>
            </a:r>
            <a:r>
              <a:rPr lang="en-US" altLang="zh-CN" smtClean="0">
                <a:ea typeface="ＭＳ Ｐゴシック" pitchFamily="34" charset="-128"/>
              </a:rPr>
              <a:t> was enhanced </a:t>
            </a:r>
            <a:r>
              <a:rPr lang="en-US" altLang="zh-CN" dirty="0" smtClean="0">
                <a:ea typeface="ＭＳ Ｐゴシック" pitchFamily="34" charset="-128"/>
              </a:rPr>
              <a:t>to handle </a:t>
            </a:r>
            <a:r>
              <a:rPr lang="en-US" altLang="zh-CN" smtClean="0">
                <a:ea typeface="ＭＳ Ｐゴシック" pitchFamily="34" charset="-128"/>
              </a:rPr>
              <a:t>additional file formats</a:t>
            </a:r>
            <a:endParaRPr lang="en-US" altLang="zh-CN" dirty="0" smtClean="0">
              <a:ea typeface="ＭＳ Ｐゴシック" pitchFamily="34" charset="-128"/>
            </a:endParaRPr>
          </a:p>
          <a:p>
            <a:pPr marL="1027346" lvl="2" indent="-386102">
              <a:lnSpc>
                <a:spcPct val="80000"/>
              </a:lnSpc>
            </a:pPr>
            <a:r>
              <a:rPr lang="en-US" sz="2300" dirty="0" smtClean="0"/>
              <a:t>Export - </a:t>
            </a:r>
            <a:r>
              <a:rPr lang="en-US" sz="2300" dirty="0" err="1" smtClean="0"/>
              <a:t>dwg</a:t>
            </a:r>
            <a:r>
              <a:rPr lang="en-US" sz="2300" smtClean="0"/>
              <a:t>, 2D and 3D dwf and dwfx, </a:t>
            </a:r>
            <a:r>
              <a:rPr lang="en-US" sz="2300" dirty="0" err="1" smtClean="0"/>
              <a:t>gbxml</a:t>
            </a:r>
            <a:r>
              <a:rPr lang="en-US" sz="2300" dirty="0" smtClean="0"/>
              <a:t> and FBX</a:t>
            </a:r>
          </a:p>
          <a:p>
            <a:pPr marL="1027346" lvl="2" indent="-386102">
              <a:lnSpc>
                <a:spcPct val="80000"/>
              </a:lnSpc>
            </a:pPr>
            <a:r>
              <a:rPr lang="en-US" sz="2300" dirty="0" smtClean="0"/>
              <a:t>Import - </a:t>
            </a:r>
            <a:r>
              <a:rPr lang="en-US" sz="2300" dirty="0" err="1" smtClean="0"/>
              <a:t>dwg</a:t>
            </a:r>
            <a:r>
              <a:rPr lang="en-US" sz="2300" dirty="0" smtClean="0"/>
              <a:t> and </a:t>
            </a:r>
            <a:r>
              <a:rPr lang="en-US" sz="2300" smtClean="0"/>
              <a:t>image file</a:t>
            </a:r>
          </a:p>
          <a:p>
            <a:pPr marL="1027346" lvl="2" indent="-386102">
              <a:lnSpc>
                <a:spcPct val="80000"/>
              </a:lnSpc>
            </a:pPr>
            <a:r>
              <a:rPr lang="en-US" sz="2300" smtClean="0"/>
              <a:t>New API classes added</a:t>
            </a:r>
            <a:endParaRPr lang="en-US" sz="2300" dirty="0" smtClean="0"/>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LittleHouse01.png"/>
          <p:cNvPicPr>
            <a:picLocks noChangeAspect="1" noChangeArrowheads="1"/>
          </p:cNvPicPr>
          <p:nvPr/>
        </p:nvPicPr>
        <p:blipFill>
          <a:blip r:embed="rId3" cstate="print"/>
          <a:srcRect/>
          <a:stretch>
            <a:fillRect/>
          </a:stretch>
        </p:blipFill>
        <p:spPr bwMode="auto">
          <a:xfrm>
            <a:off x="9026713" y="0"/>
            <a:ext cx="3373908" cy="3429000"/>
          </a:xfrm>
          <a:prstGeom prst="rect">
            <a:avLst/>
          </a:prstGeom>
          <a:noFill/>
          <a:ln w="9525">
            <a:noFill/>
            <a:miter lim="800000"/>
            <a:headEnd/>
            <a:tailEnd/>
          </a:ln>
        </p:spPr>
      </p:pic>
      <p:sp>
        <p:nvSpPr>
          <p:cNvPr id="142338" name="Rectangle 2"/>
          <p:cNvSpPr>
            <a:spLocks noGrp="1" noChangeArrowheads="1"/>
          </p:cNvSpPr>
          <p:nvPr>
            <p:ph type="title"/>
          </p:nvPr>
        </p:nvSpPr>
        <p:spPr/>
        <p:txBody>
          <a:bodyPr/>
          <a:lstStyle/>
          <a:p>
            <a:pPr eaLnBrk="1" hangingPunct="1"/>
            <a:r>
              <a:rPr lang="en-GB" dirty="0" err="1" smtClean="0"/>
              <a:t>NewRoof</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
        <p:nvSpPr>
          <p:cNvPr id="142339" name="Rectangle 3"/>
          <p:cNvSpPr>
            <a:spLocks noGrp="1" noChangeArrowheads="1"/>
          </p:cNvSpPr>
          <p:nvPr>
            <p:ph type="body" idx="1"/>
          </p:nvPr>
        </p:nvSpPr>
        <p:spPr>
          <a:xfrm>
            <a:off x="406556" y="1727740"/>
            <a:ext cx="12159823" cy="6732047"/>
          </a:xfrm>
        </p:spPr>
        <p:txBody>
          <a:bodyPr/>
          <a:lstStyle/>
          <a:p>
            <a:pPr marL="505770" lvl="1" indent="-386102">
              <a:lnSpc>
                <a:spcPct val="80000"/>
              </a:lnSpc>
            </a:pPr>
            <a:r>
              <a:rPr lang="en-US" altLang="zh-CN" sz="3200" dirty="0" smtClean="0">
                <a:ea typeface="ＭＳ Ｐゴシック" pitchFamily="34" charset="-128"/>
              </a:rPr>
              <a:t>All, C#</a:t>
            </a:r>
          </a:p>
          <a:p>
            <a:pPr marL="505770" lvl="1" indent="-386102">
              <a:lnSpc>
                <a:spcPct val="80000"/>
              </a:lnSpc>
            </a:pPr>
            <a:r>
              <a:rPr lang="en-US" altLang="zh-CN" sz="3200" smtClean="0">
                <a:ea typeface="ＭＳ Ｐゴシック" pitchFamily="34" charset="-128"/>
              </a:rPr>
              <a:t>Create or edit </a:t>
            </a:r>
            <a:r>
              <a:rPr lang="en-US" altLang="zh-CN" sz="3200" dirty="0" smtClean="0">
                <a:ea typeface="ＭＳ Ｐゴシック" pitchFamily="34" charset="-128"/>
              </a:rPr>
              <a:t>footprint or </a:t>
            </a:r>
            <a:r>
              <a:rPr lang="en-US" altLang="zh-CN" sz="3200" smtClean="0">
                <a:ea typeface="ＭＳ Ｐゴシック" pitchFamily="34" charset="-128"/>
              </a:rPr>
              <a:t>extrusion roof</a:t>
            </a:r>
            <a:endParaRPr lang="en-US" altLang="zh-CN" sz="3200" dirty="0" smtClean="0">
              <a:ea typeface="ＭＳ Ｐゴシック" pitchFamily="34" charset="-128"/>
            </a:endParaRPr>
          </a:p>
          <a:p>
            <a:pPr marL="505770" lvl="1" indent="-386102">
              <a:lnSpc>
                <a:spcPct val="80000"/>
              </a:lnSpc>
            </a:pPr>
            <a:r>
              <a:rPr lang="en-US" altLang="zh-CN" sz="3200" dirty="0" smtClean="0">
                <a:ea typeface="ＭＳ Ｐゴシック" pitchFamily="34" charset="-128"/>
              </a:rPr>
              <a:t>Sloped </a:t>
            </a:r>
            <a:r>
              <a:rPr lang="en-US" altLang="zh-CN" sz="3200" smtClean="0">
                <a:ea typeface="ＭＳ Ｐゴシック" pitchFamily="34" charset="-128"/>
              </a:rPr>
              <a:t>roof is not in the SDK sample, but see Labs</a:t>
            </a:r>
            <a:endParaRPr lang="en-US" altLang="zh-CN" sz="3200" dirty="0" smtClean="0">
              <a:ea typeface="ＭＳ Ｐゴシック" pitchFamily="34" charset="-128"/>
            </a:endParaRPr>
          </a:p>
          <a:p>
            <a:pPr marL="809625" lvl="2" indent="-290513">
              <a:lnSpc>
                <a:spcPct val="80000"/>
              </a:lnSpc>
            </a:pPr>
            <a:r>
              <a:rPr lang="en-US" altLang="zh-CN" dirty="0" smtClean="0">
                <a:ea typeface="ＭＳ Ｐゴシック" pitchFamily="34" charset="-128"/>
              </a:rPr>
              <a:t>The last parameter </a:t>
            </a:r>
            <a:r>
              <a:rPr lang="en-US" altLang="zh-CN" smtClean="0">
                <a:ea typeface="ＭＳ Ｐゴシック" pitchFamily="34" charset="-128"/>
              </a:rPr>
              <a:t>of NewFootPrintRoof is an ElementIdSet</a:t>
            </a:r>
          </a:p>
          <a:p>
            <a:pPr marL="809625" lvl="2" indent="-290513">
              <a:lnSpc>
                <a:spcPct val="80000"/>
              </a:lnSpc>
            </a:pPr>
            <a:r>
              <a:rPr lang="en-US" altLang="zh-CN" smtClean="0">
                <a:ea typeface="ＭＳ Ｐゴシック" pitchFamily="34" charset="-128"/>
              </a:rPr>
              <a:t>It maps </a:t>
            </a:r>
            <a:r>
              <a:rPr lang="en-US" altLang="zh-CN" dirty="0" smtClean="0">
                <a:ea typeface="ＭＳ Ｐゴシック" pitchFamily="34" charset="-128"/>
              </a:rPr>
              <a:t>the </a:t>
            </a:r>
            <a:r>
              <a:rPr lang="en-US" altLang="zh-CN" smtClean="0">
                <a:ea typeface="ＭＳ Ｐゴシック" pitchFamily="34" charset="-128"/>
              </a:rPr>
              <a:t>footprint profile curves to model curves in the Revit sketch</a:t>
            </a:r>
            <a:endParaRPr lang="en-US" altLang="zh-CN" dirty="0" smtClean="0">
              <a:ea typeface="ＭＳ Ｐゴシック" pitchFamily="34" charset="-128"/>
            </a:endParaRPr>
          </a:p>
          <a:p>
            <a:pPr marL="809625" lvl="2" indent="-290513">
              <a:lnSpc>
                <a:spcPct val="80000"/>
              </a:lnSpc>
            </a:pPr>
            <a:r>
              <a:rPr lang="en-US" altLang="zh-CN" smtClean="0">
                <a:ea typeface="ＭＳ Ｐゴシック" pitchFamily="34" charset="-128"/>
              </a:rPr>
              <a:t>You need to set DefinesSlope and SlopeAngle properties</a:t>
            </a:r>
          </a:p>
          <a:p>
            <a:pPr marL="804863" indent="0"/>
            <a:endParaRPr lang="en-GB" sz="1400" smtClean="0">
              <a:solidFill>
                <a:srgbClr val="000000"/>
              </a:solidFill>
              <a:latin typeface="Courier New"/>
            </a:endParaRPr>
          </a:p>
          <a:p>
            <a:pPr marL="800100" indent="0">
              <a:spcBef>
                <a:spcPts val="0"/>
              </a:spcBef>
              <a:buNone/>
            </a:pPr>
            <a:r>
              <a:rPr lang="en-GB" sz="1400" smtClean="0">
                <a:solidFill>
                  <a:srgbClr val="000000"/>
                </a:solidFill>
                <a:latin typeface="Courier New"/>
              </a:rPr>
              <a:t>Geo.</a:t>
            </a:r>
            <a:r>
              <a:rPr lang="en-GB" sz="1400" smtClean="0">
                <a:solidFill>
                  <a:srgbClr val="008080"/>
                </a:solidFill>
                <a:latin typeface="Courier New"/>
              </a:rPr>
              <a:t>CurveArray</a:t>
            </a:r>
            <a:r>
              <a:rPr lang="en-GB" sz="1400" smtClean="0">
                <a:solidFill>
                  <a:srgbClr val="000000"/>
                </a:solidFill>
                <a:latin typeface="Courier New"/>
              </a:rPr>
              <a:t> profile = </a:t>
            </a:r>
            <a:r>
              <a:rPr lang="en-GB" sz="1400" smtClean="0">
                <a:solidFill>
                  <a:srgbClr val="0000FF"/>
                </a:solidFill>
                <a:latin typeface="Courier New"/>
              </a:rPr>
              <a:t>new</a:t>
            </a:r>
            <a:r>
              <a:rPr lang="en-GB" sz="1400" smtClean="0">
                <a:solidFill>
                  <a:srgbClr val="000000"/>
                </a:solidFill>
                <a:latin typeface="Courier New"/>
              </a:rPr>
              <a:t> Geo.</a:t>
            </a:r>
            <a:r>
              <a:rPr lang="en-GB" sz="1400" smtClean="0">
                <a:solidFill>
                  <a:srgbClr val="008080"/>
                </a:solidFill>
                <a:latin typeface="Courier New"/>
              </a:rPr>
              <a:t>CurveArray</a:t>
            </a:r>
            <a:r>
              <a:rPr lang="en-GB" sz="1400" smtClean="0">
                <a:solidFill>
                  <a:srgbClr val="000000"/>
                </a:solidFill>
                <a:latin typeface="Courier New"/>
              </a:rPr>
              <a:t>();</a:t>
            </a:r>
          </a:p>
          <a:p>
            <a:pPr marL="800100" indent="0">
              <a:spcBef>
                <a:spcPts val="0"/>
              </a:spcBef>
              <a:buNone/>
            </a:pPr>
            <a:r>
              <a:rPr lang="en-GB" sz="1400" smtClean="0">
                <a:solidFill>
                  <a:srgbClr val="0000FF"/>
                </a:solidFill>
                <a:latin typeface="Courier New"/>
              </a:rPr>
              <a:t>for</a:t>
            </a:r>
            <a:r>
              <a:rPr lang="en-GB" sz="1400" smtClean="0">
                <a:solidFill>
                  <a:srgbClr val="000000"/>
                </a:solidFill>
                <a:latin typeface="Courier New"/>
              </a:rPr>
              <a:t>( </a:t>
            </a:r>
            <a:r>
              <a:rPr lang="en-GB" sz="1400" smtClean="0">
                <a:solidFill>
                  <a:srgbClr val="0000FF"/>
                </a:solidFill>
                <a:latin typeface="Courier New"/>
              </a:rPr>
              <a:t>int</a:t>
            </a:r>
            <a:r>
              <a:rPr lang="en-GB" sz="1400" smtClean="0">
                <a:solidFill>
                  <a:srgbClr val="000000"/>
                </a:solidFill>
                <a:latin typeface="Courier New"/>
              </a:rPr>
              <a:t> i = 0; i &lt; 4; ++i ) {</a:t>
            </a:r>
          </a:p>
          <a:p>
            <a:pPr marL="800100" indent="0">
              <a:spcBef>
                <a:spcPts val="0"/>
              </a:spcBef>
              <a:buNone/>
            </a:pPr>
            <a:r>
              <a:rPr lang="en-GB" sz="1400" smtClean="0">
                <a:solidFill>
                  <a:srgbClr val="000000"/>
                </a:solidFill>
                <a:latin typeface="Courier New"/>
              </a:rPr>
              <a:t>  Geo.</a:t>
            </a:r>
            <a:r>
              <a:rPr lang="en-GB" sz="1400" smtClean="0">
                <a:solidFill>
                  <a:srgbClr val="008080"/>
                </a:solidFill>
                <a:latin typeface="Courier New"/>
              </a:rPr>
              <a:t>Line</a:t>
            </a:r>
            <a:r>
              <a:rPr lang="en-GB" sz="1400" smtClean="0">
                <a:solidFill>
                  <a:srgbClr val="000000"/>
                </a:solidFill>
                <a:latin typeface="Courier New"/>
              </a:rPr>
              <a:t> line = _createApp.NewLineBound( corners[i], corners[3 == i ? 0 : i + 1] );</a:t>
            </a:r>
          </a:p>
          <a:p>
            <a:pPr marL="800100" indent="0">
              <a:spcBef>
                <a:spcPts val="0"/>
              </a:spcBef>
              <a:buNone/>
            </a:pPr>
            <a:r>
              <a:rPr lang="en-GB" sz="1400" smtClean="0">
                <a:solidFill>
                  <a:srgbClr val="000000"/>
                </a:solidFill>
                <a:latin typeface="Courier New"/>
              </a:rPr>
              <a:t>  profile.Append( line );</a:t>
            </a:r>
          </a:p>
          <a:p>
            <a:pPr marL="800100" indent="0">
              <a:spcBef>
                <a:spcPts val="0"/>
              </a:spcBef>
              <a:buNone/>
            </a:pP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List</a:t>
            </a:r>
            <a:r>
              <a:rPr lang="en-GB" sz="1400" smtClean="0">
                <a:solidFill>
                  <a:srgbClr val="000000"/>
                </a:solidFill>
                <a:latin typeface="Courier New"/>
              </a:rPr>
              <a:t>&lt;</a:t>
            </a:r>
            <a:r>
              <a:rPr lang="en-GB" sz="1400" smtClean="0">
                <a:solidFill>
                  <a:srgbClr val="008080"/>
                </a:solidFill>
                <a:latin typeface="Courier New"/>
              </a:rPr>
              <a:t>Element</a:t>
            </a:r>
            <a:r>
              <a:rPr lang="en-GB" sz="1400" smtClean="0">
                <a:solidFill>
                  <a:srgbClr val="000000"/>
                </a:solidFill>
                <a:latin typeface="Courier New"/>
              </a:rPr>
              <a:t>&gt; roofTypes = </a:t>
            </a:r>
            <a:r>
              <a:rPr lang="en-GB" sz="1400" smtClean="0">
                <a:solidFill>
                  <a:srgbClr val="008080"/>
                </a:solidFill>
                <a:latin typeface="Courier New"/>
              </a:rPr>
              <a:t>LabUtils</a:t>
            </a:r>
            <a:r>
              <a:rPr lang="en-GB" sz="1400" smtClean="0">
                <a:solidFill>
                  <a:srgbClr val="000000"/>
                </a:solidFill>
                <a:latin typeface="Courier New"/>
              </a:rPr>
              <a:t>.GetAllTypes( app, </a:t>
            </a:r>
            <a:r>
              <a:rPr lang="en-GB" sz="1400" smtClean="0">
                <a:solidFill>
                  <a:srgbClr val="0000FF"/>
                </a:solidFill>
                <a:latin typeface="Courier New"/>
              </a:rPr>
              <a:t>typeof</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 ), </a:t>
            </a:r>
            <a:r>
              <a:rPr lang="en-GB" sz="1400" smtClean="0">
                <a:solidFill>
                  <a:srgbClr val="008080"/>
                </a:solidFill>
                <a:latin typeface="Courier New"/>
              </a:rPr>
              <a:t>BuiltInCategory</a:t>
            </a:r>
            <a:r>
              <a:rPr lang="en-GB" sz="1400" smtClean="0">
                <a:solidFill>
                  <a:srgbClr val="000000"/>
                </a:solidFill>
                <a:latin typeface="Courier New"/>
              </a:rPr>
              <a:t>.OST_Roofs );</a:t>
            </a:r>
          </a:p>
          <a:p>
            <a:pPr marL="800100" indent="0">
              <a:spcBef>
                <a:spcPts val="0"/>
              </a:spcBef>
              <a:buNone/>
            </a:pPr>
            <a:r>
              <a:rPr lang="en-GB" sz="1400" smtClean="0">
                <a:solidFill>
                  <a:srgbClr val="008080"/>
                </a:solidFill>
                <a:latin typeface="Courier New"/>
              </a:rPr>
              <a:t>RoofType</a:t>
            </a:r>
            <a:r>
              <a:rPr lang="en-GB" sz="1400" smtClean="0">
                <a:solidFill>
                  <a:srgbClr val="000000"/>
                </a:solidFill>
                <a:latin typeface="Courier New"/>
              </a:rPr>
              <a:t> roofType = roofTypes[0]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RoofType</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ElementIdSet</a:t>
            </a:r>
            <a:r>
              <a:rPr lang="en-GB" sz="1400" smtClean="0">
                <a:solidFill>
                  <a:srgbClr val="000000"/>
                </a:solidFill>
                <a:latin typeface="Courier New"/>
              </a:rPr>
              <a:t> footPrintToModelCurvesMapping = </a:t>
            </a:r>
            <a:r>
              <a:rPr lang="en-GB" sz="1400" smtClean="0">
                <a:solidFill>
                  <a:srgbClr val="0000FF"/>
                </a:solidFill>
                <a:latin typeface="Courier New"/>
              </a:rPr>
              <a:t>new</a:t>
            </a:r>
            <a:r>
              <a:rPr lang="en-GB" sz="1400" smtClean="0">
                <a:solidFill>
                  <a:srgbClr val="000000"/>
                </a:solidFill>
                <a:latin typeface="Courier New"/>
              </a:rPr>
              <a:t> </a:t>
            </a:r>
            <a:r>
              <a:rPr lang="en-GB" sz="1400" smtClean="0">
                <a:solidFill>
                  <a:srgbClr val="008080"/>
                </a:solidFill>
                <a:latin typeface="Courier New"/>
              </a:rPr>
              <a:t>ElementIdSet</a:t>
            </a:r>
            <a:r>
              <a:rPr lang="en-GB" sz="1400" smtClean="0">
                <a:solidFill>
                  <a:srgbClr val="000000"/>
                </a:solidFill>
                <a:latin typeface="Courier New"/>
              </a:rPr>
              <a:t>();</a:t>
            </a:r>
          </a:p>
          <a:p>
            <a:pPr marL="800100" indent="0">
              <a:spcBef>
                <a:spcPts val="0"/>
              </a:spcBef>
              <a:buNone/>
            </a:pPr>
            <a:r>
              <a:rPr lang="en-GB" sz="1400" smtClean="0">
                <a:solidFill>
                  <a:srgbClr val="008080"/>
                </a:solidFill>
                <a:latin typeface="Courier New"/>
              </a:rPr>
              <a:t>FootPrintRoof</a:t>
            </a:r>
            <a:r>
              <a:rPr lang="en-GB" sz="1400" smtClean="0">
                <a:solidFill>
                  <a:srgbClr val="000000"/>
                </a:solidFill>
                <a:latin typeface="Courier New"/>
              </a:rPr>
              <a:t> roof = _createDoc.NewFootPrintRoof(  profile, </a:t>
            </a:r>
          </a:p>
          <a:p>
            <a:pPr marL="800100" indent="0">
              <a:spcBef>
                <a:spcPts val="0"/>
              </a:spcBef>
              <a:buNone/>
            </a:pPr>
            <a:r>
              <a:rPr lang="en-GB" sz="1400" smtClean="0">
                <a:solidFill>
                  <a:srgbClr val="000000"/>
                </a:solidFill>
                <a:latin typeface="Courier New"/>
              </a:rPr>
              <a:t>  levelTop, roofType, footPrintToModelCurvesMapping );</a:t>
            </a:r>
          </a:p>
          <a:p>
            <a:pPr marL="800100" indent="0">
              <a:spcBef>
                <a:spcPts val="0"/>
              </a:spcBef>
              <a:buNone/>
            </a:pPr>
            <a:r>
              <a:rPr lang="en-GB" sz="1400" smtClean="0">
                <a:solidFill>
                  <a:srgbClr val="0000FF"/>
                </a:solidFill>
                <a:latin typeface="Courier New"/>
              </a:rPr>
              <a:t>double</a:t>
            </a:r>
            <a:r>
              <a:rPr lang="en-GB" sz="1400" smtClean="0">
                <a:solidFill>
                  <a:srgbClr val="000000"/>
                </a:solidFill>
                <a:latin typeface="Courier New"/>
              </a:rPr>
              <a:t> slopeAngle = 30 * </a:t>
            </a:r>
            <a:r>
              <a:rPr lang="en-GB" sz="1400" smtClean="0">
                <a:solidFill>
                  <a:srgbClr val="008080"/>
                </a:solidFill>
                <a:latin typeface="Courier New"/>
              </a:rPr>
              <a:t>LabConstants</a:t>
            </a:r>
            <a:r>
              <a:rPr lang="en-GB" sz="1400" smtClean="0">
                <a:solidFill>
                  <a:srgbClr val="000000"/>
                </a:solidFill>
                <a:latin typeface="Courier New"/>
              </a:rPr>
              <a:t>.DegreesToRadians;</a:t>
            </a:r>
          </a:p>
          <a:p>
            <a:pPr marL="800100" indent="0">
              <a:spcBef>
                <a:spcPts val="0"/>
              </a:spcBef>
              <a:buNone/>
            </a:pPr>
            <a:r>
              <a:rPr lang="en-GB" sz="1400" smtClean="0">
                <a:solidFill>
                  <a:srgbClr val="0000FF"/>
                </a:solidFill>
                <a:latin typeface="Courier New"/>
              </a:rPr>
              <a:t>foreach</a:t>
            </a: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 </a:t>
            </a:r>
            <a:r>
              <a:rPr lang="en-GB" sz="1400" smtClean="0">
                <a:solidFill>
                  <a:srgbClr val="0000FF"/>
                </a:solidFill>
                <a:latin typeface="Courier New"/>
              </a:rPr>
              <a:t>in</a:t>
            </a:r>
            <a:r>
              <a:rPr lang="en-GB" sz="1400" smtClean="0">
                <a:solidFill>
                  <a:srgbClr val="000000"/>
                </a:solidFill>
                <a:latin typeface="Courier New"/>
              </a:rPr>
              <a:t> footPrintToModelCurvesMapping ) {</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ElementId</a:t>
            </a:r>
            <a:r>
              <a:rPr lang="en-GB" sz="1400" smtClean="0">
                <a:solidFill>
                  <a:srgbClr val="000000"/>
                </a:solidFill>
                <a:latin typeface="Courier New"/>
              </a:rPr>
              <a:t> id2 = id;</a:t>
            </a:r>
          </a:p>
          <a:p>
            <a:pPr marL="800100" indent="0">
              <a:spcBef>
                <a:spcPts val="0"/>
              </a:spcBef>
              <a:buNone/>
            </a:pP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 line = doc.get_Element( </a:t>
            </a:r>
            <a:r>
              <a:rPr lang="en-GB" sz="1400" smtClean="0">
                <a:solidFill>
                  <a:srgbClr val="0000FF"/>
                </a:solidFill>
                <a:latin typeface="Courier New"/>
              </a:rPr>
              <a:t>ref</a:t>
            </a:r>
            <a:r>
              <a:rPr lang="en-GB" sz="1400" smtClean="0">
                <a:solidFill>
                  <a:srgbClr val="000000"/>
                </a:solidFill>
                <a:latin typeface="Courier New"/>
              </a:rPr>
              <a:t> id2 ) </a:t>
            </a:r>
            <a:r>
              <a:rPr lang="en-GB" sz="1400" smtClean="0">
                <a:solidFill>
                  <a:srgbClr val="0000FF"/>
                </a:solidFill>
                <a:latin typeface="Courier New"/>
              </a:rPr>
              <a:t>as</a:t>
            </a:r>
            <a:r>
              <a:rPr lang="en-GB" sz="1400" smtClean="0">
                <a:solidFill>
                  <a:srgbClr val="000000"/>
                </a:solidFill>
                <a:latin typeface="Courier New"/>
              </a:rPr>
              <a:t> </a:t>
            </a:r>
            <a:r>
              <a:rPr lang="en-GB" sz="1400" smtClean="0">
                <a:solidFill>
                  <a:srgbClr val="008080"/>
                </a:solidFill>
                <a:latin typeface="Courier New"/>
              </a:rPr>
              <a:t>ModelCurve</a:t>
            </a:r>
            <a:r>
              <a:rPr lang="en-GB" sz="1400" smtClean="0">
                <a:solidFill>
                  <a:srgbClr val="000000"/>
                </a:solidFill>
                <a:latin typeface="Courier New"/>
              </a:rPr>
              <a:t>;</a:t>
            </a:r>
          </a:p>
          <a:p>
            <a:pPr marL="800100" indent="0">
              <a:spcBef>
                <a:spcPts val="0"/>
              </a:spcBef>
              <a:buNone/>
            </a:pPr>
            <a:r>
              <a:rPr lang="en-GB" sz="1400" smtClean="0">
                <a:solidFill>
                  <a:srgbClr val="000000"/>
                </a:solidFill>
                <a:latin typeface="Courier New"/>
              </a:rPr>
              <a:t>  roof.set_DefinesSlope( line, </a:t>
            </a:r>
            <a:r>
              <a:rPr lang="en-GB" sz="1400" smtClean="0">
                <a:solidFill>
                  <a:srgbClr val="0000FF"/>
                </a:solidFill>
                <a:latin typeface="Courier New"/>
              </a:rPr>
              <a:t>true</a:t>
            </a:r>
            <a:r>
              <a:rPr lang="en-GB" sz="1400" smtClean="0">
                <a:solidFill>
                  <a:srgbClr val="000000"/>
                </a:solidFill>
                <a:latin typeface="Courier New"/>
              </a:rPr>
              <a:t> );</a:t>
            </a:r>
          </a:p>
          <a:p>
            <a:pPr marL="800100" indent="0">
              <a:spcBef>
                <a:spcPts val="0"/>
              </a:spcBef>
              <a:buNone/>
            </a:pPr>
            <a:r>
              <a:rPr lang="en-GB" sz="1400" smtClean="0">
                <a:solidFill>
                  <a:srgbClr val="000000"/>
                </a:solidFill>
                <a:latin typeface="Courier New"/>
              </a:rPr>
              <a:t>  roof.set_SlopeAngle( line, slopeAngle );</a:t>
            </a:r>
          </a:p>
          <a:p>
            <a:pPr marL="800100" indent="0">
              <a:spcBef>
                <a:spcPts val="0"/>
              </a:spcBef>
              <a:buNone/>
            </a:pPr>
            <a:r>
              <a:rPr lang="en-GB" sz="1400" smtClean="0">
                <a:solidFill>
                  <a:srgbClr val="000000"/>
                </a:solidFill>
                <a:latin typeface="Courier New"/>
              </a:rPr>
              <a:t>}</a:t>
            </a:r>
            <a:endParaRPr lang="en-GB" sz="140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PlaceFamilyInstanceByFace</a:t>
            </a:r>
          </a:p>
        </p:txBody>
      </p:sp>
      <p:sp>
        <p:nvSpPr>
          <p:cNvPr id="142339" name="Rectangle 3"/>
          <p:cNvSpPr>
            <a:spLocks noGrp="1" noChangeArrowheads="1"/>
          </p:cNvSpPr>
          <p:nvPr>
            <p:ph type="body" idx="1"/>
          </p:nvPr>
        </p:nvSpPr>
        <p:spPr>
          <a:xfrm>
            <a:off x="454036" y="2102677"/>
            <a:ext cx="9225258" cy="2373070"/>
          </a:xfrm>
        </p:spPr>
        <p:txBody>
          <a:bodyPr/>
          <a:lstStyle/>
          <a:p>
            <a:pPr marL="541338" lvl="1" indent="-360363">
              <a:lnSpc>
                <a:spcPct val="80000"/>
              </a:lnSpc>
            </a:pPr>
            <a:r>
              <a:rPr lang="en-US" altLang="zh-CN" smtClean="0">
                <a:ea typeface="ＭＳ Ｐゴシック" pitchFamily="34" charset="-128"/>
              </a:rPr>
              <a:t>All, C#</a:t>
            </a:r>
          </a:p>
          <a:p>
            <a:pPr marL="541338" lvl="1" indent="-360363">
              <a:lnSpc>
                <a:spcPct val="80000"/>
              </a:lnSpc>
            </a:pPr>
            <a:r>
              <a:rPr lang="en-US" altLang="zh-CN" smtClean="0">
                <a:ea typeface="ＭＳ Ｐゴシック" pitchFamily="34" charset="-128"/>
              </a:rPr>
              <a:t>Create a family instance on a face</a:t>
            </a:r>
          </a:p>
          <a:p>
            <a:pPr marL="541338" lvl="1" indent="-360363">
              <a:lnSpc>
                <a:spcPct val="80000"/>
              </a:lnSpc>
            </a:pPr>
            <a:r>
              <a:rPr lang="en-US" altLang="zh-CN" smtClean="0"/>
              <a:t>Before running, load Line-based.rfa and Point-based.rfa</a:t>
            </a:r>
          </a:p>
          <a:p>
            <a:pPr marL="541338" lvl="1" indent="-360363">
              <a:lnSpc>
                <a:spcPct val="80000"/>
              </a:lnSpc>
            </a:pPr>
            <a:r>
              <a:rPr lang="en-US" altLang="zh-CN" smtClean="0"/>
              <a:t>Select an element with faces, e.g. a wall</a:t>
            </a:r>
          </a:p>
          <a:p>
            <a:pPr marL="541338" lvl="1" indent="-360363">
              <a:lnSpc>
                <a:spcPct val="80000"/>
              </a:lnSpc>
            </a:pPr>
            <a:r>
              <a:rPr lang="en-US" altLang="zh-CN" smtClean="0"/>
              <a:t>Line-based on wall face 1 worked for me</a:t>
            </a:r>
            <a:endParaRPr lang="en-US" altLang="zh-CN"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7" name="Picture 6" descr="PlaceFamilyInstanceByFace01.png"/>
          <p:cNvPicPr>
            <a:picLocks noChangeAspect="1"/>
          </p:cNvPicPr>
          <p:nvPr/>
        </p:nvPicPr>
        <p:blipFill>
          <a:blip r:embed="rId3" cstate="print"/>
          <a:stretch>
            <a:fillRect/>
          </a:stretch>
        </p:blipFill>
        <p:spPr>
          <a:xfrm>
            <a:off x="1182508" y="5023981"/>
            <a:ext cx="2572998" cy="1257143"/>
          </a:xfrm>
          <a:prstGeom prst="rect">
            <a:avLst/>
          </a:prstGeom>
        </p:spPr>
      </p:pic>
      <p:pic>
        <p:nvPicPr>
          <p:cNvPr id="8" name="Picture 7" descr="PlaceFamilyInstanceByFace02.png"/>
          <p:cNvPicPr>
            <a:picLocks noChangeAspect="1"/>
          </p:cNvPicPr>
          <p:nvPr/>
        </p:nvPicPr>
        <p:blipFill>
          <a:blip r:embed="rId4" cstate="print"/>
          <a:stretch>
            <a:fillRect/>
          </a:stretch>
        </p:blipFill>
        <p:spPr>
          <a:xfrm>
            <a:off x="4193377" y="5039280"/>
            <a:ext cx="3716553" cy="2491429"/>
          </a:xfrm>
          <a:prstGeom prst="rect">
            <a:avLst/>
          </a:prstGeom>
        </p:spPr>
      </p:pic>
      <p:pic>
        <p:nvPicPr>
          <p:cNvPr id="9" name="Picture 8" descr="PlaceFamilyInstanceByFace03w.png"/>
          <p:cNvPicPr>
            <a:picLocks noChangeAspect="1"/>
          </p:cNvPicPr>
          <p:nvPr/>
        </p:nvPicPr>
        <p:blipFill>
          <a:blip r:embed="rId5" cstate="print"/>
          <a:stretch>
            <a:fillRect/>
          </a:stretch>
        </p:blipFill>
        <p:spPr>
          <a:xfrm>
            <a:off x="8337970" y="3840552"/>
            <a:ext cx="3964323" cy="3733334"/>
          </a:xfrm>
          <a:prstGeom prst="rect">
            <a:avLst/>
          </a:prstGeom>
        </p:spPr>
      </p:pic>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oofsrooms03.png"/>
          <p:cNvPicPr>
            <a:picLocks noChangeAspect="1"/>
          </p:cNvPicPr>
          <p:nvPr/>
        </p:nvPicPr>
        <p:blipFill>
          <a:blip r:embed="rId3" cstate="print"/>
          <a:stretch>
            <a:fillRect/>
          </a:stretch>
        </p:blipFill>
        <p:spPr>
          <a:xfrm>
            <a:off x="9518170" y="763587"/>
            <a:ext cx="3388205" cy="2528888"/>
          </a:xfrm>
          <a:prstGeom prst="rect">
            <a:avLst/>
          </a:prstGeom>
        </p:spPr>
      </p:pic>
      <p:pic>
        <p:nvPicPr>
          <p:cNvPr id="11" name="Picture 10" descr="RoomsRoofs01w.png"/>
          <p:cNvPicPr>
            <a:picLocks noChangeAspect="1"/>
          </p:cNvPicPr>
          <p:nvPr/>
        </p:nvPicPr>
        <p:blipFill>
          <a:blip r:embed="rId4" cstate="print"/>
          <a:stretch>
            <a:fillRect/>
          </a:stretch>
        </p:blipFill>
        <p:spPr>
          <a:xfrm>
            <a:off x="333375" y="4192587"/>
            <a:ext cx="7068052" cy="4480560"/>
          </a:xfrm>
          <a:prstGeom prst="rect">
            <a:avLst/>
          </a:prstGeom>
        </p:spPr>
      </p:pic>
      <p:sp>
        <p:nvSpPr>
          <p:cNvPr id="142338" name="Rectangle 2"/>
          <p:cNvSpPr>
            <a:spLocks noGrp="1" noChangeArrowheads="1"/>
          </p:cNvSpPr>
          <p:nvPr>
            <p:ph type="title"/>
          </p:nvPr>
        </p:nvSpPr>
        <p:spPr>
          <a:xfrm>
            <a:off x="593725" y="363538"/>
            <a:ext cx="9493250" cy="1085849"/>
          </a:xfrm>
        </p:spPr>
        <p:txBody>
          <a:bodyPr/>
          <a:lstStyle/>
          <a:p>
            <a:r>
              <a:rPr lang="en-US" altLang="zh-CN" smtClean="0">
                <a:ea typeface="SimSun" pitchFamily="2" charset="-122"/>
              </a:rPr>
              <a:t>RoofsRooms</a:t>
            </a:r>
          </a:p>
        </p:txBody>
      </p:sp>
      <p:sp>
        <p:nvSpPr>
          <p:cNvPr id="142339" name="Rectangle 3"/>
          <p:cNvSpPr>
            <a:spLocks noGrp="1" noChangeArrowheads="1"/>
          </p:cNvSpPr>
          <p:nvPr>
            <p:ph type="body" idx="1"/>
          </p:nvPr>
        </p:nvSpPr>
        <p:spPr>
          <a:xfrm>
            <a:off x="454036" y="1449387"/>
            <a:ext cx="10910732" cy="2590800"/>
          </a:xfrm>
        </p:spPr>
        <p:txBody>
          <a:bodyPr/>
          <a:lstStyle/>
          <a:p>
            <a:pPr marL="541338" lvl="1" indent="-360363">
              <a:lnSpc>
                <a:spcPct val="80000"/>
              </a:lnSpc>
            </a:pPr>
            <a:r>
              <a:rPr lang="en-US" altLang="zh-CN" smtClean="0">
                <a:ea typeface="ＭＳ Ｐゴシック" pitchFamily="34" charset="-128"/>
              </a:rPr>
              <a:t>Added in the 2009 SDK update</a:t>
            </a:r>
          </a:p>
          <a:p>
            <a:pPr marL="541338" lvl="1" indent="-360363">
              <a:lnSpc>
                <a:spcPct val="80000"/>
              </a:lnSpc>
            </a:pPr>
            <a:r>
              <a:rPr lang="en-US" altLang="zh-CN" smtClean="0">
                <a:ea typeface="ＭＳ Ｐゴシック" pitchFamily="34" charset="-128"/>
              </a:rPr>
              <a:t>RAC and RME, C#</a:t>
            </a:r>
          </a:p>
          <a:p>
            <a:pPr marL="541338" lvl="1" indent="-360363">
              <a:lnSpc>
                <a:spcPct val="80000"/>
              </a:lnSpc>
            </a:pPr>
            <a:r>
              <a:rPr lang="en-US" altLang="zh-CN" smtClean="0">
                <a:ea typeface="ＭＳ Ｐゴシック" pitchFamily="34" charset="-128"/>
              </a:rPr>
              <a:t>Determine roof elements bounding a room or space from above</a:t>
            </a:r>
          </a:p>
          <a:p>
            <a:pPr marL="541338" lvl="1" indent="-360363">
              <a:lnSpc>
                <a:spcPct val="80000"/>
              </a:lnSpc>
            </a:pPr>
            <a:r>
              <a:rPr lang="en-US" altLang="zh-CN" smtClean="0"/>
              <a:t>Separate sample files provided for RAC and RME</a:t>
            </a:r>
          </a:p>
          <a:p>
            <a:pPr marL="541338" lvl="1" indent="-360363">
              <a:lnSpc>
                <a:spcPct val="80000"/>
              </a:lnSpc>
            </a:pPr>
            <a:r>
              <a:rPr lang="en-US" altLang="zh-CN" smtClean="0"/>
              <a:t>All rooms and spaces are found </a:t>
            </a:r>
          </a:p>
          <a:p>
            <a:pPr marL="541338" lvl="1" indent="-360363">
              <a:lnSpc>
                <a:spcPct val="80000"/>
              </a:lnSpc>
            </a:pPr>
            <a:r>
              <a:rPr lang="en-US" altLang="zh-CN" smtClean="0"/>
              <a:t>Their roofs are determined and listed</a:t>
            </a:r>
          </a:p>
          <a:p>
            <a:pPr marL="541338" lvl="1" indent="-360363">
              <a:lnSpc>
                <a:spcPct val="80000"/>
              </a:lnSpc>
            </a:pPr>
            <a:r>
              <a:rPr lang="en-US" altLang="zh-CN" smtClean="0"/>
              <a:t>Compare room or space closed shell and roof solid using AreSolidsCut()</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10" name="Picture 9" descr="RoomsRoofs02.png"/>
          <p:cNvPicPr>
            <a:picLocks noChangeAspect="1"/>
          </p:cNvPicPr>
          <p:nvPr/>
        </p:nvPicPr>
        <p:blipFill>
          <a:blip r:embed="rId5" cstate="print"/>
          <a:stretch>
            <a:fillRect/>
          </a:stretch>
        </p:blipFill>
        <p:spPr>
          <a:xfrm>
            <a:off x="8055470" y="5259387"/>
            <a:ext cx="4393705" cy="3305175"/>
          </a:xfrm>
          <a:prstGeom prst="rect">
            <a:avLst/>
          </a:prstGeom>
        </p:spPr>
      </p:pic>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58787" y="153987"/>
            <a:ext cx="9475788" cy="1085849"/>
          </a:xfrm>
        </p:spPr>
        <p:txBody>
          <a:bodyPr/>
          <a:lstStyle/>
          <a:p>
            <a:pPr eaLnBrk="1" hangingPunct="1"/>
            <a:r>
              <a:rPr lang="en-US" altLang="zh-CN" smtClean="0">
                <a:ea typeface="SimSun" pitchFamily="2" charset="-122"/>
              </a:rPr>
              <a:t>RvtSamples</a:t>
            </a:r>
            <a:endParaRPr lang="en-US" altLang="zh-CN" dirty="0" smtClean="0">
              <a:ea typeface="SimSun" pitchFamily="2" charset="-122"/>
            </a:endParaRPr>
          </a:p>
        </p:txBody>
      </p:sp>
      <p:sp>
        <p:nvSpPr>
          <p:cNvPr id="142339" name="Rectangle 3"/>
          <p:cNvSpPr>
            <a:spLocks noGrp="1" noChangeArrowheads="1"/>
          </p:cNvSpPr>
          <p:nvPr>
            <p:ph type="body" idx="1"/>
          </p:nvPr>
        </p:nvSpPr>
        <p:spPr>
          <a:xfrm>
            <a:off x="425097" y="1296987"/>
            <a:ext cx="11414478" cy="5193056"/>
          </a:xfrm>
        </p:spPr>
        <p:txBody>
          <a:bodyPr/>
          <a:lstStyle/>
          <a:p>
            <a:pPr marL="536575" lvl="1" indent="-354013"/>
            <a:r>
              <a:rPr lang="en-US" altLang="zh-CN" sz="3200" dirty="0" smtClean="0">
                <a:ea typeface="ＭＳ Ｐゴシック" pitchFamily="34" charset="-128"/>
              </a:rPr>
              <a:t>All, C#</a:t>
            </a:r>
          </a:p>
          <a:p>
            <a:pPr marL="536575" lvl="1" indent="-354013"/>
            <a:r>
              <a:rPr lang="en-US" sz="3200" smtClean="0"/>
              <a:t>Provides access to all other external command samples</a:t>
            </a:r>
          </a:p>
          <a:p>
            <a:pPr marL="536575" lvl="1" indent="-354013"/>
            <a:r>
              <a:rPr lang="en-US" sz="3200" smtClean="0"/>
              <a:t>Generates menu structure from text file</a:t>
            </a:r>
            <a:endParaRPr lang="en-US" sz="3200" dirty="0" smtClean="0"/>
          </a:p>
          <a:p>
            <a:pPr marL="536575" lvl="1" indent="-354013">
              <a:spcAft>
                <a:spcPts val="1200"/>
              </a:spcAft>
            </a:pPr>
            <a:r>
              <a:rPr lang="en-US" altLang="zh-CN" sz="3200" smtClean="0">
                <a:ea typeface="ＭＳ Ｐゴシック" pitchFamily="34" charset="-128"/>
              </a:rPr>
              <a:t>Menu </a:t>
            </a:r>
            <a:r>
              <a:rPr lang="en-US" altLang="zh-CN" sz="3200" dirty="0" smtClean="0">
                <a:ea typeface="ＭＳ Ｐゴシック" pitchFamily="34" charset="-128"/>
              </a:rPr>
              <a:t>definition</a:t>
            </a:r>
          </a:p>
          <a:p>
            <a:pPr lvl="4">
              <a:spcBef>
                <a:spcPts val="0"/>
              </a:spcBef>
            </a:pPr>
            <a:r>
              <a:rPr lang="en-US" altLang="zh-CN" sz="160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t>
            </a:r>
            <a:r>
              <a:rPr lang="en-US" altLang="zh-CN" sz="1600" dirty="0" err="1" smtClean="0">
                <a:ea typeface="ＭＳ Ｐゴシック" pitchFamily="34" charset="-128"/>
              </a:rPr>
              <a:t>Rme</a:t>
            </a:r>
            <a:r>
              <a:rPr lang="en-US" altLang="zh-CN" sz="1600" dirty="0" smtClean="0">
                <a:ea typeface="ＭＳ Ｐゴシック" pitchFamily="34" charset="-128"/>
              </a:rPr>
              <a:t>/</a:t>
            </a:r>
            <a:r>
              <a:rPr lang="en-US" altLang="zh-CN" sz="1600" dirty="0" err="1" smtClean="0">
                <a:ea typeface="ＭＳ Ｐゴシック" pitchFamily="34" charset="-128"/>
              </a:rPr>
              <a:t>AddSpaceAndZone</a:t>
            </a: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Create space/zone elements and edit zone in </a:t>
            </a:r>
            <a:r>
              <a:rPr lang="en-US" altLang="zh-CN" sz="1600" dirty="0" err="1" smtClean="0">
                <a:ea typeface="ＭＳ Ｐゴシック" pitchFamily="34" charset="-128"/>
              </a:rPr>
              <a:t>Revit</a:t>
            </a:r>
            <a:r>
              <a:rPr lang="en-US" altLang="zh-CN" sz="1600" dirty="0" smtClean="0">
                <a:ea typeface="ＭＳ Ｐゴシック" pitchFamily="34" charset="-128"/>
              </a:rPr>
              <a:t> MEP.</a:t>
            </a:r>
          </a:p>
          <a:p>
            <a:pPr lvl="4">
              <a:spcBef>
                <a:spcPts val="0"/>
              </a:spcBef>
            </a:pPr>
            <a:r>
              <a:rPr lang="en-US" altLang="zh-CN" sz="1600" dirty="0" smtClean="0">
                <a:ea typeface="ＭＳ Ｐゴシック" pitchFamily="34" charset="-128"/>
              </a:rPr>
              <a:t>Z:\SDK2009\Samples\AddSpaceAndZone\CS\bin\Debug\AddSpaceAndZone.dll</a:t>
            </a:r>
          </a:p>
          <a:p>
            <a:pPr lvl="4">
              <a:spcBef>
                <a:spcPts val="0"/>
              </a:spcBef>
            </a:pPr>
            <a:r>
              <a:rPr lang="en-US" altLang="zh-CN" sz="1600" dirty="0" err="1" smtClean="0">
                <a:ea typeface="ＭＳ Ｐゴシック" pitchFamily="34" charset="-128"/>
              </a:rPr>
              <a:t>Revit.SDK.Samples.AddSpaceAndZone.CS.Command</a:t>
            </a:r>
            <a:endParaRPr lang="en-US" altLang="zh-CN" sz="1600" dirty="0" smtClean="0">
              <a:ea typeface="ＭＳ Ｐゴシック" pitchFamily="34" charset="-128"/>
            </a:endParaRPr>
          </a:p>
          <a:p>
            <a:pPr lvl="4">
              <a:spcBef>
                <a:spcPts val="0"/>
              </a:spcBef>
            </a:pPr>
            <a:endParaRPr lang="en-US" altLang="zh-CN" sz="1600" dirty="0" smtClean="0">
              <a:ea typeface="ＭＳ Ｐゴシック" pitchFamily="34" charset="-128"/>
            </a:endParaRPr>
          </a:p>
          <a:p>
            <a:pPr lvl="4">
              <a:spcBef>
                <a:spcPts val="0"/>
              </a:spcBef>
            </a:pPr>
            <a:r>
              <a:rPr lang="en-US" altLang="zh-CN" sz="1600" dirty="0" smtClean="0">
                <a:ea typeface="ＭＳ Ｐゴシック" pitchFamily="34" charset="-128"/>
              </a:rPr>
              <a:t>/</a:t>
            </a:r>
            <a:r>
              <a:rPr lang="en-US" altLang="zh-CN" sz="1600" dirty="0" err="1" smtClean="0">
                <a:ea typeface="ＭＳ Ｐゴシック" pitchFamily="34" charset="-128"/>
              </a:rPr>
              <a:t>RvtSamples</a:t>
            </a:r>
            <a:r>
              <a:rPr lang="en-US" altLang="zh-CN" sz="1600" dirty="0" smtClean="0">
                <a:ea typeface="ＭＳ Ｐゴシック" pitchFamily="34" charset="-128"/>
              </a:rPr>
              <a:t>/By </a:t>
            </a:r>
            <a:r>
              <a:rPr lang="en-US" altLang="zh-CN" sz="1600" dirty="0" err="1" smtClean="0">
                <a:ea typeface="ＭＳ Ｐゴシック" pitchFamily="34" charset="-128"/>
              </a:rPr>
              <a:t>Flavour</a:t>
            </a:r>
            <a:r>
              <a:rPr lang="en-US" altLang="zh-CN" sz="1600" dirty="0" smtClean="0">
                <a:ea typeface="ＭＳ Ｐゴシック" pitchFamily="34" charset="-128"/>
              </a:rPr>
              <a:t>/All/All Views</a:t>
            </a:r>
          </a:p>
          <a:p>
            <a:pPr lvl="4">
              <a:spcBef>
                <a:spcPts val="0"/>
              </a:spcBef>
            </a:pPr>
            <a:r>
              <a:rPr lang="en-US" altLang="zh-CN" sz="1600" dirty="0" smtClean="0">
                <a:ea typeface="ＭＳ Ｐゴシック" pitchFamily="34" charset="-128"/>
              </a:rPr>
              <a:t>Generate a new sheet for user selected views</a:t>
            </a:r>
          </a:p>
          <a:p>
            <a:pPr lvl="4">
              <a:spcBef>
                <a:spcPts val="0"/>
              </a:spcBef>
            </a:pPr>
            <a:r>
              <a:rPr lang="en-US" altLang="zh-CN" sz="1600" dirty="0" smtClean="0">
                <a:ea typeface="ＭＳ Ｐゴシック" pitchFamily="34" charset="-128"/>
              </a:rPr>
              <a:t>Z:\SDK2009\Samples\AllViews\CS\bin\Debug\AllViews.dll</a:t>
            </a:r>
          </a:p>
          <a:p>
            <a:pPr lvl="4">
              <a:spcBef>
                <a:spcPts val="0"/>
              </a:spcBef>
            </a:pPr>
            <a:r>
              <a:rPr lang="en-US" altLang="zh-CN" sz="1600" smtClean="0">
                <a:ea typeface="ＭＳ Ｐゴシック" pitchFamily="34" charset="-128"/>
              </a:rPr>
              <a:t>Revit.SDK.Samples.AllViews.CS.Command</a:t>
            </a:r>
            <a:endParaRPr lang="en-US" altLang="zh-CN" sz="1600" dirty="0" smtClean="0">
              <a:ea typeface="ＭＳ Ｐゴシック" pitchFamily="34" charset="-128"/>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2"/>
          <p:cNvPicPr>
            <a:picLocks noChangeAspect="1" noChangeArrowheads="1"/>
          </p:cNvPicPr>
          <p:nvPr/>
        </p:nvPicPr>
        <p:blipFill>
          <a:blip r:embed="rId3" cstate="print"/>
          <a:srcRect/>
          <a:stretch>
            <a:fillRect/>
          </a:stretch>
        </p:blipFill>
        <p:spPr bwMode="auto">
          <a:xfrm>
            <a:off x="8334375" y="6173787"/>
            <a:ext cx="4265992" cy="235458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and RST, C#</a:t>
            </a:r>
          </a:p>
          <a:p>
            <a:pPr marL="505770" lvl="1" indent="-386102">
              <a:lnSpc>
                <a:spcPct val="80000"/>
              </a:lnSpc>
            </a:pPr>
            <a:r>
              <a:rPr lang="en-US" altLang="zh-CN" dirty="0" smtClean="0">
                <a:ea typeface="ＭＳ Ｐゴシック" pitchFamily="34" charset="-128"/>
              </a:rPr>
              <a:t>Edit slab shape by </a:t>
            </a:r>
            <a:r>
              <a:rPr lang="en-US" altLang="zh-CN" dirty="0" err="1" smtClean="0">
                <a:ea typeface="ＭＳ Ｐゴシック" pitchFamily="34" charset="-128"/>
              </a:rPr>
              <a:t>SlabShapeEditor</a:t>
            </a:r>
            <a:r>
              <a:rPr lang="en-US" altLang="zh-CN" dirty="0" smtClean="0">
                <a:ea typeface="ＭＳ Ｐゴシック" pitchFamily="34" charset="-128"/>
              </a:rPr>
              <a:t> class </a:t>
            </a:r>
            <a:r>
              <a:rPr lang="en-US" altLang="zh-CN" sz="2300" dirty="0" smtClean="0">
                <a:ea typeface="ＭＳ Ｐゴシック" pitchFamily="34" charset="-128"/>
              </a:rPr>
              <a:t> </a:t>
            </a:r>
          </a:p>
          <a:p>
            <a:pPr marL="1027346" lvl="2" indent="-386102">
              <a:lnSpc>
                <a:spcPct val="80000"/>
              </a:lnSpc>
            </a:pPr>
            <a:r>
              <a:rPr lang="en-US" altLang="zh-CN" sz="2300" dirty="0" smtClean="0">
                <a:ea typeface="ＭＳ Ｐゴシック" pitchFamily="34" charset="-128"/>
              </a:rPr>
              <a:t>Creates </a:t>
            </a:r>
            <a:r>
              <a:rPr lang="en-US" altLang="zh-CN" sz="2300" dirty="0" err="1" smtClean="0">
                <a:ea typeface="ＭＳ Ｐゴシック" pitchFamily="34" charset="-128"/>
              </a:rPr>
              <a:t>SlabShapeVertex</a:t>
            </a:r>
            <a:r>
              <a:rPr lang="en-US" altLang="zh-CN" sz="2300" dirty="0" smtClean="0">
                <a:ea typeface="ＭＳ Ｐゴシック" pitchFamily="34" charset="-128"/>
              </a:rPr>
              <a:t> and </a:t>
            </a:r>
            <a:r>
              <a:rPr lang="en-US" altLang="zh-CN" sz="2300" dirty="0" err="1" smtClean="0">
                <a:ea typeface="ＭＳ Ｐゴシック" pitchFamily="34" charset="-128"/>
              </a:rPr>
              <a:t>SlabShapeCrease</a:t>
            </a:r>
            <a:endParaRPr lang="en-US" altLang="zh-CN" sz="2300" dirty="0" smtClean="0">
              <a:ea typeface="ＭＳ Ｐゴシック" pitchFamily="34" charset="-128"/>
            </a:endParaRPr>
          </a:p>
        </p:txBody>
      </p:sp>
      <p:pic>
        <p:nvPicPr>
          <p:cNvPr id="5" name="Picture 2"/>
          <p:cNvPicPr>
            <a:picLocks noChangeAspect="1" noChangeArrowheads="1"/>
          </p:cNvPicPr>
          <p:nvPr/>
        </p:nvPicPr>
        <p:blipFill>
          <a:blip r:embed="rId3" cstate="print"/>
          <a:srcRect/>
          <a:stretch>
            <a:fillRect/>
          </a:stretch>
        </p:blipFill>
        <p:spPr bwMode="auto">
          <a:xfrm>
            <a:off x="3016503" y="3404636"/>
            <a:ext cx="8103852" cy="5390436"/>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SlabShapeEditing</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CurtainWallGrid</a:t>
            </a:r>
          </a:p>
        </p:txBody>
      </p:sp>
      <p:sp>
        <p:nvSpPr>
          <p:cNvPr id="142339" name="Rectangle 3"/>
          <p:cNvSpPr>
            <a:spLocks noGrp="1" noChangeArrowheads="1"/>
          </p:cNvSpPr>
          <p:nvPr>
            <p:ph type="body" idx="1"/>
          </p:nvPr>
        </p:nvSpPr>
        <p:spPr>
          <a:xfrm>
            <a:off x="454035" y="1820363"/>
            <a:ext cx="12078483" cy="3160712"/>
          </a:xfrm>
        </p:spPr>
        <p:txBody>
          <a:bodyPr/>
          <a:lstStyle/>
          <a:p>
            <a:pPr marL="541338" lvl="1" indent="-360363">
              <a:spcBef>
                <a:spcPts val="427"/>
              </a:spcBef>
            </a:pPr>
            <a:r>
              <a:rPr lang="en-US" altLang="zh-CN" smtClean="0">
                <a:ea typeface="ＭＳ Ｐゴシック" pitchFamily="34" charset="-128"/>
              </a:rPr>
              <a:t>RAC, C#</a:t>
            </a:r>
          </a:p>
          <a:p>
            <a:pPr marL="541338" lvl="1" indent="-360363">
              <a:spcBef>
                <a:spcPts val="427"/>
              </a:spcBef>
            </a:pPr>
            <a:r>
              <a:rPr lang="en-US" altLang="zh-CN" smtClean="0">
                <a:ea typeface="ＭＳ Ｐゴシック" pitchFamily="34" charset="-128"/>
              </a:rPr>
              <a:t>Create a curtain wall with specified level and wall type</a:t>
            </a:r>
          </a:p>
          <a:p>
            <a:pPr marL="541338" lvl="1" indent="-360363">
              <a:spcBef>
                <a:spcPts val="427"/>
              </a:spcBef>
            </a:pPr>
            <a:r>
              <a:rPr lang="en-US" altLang="zh-CN" smtClean="0">
                <a:ea typeface="ＭＳ Ｐゴシック" pitchFamily="34" charset="-128"/>
              </a:rPr>
              <a:t>Retrieve curtain grid, edit its properties, grid lines and segments: add new, lock, unlock, move; add, delete, add all</a:t>
            </a:r>
          </a:p>
          <a:p>
            <a:pPr marL="541338" lvl="1" indent="-360363">
              <a:spcBef>
                <a:spcPts val="427"/>
              </a:spcBef>
            </a:pPr>
            <a:r>
              <a:rPr lang="en-US" altLang="zh-CN" smtClean="0">
                <a:ea typeface="ＭＳ Ｐゴシック" pitchFamily="34" charset="-128"/>
              </a:rPr>
              <a:t>Mimics part of the UI operations on segments, but only supports simple cases</a:t>
            </a:r>
          </a:p>
          <a:p>
            <a:pPr marL="541338" lvl="1" indent="-360363">
              <a:spcBef>
                <a:spcPts val="427"/>
              </a:spcBef>
            </a:pPr>
            <a:r>
              <a:rPr lang="en-US" altLang="zh-CN" smtClean="0">
                <a:ea typeface="ＭＳ Ｐゴシック" pitchFamily="34" charset="-128"/>
              </a:rPr>
              <a:t>Retrieve and manipulate attached mullions: add and remove</a:t>
            </a:r>
          </a:p>
        </p:txBody>
      </p:sp>
      <p:pic>
        <p:nvPicPr>
          <p:cNvPr id="6" name="Picture 5" descr="CurtainWall02.png"/>
          <p:cNvPicPr>
            <a:picLocks noChangeAspect="1"/>
          </p:cNvPicPr>
          <p:nvPr/>
        </p:nvPicPr>
        <p:blipFill>
          <a:blip r:embed="rId3" cstate="print"/>
          <a:stretch>
            <a:fillRect/>
          </a:stretch>
        </p:blipFill>
        <p:spPr>
          <a:xfrm>
            <a:off x="345690" y="5131809"/>
            <a:ext cx="4508075" cy="3505200"/>
          </a:xfrm>
          <a:prstGeom prst="rect">
            <a:avLst/>
          </a:prstGeom>
        </p:spPr>
      </p:pic>
      <p:pic>
        <p:nvPicPr>
          <p:cNvPr id="7" name="Picture 6" descr="CurtainWall04.png"/>
          <p:cNvPicPr>
            <a:picLocks noChangeAspect="1"/>
          </p:cNvPicPr>
          <p:nvPr/>
        </p:nvPicPr>
        <p:blipFill>
          <a:blip r:embed="rId4" cstate="print"/>
          <a:stretch>
            <a:fillRect/>
          </a:stretch>
        </p:blipFill>
        <p:spPr>
          <a:xfrm>
            <a:off x="5059929" y="5131813"/>
            <a:ext cx="4497982" cy="3495239"/>
          </a:xfrm>
          <a:prstGeom prst="rect">
            <a:avLst/>
          </a:prstGeom>
        </p:spPr>
      </p:pic>
      <p:pic>
        <p:nvPicPr>
          <p:cNvPr id="8" name="Picture 7" descr="CurtainWall05.png"/>
          <p:cNvPicPr>
            <a:picLocks noChangeAspect="1"/>
          </p:cNvPicPr>
          <p:nvPr/>
        </p:nvPicPr>
        <p:blipFill>
          <a:blip r:embed="rId5" cstate="print"/>
          <a:stretch>
            <a:fillRect/>
          </a:stretch>
        </p:blipFill>
        <p:spPr>
          <a:xfrm>
            <a:off x="9705975" y="5143607"/>
            <a:ext cx="3232458" cy="2405317"/>
          </a:xfrm>
          <a:prstGeom prst="rect">
            <a:avLst/>
          </a:prstGeom>
        </p:spPr>
      </p:pic>
      <p:sp>
        <p:nvSpPr>
          <p:cNvPr id="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DoorSwing</a:t>
            </a:r>
          </a:p>
        </p:txBody>
      </p:sp>
      <p:sp>
        <p:nvSpPr>
          <p:cNvPr id="142339" name="Rectangle 3"/>
          <p:cNvSpPr>
            <a:spLocks noGrp="1" noChangeArrowheads="1"/>
          </p:cNvSpPr>
          <p:nvPr>
            <p:ph type="body" idx="1"/>
          </p:nvPr>
        </p:nvSpPr>
        <p:spPr>
          <a:xfrm>
            <a:off x="454037" y="2102679"/>
            <a:ext cx="11147573" cy="1915869"/>
          </a:xfrm>
        </p:spPr>
        <p:txBody>
          <a:bodyPr/>
          <a:lstStyle/>
          <a:p>
            <a:pPr marL="704465" lvl="1" indent="-541896">
              <a:lnSpc>
                <a:spcPct val="80000"/>
              </a:lnSpc>
            </a:pPr>
            <a:r>
              <a:rPr lang="en-US" altLang="zh-CN" smtClean="0">
                <a:ea typeface="ＭＳ Ｐゴシック" pitchFamily="34" charset="-128"/>
              </a:rPr>
              <a:t>RAC, C#</a:t>
            </a:r>
          </a:p>
          <a:p>
            <a:pPr marL="704465" lvl="1" indent="-541896">
              <a:lnSpc>
                <a:spcPct val="80000"/>
              </a:lnSpc>
            </a:pPr>
            <a:r>
              <a:rPr lang="en-US" altLang="zh-CN" smtClean="0">
                <a:ea typeface="ＭＳ Ｐゴシック" pitchFamily="34" charset="-128"/>
              </a:rPr>
              <a:t>Create, maintain and schedule door opening parameters</a:t>
            </a:r>
          </a:p>
          <a:p>
            <a:pPr marL="704465" lvl="1" indent="-541896">
              <a:lnSpc>
                <a:spcPct val="80000"/>
              </a:lnSpc>
            </a:pPr>
            <a:r>
              <a:rPr lang="en-US" altLang="zh-CN" smtClean="0">
                <a:ea typeface="ＭＳ Ｐゴシック" pitchFamily="34" charset="-128"/>
              </a:rPr>
              <a:t>Customize for country standards</a:t>
            </a:r>
          </a:p>
          <a:p>
            <a:pPr marL="704465" lvl="1" indent="-541896">
              <a:lnSpc>
                <a:spcPct val="80000"/>
              </a:lnSpc>
            </a:pPr>
            <a:r>
              <a:rPr lang="en-US" altLang="zh-CN" smtClean="0">
                <a:ea typeface="ＭＳ Ｐゴシック" pitchFamily="34" charset="-128"/>
              </a:rPr>
              <a:t>Update schedule information from geometry and vice versa</a:t>
            </a: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5" name="Picture 4" descr="DoorSwing02.png"/>
          <p:cNvPicPr>
            <a:picLocks noChangeAspect="1"/>
          </p:cNvPicPr>
          <p:nvPr/>
        </p:nvPicPr>
        <p:blipFill>
          <a:blip r:embed="rId3" cstate="print"/>
          <a:stretch>
            <a:fillRect/>
          </a:stretch>
        </p:blipFill>
        <p:spPr>
          <a:xfrm>
            <a:off x="8541407" y="4420692"/>
            <a:ext cx="2733096" cy="1142857"/>
          </a:xfrm>
          <a:prstGeom prst="rect">
            <a:avLst/>
          </a:prstGeom>
        </p:spPr>
      </p:pic>
      <p:pic>
        <p:nvPicPr>
          <p:cNvPr id="7" name="Picture 6" descr="DoorSwing01.png"/>
          <p:cNvPicPr>
            <a:picLocks noChangeAspect="1"/>
          </p:cNvPicPr>
          <p:nvPr/>
        </p:nvPicPr>
        <p:blipFill>
          <a:blip r:embed="rId4" cstate="print"/>
          <a:stretch>
            <a:fillRect/>
          </a:stretch>
        </p:blipFill>
        <p:spPr>
          <a:xfrm>
            <a:off x="817111" y="4423427"/>
            <a:ext cx="6991265" cy="4268057"/>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Managing Samples</a:t>
            </a:r>
          </a:p>
        </p:txBody>
      </p:sp>
      <p:sp>
        <p:nvSpPr>
          <p:cNvPr id="106499" name="Rectangle 3"/>
          <p:cNvSpPr>
            <a:spLocks noGrp="1" noChangeArrowheads="1"/>
          </p:cNvSpPr>
          <p:nvPr>
            <p:ph type="subTitle" sz="quarter" idx="1"/>
          </p:nvPr>
        </p:nvSpPr>
        <p:spPr/>
        <p:txBody>
          <a:bodyPr/>
          <a:lstStyle/>
          <a:p>
            <a:r>
              <a:rPr lang="en-US" smtClean="0"/>
              <a:t>Resources, Utilities and Tools</a:t>
            </a:r>
            <a:endParaRPr lang="en-GB" smtClean="0"/>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a:stretch>
            <a:fillRect/>
          </a:stretch>
        </p:blipFill>
        <p:spPr bwMode="auto">
          <a:xfrm>
            <a:off x="7953375" y="2039937"/>
            <a:ext cx="4736815" cy="2228850"/>
          </a:xfrm>
          <a:prstGeom prst="rect">
            <a:avLst/>
          </a:prstGeom>
          <a:noFill/>
          <a:ln w="9525">
            <a:noFill/>
            <a:miter lim="800000"/>
            <a:headEnd/>
            <a:tailEnd/>
          </a:ln>
          <a:effectLst/>
        </p:spPr>
      </p:pic>
      <p:sp>
        <p:nvSpPr>
          <p:cNvPr id="142339" name="Rectangle 3"/>
          <p:cNvSpPr>
            <a:spLocks noGrp="1" noChangeArrowheads="1"/>
          </p:cNvSpPr>
          <p:nvPr>
            <p:ph type="body" idx="1"/>
          </p:nvPr>
        </p:nvSpPr>
        <p:spPr>
          <a:xfrm>
            <a:off x="406556" y="1727740"/>
            <a:ext cx="12557114" cy="7419266"/>
          </a:xfrm>
        </p:spPr>
        <p:txBody>
          <a:bodyPr/>
          <a:lstStyle/>
          <a:p>
            <a:pPr marL="505770" lvl="1" indent="-386102">
              <a:lnSpc>
                <a:spcPct val="80000"/>
              </a:lnSpc>
            </a:pPr>
            <a:r>
              <a:rPr lang="en-US" altLang="zh-CN" dirty="0" smtClean="0">
                <a:ea typeface="ＭＳ Ｐゴシック" pitchFamily="34" charset="-128"/>
              </a:rPr>
              <a:t>RAC, C#</a:t>
            </a:r>
          </a:p>
          <a:p>
            <a:pPr marL="505770" lvl="1" indent="-386102">
              <a:lnSpc>
                <a:spcPct val="80000"/>
              </a:lnSpc>
            </a:pPr>
            <a:r>
              <a:rPr lang="en-US" altLang="zh-CN" dirty="0" smtClean="0">
                <a:ea typeface="ＭＳ Ｐゴシック" pitchFamily="34" charset="-128"/>
              </a:rPr>
              <a:t>Create/modify hosted sweep (Fascia, Gutter and </a:t>
            </a:r>
            <a:r>
              <a:rPr lang="en-US" altLang="zh-CN" dirty="0" err="1" smtClean="0">
                <a:ea typeface="ＭＳ Ｐゴシック" pitchFamily="34" charset="-128"/>
              </a:rPr>
              <a:t>SlabEdge</a:t>
            </a:r>
            <a:r>
              <a:rPr lang="en-US" altLang="zh-CN" dirty="0" smtClean="0">
                <a:ea typeface="ＭＳ Ｐゴシック" pitchFamily="34" charset="-128"/>
              </a:rPr>
              <a:t>)</a:t>
            </a:r>
          </a:p>
        </p:txBody>
      </p:sp>
      <p:pic>
        <p:nvPicPr>
          <p:cNvPr id="6" name="Picture 3"/>
          <p:cNvPicPr>
            <a:picLocks noChangeAspect="1" noChangeArrowheads="1"/>
          </p:cNvPicPr>
          <p:nvPr/>
        </p:nvPicPr>
        <p:blipFill>
          <a:blip r:embed="rId4" cstate="print"/>
          <a:srcRect/>
          <a:stretch>
            <a:fillRect/>
          </a:stretch>
        </p:blipFill>
        <p:spPr bwMode="auto">
          <a:xfrm>
            <a:off x="9593790" y="4421187"/>
            <a:ext cx="2779185" cy="4103370"/>
          </a:xfrm>
          <a:prstGeom prst="rect">
            <a:avLst/>
          </a:prstGeom>
          <a:noFill/>
          <a:ln w="9525">
            <a:noFill/>
            <a:miter lim="800000"/>
            <a:headEnd/>
            <a:tailEnd/>
          </a:ln>
          <a:effectLst/>
        </p:spPr>
      </p:pic>
      <p:pic>
        <p:nvPicPr>
          <p:cNvPr id="7" name="Picture 2"/>
          <p:cNvPicPr>
            <a:picLocks noChangeAspect="1" noChangeArrowheads="1"/>
          </p:cNvPicPr>
          <p:nvPr/>
        </p:nvPicPr>
        <p:blipFill>
          <a:blip r:embed="rId5" cstate="print"/>
          <a:srcRect/>
          <a:stretch>
            <a:fillRect/>
          </a:stretch>
        </p:blipFill>
        <p:spPr bwMode="auto">
          <a:xfrm>
            <a:off x="942975" y="2744787"/>
            <a:ext cx="6569081" cy="5851309"/>
          </a:xfrm>
          <a:prstGeom prst="rect">
            <a:avLst/>
          </a:prstGeom>
          <a:noFill/>
          <a:ln w="9525">
            <a:noFill/>
            <a:miter lim="800000"/>
            <a:headEnd/>
            <a:tailEnd/>
          </a:ln>
          <a:effectLst/>
        </p:spPr>
      </p:pic>
      <p:sp>
        <p:nvSpPr>
          <p:cNvPr id="142338" name="Rectangle 2"/>
          <p:cNvSpPr>
            <a:spLocks noGrp="1" noChangeArrowheads="1"/>
          </p:cNvSpPr>
          <p:nvPr>
            <p:ph type="title"/>
          </p:nvPr>
        </p:nvSpPr>
        <p:spPr/>
        <p:txBody>
          <a:bodyPr/>
          <a:lstStyle/>
          <a:p>
            <a:pPr eaLnBrk="1" hangingPunct="1"/>
            <a:r>
              <a:rPr lang="en-GB" dirty="0" err="1" smtClean="0"/>
              <a:t>NewHostedSweep</a:t>
            </a:r>
            <a:endParaRPr lang="en-US" altLang="zh-CN" dirty="0" smtClean="0">
              <a:ea typeface="SimSun" pitchFamily="2" charset="-122"/>
            </a:endParaRPr>
          </a:p>
        </p:txBody>
      </p:sp>
      <p:sp>
        <p:nvSpPr>
          <p:cNvPr id="8"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PowerCircuit04w.png"/>
          <p:cNvPicPr>
            <a:picLocks noChangeAspect="1"/>
          </p:cNvPicPr>
          <p:nvPr/>
        </p:nvPicPr>
        <p:blipFill>
          <a:blip r:embed="rId3" cstate="print"/>
          <a:stretch>
            <a:fillRect/>
          </a:stretch>
        </p:blipFill>
        <p:spPr>
          <a:xfrm>
            <a:off x="3139915" y="6021387"/>
            <a:ext cx="2561883" cy="2411730"/>
          </a:xfrm>
          <a:prstGeom prst="rect">
            <a:avLst/>
          </a:prstGeom>
        </p:spPr>
      </p:pic>
      <p:sp>
        <p:nvSpPr>
          <p:cNvPr id="142338" name="Rectangle 2"/>
          <p:cNvSpPr>
            <a:spLocks noGrp="1" noChangeArrowheads="1"/>
          </p:cNvSpPr>
          <p:nvPr>
            <p:ph type="title"/>
          </p:nvPr>
        </p:nvSpPr>
        <p:spPr/>
        <p:txBody>
          <a:bodyPr/>
          <a:lstStyle/>
          <a:p>
            <a:pPr eaLnBrk="1" hangingPunct="1"/>
            <a:r>
              <a:rPr lang="en-US" altLang="zh-CN" smtClean="0">
                <a:ea typeface="SimSun" pitchFamily="2" charset="-122"/>
              </a:rPr>
              <a:t>PowerCircuit</a:t>
            </a:r>
          </a:p>
        </p:txBody>
      </p:sp>
      <p:sp>
        <p:nvSpPr>
          <p:cNvPr id="142339" name="Rectangle 3"/>
          <p:cNvSpPr>
            <a:spLocks noGrp="1" noChangeArrowheads="1"/>
          </p:cNvSpPr>
          <p:nvPr>
            <p:ph type="body" idx="1"/>
          </p:nvPr>
        </p:nvSpPr>
        <p:spPr>
          <a:xfrm>
            <a:off x="409576" y="1754187"/>
            <a:ext cx="11430000" cy="4953000"/>
          </a:xfrm>
        </p:spPr>
        <p:txBody>
          <a:bodyPr/>
          <a:lstStyle/>
          <a:p>
            <a:pPr marL="374812" lvl="1" indent="-343201">
              <a:spcBef>
                <a:spcPts val="0"/>
              </a:spcBef>
            </a:pPr>
            <a:r>
              <a:rPr lang="en-US" sz="3200" smtClean="0"/>
              <a:t>Operate power circuits, similar to RME </a:t>
            </a:r>
            <a:r>
              <a:rPr lang="en-GB" sz="3200" smtClean="0"/>
              <a:t>Circuit Editor toolbar</a:t>
            </a:r>
            <a:endParaRPr lang="en-US" sz="3200" smtClean="0"/>
          </a:p>
          <a:p>
            <a:pPr marL="765429" lvl="2" indent="-343201">
              <a:spcBef>
                <a:spcPts val="0"/>
              </a:spcBef>
            </a:pPr>
            <a:r>
              <a:rPr lang="en-US" sz="2400" smtClean="0"/>
              <a:t>Also handle interactive element selection, use </a:t>
            </a:r>
            <a:r>
              <a:rPr lang="en-US" altLang="zh-CN" sz="2400" smtClean="0"/>
              <a:t>ResourceManager, implement toolbar user interface for external command</a:t>
            </a:r>
            <a:endParaRPr lang="en-US" sz="2400" smtClean="0"/>
          </a:p>
          <a:p>
            <a:pPr marL="374812" lvl="1" indent="-343201">
              <a:spcBef>
                <a:spcPts val="0"/>
              </a:spcBef>
            </a:pPr>
            <a:r>
              <a:rPr lang="en-US" sz="3200" smtClean="0"/>
              <a:t>Create a new power circuit with selected elements</a:t>
            </a:r>
          </a:p>
          <a:p>
            <a:pPr marL="374812" lvl="1" indent="-343201">
              <a:spcBef>
                <a:spcPts val="0"/>
              </a:spcBef>
            </a:pPr>
            <a:r>
              <a:rPr lang="en-US" sz="3200" smtClean="0"/>
              <a:t>Edit circuit and add and remove circuit elements</a:t>
            </a:r>
          </a:p>
          <a:p>
            <a:pPr marL="374812" lvl="1" indent="-343201">
              <a:spcBef>
                <a:spcPts val="0"/>
              </a:spcBef>
            </a:pPr>
            <a:r>
              <a:rPr lang="en-US" sz="3200" smtClean="0"/>
              <a:t>Select or disconnect a circuit panel</a:t>
            </a:r>
          </a:p>
          <a:p>
            <a:pPr marL="374812" lvl="1" indent="-343201">
              <a:spcBef>
                <a:spcPts val="0"/>
              </a:spcBef>
            </a:pPr>
            <a:r>
              <a:rPr lang="en-US" altLang="zh-CN" sz="3200" smtClean="0">
                <a:ea typeface="ＭＳ Ｐゴシック" pitchFamily="34" charset="-128"/>
              </a:rPr>
              <a:t>Explore </a:t>
            </a:r>
            <a:r>
              <a:rPr lang="en-US" altLang="zh-CN" sz="3200" smtClean="0"/>
              <a:t>Autodesk.Revit.MEP namespace and MEPModel and </a:t>
            </a:r>
            <a:r>
              <a:rPr lang="en-GB" sz="3200" smtClean="0"/>
              <a:t>ElectricalSystem </a:t>
            </a:r>
            <a:r>
              <a:rPr lang="en-US" altLang="zh-CN" sz="3200" smtClean="0"/>
              <a:t>classes</a:t>
            </a:r>
            <a:endParaRPr lang="en-US" altLang="zh-CN" sz="3200" smtClean="0">
              <a:ea typeface="ＭＳ Ｐゴシック" pitchFamily="34" charset="-128"/>
            </a:endParaRPr>
          </a:p>
        </p:txBody>
      </p:sp>
      <p:pic>
        <p:nvPicPr>
          <p:cNvPr id="8" name="Picture 7" descr="PowerCircuit02.png"/>
          <p:cNvPicPr>
            <a:picLocks noChangeAspect="1"/>
          </p:cNvPicPr>
          <p:nvPr/>
        </p:nvPicPr>
        <p:blipFill>
          <a:blip r:embed="rId4" cstate="print"/>
          <a:stretch>
            <a:fillRect/>
          </a:stretch>
        </p:blipFill>
        <p:spPr>
          <a:xfrm>
            <a:off x="5555657" y="611187"/>
            <a:ext cx="3329625" cy="829222"/>
          </a:xfrm>
          <a:prstGeom prst="rect">
            <a:avLst/>
          </a:prstGeom>
        </p:spPr>
      </p:pic>
      <p:grpSp>
        <p:nvGrpSpPr>
          <p:cNvPr id="20" name="Group 19"/>
          <p:cNvGrpSpPr/>
          <p:nvPr/>
        </p:nvGrpSpPr>
        <p:grpSpPr>
          <a:xfrm>
            <a:off x="11634222" y="3125787"/>
            <a:ext cx="1043553" cy="1443129"/>
            <a:chOff x="11035950" y="3946440"/>
            <a:chExt cx="1043553" cy="1443129"/>
          </a:xfrm>
        </p:grpSpPr>
        <p:pic>
          <p:nvPicPr>
            <p:cNvPr id="10" name="Picture 9" descr="createCircuit.png"/>
            <p:cNvPicPr>
              <a:picLocks noChangeAspect="1"/>
            </p:cNvPicPr>
            <p:nvPr/>
          </p:nvPicPr>
          <p:blipFill>
            <a:blip r:embed="rId5" cstate="print"/>
            <a:stretch>
              <a:fillRect/>
            </a:stretch>
          </p:blipFill>
          <p:spPr>
            <a:xfrm>
              <a:off x="11035950" y="3946440"/>
              <a:ext cx="433651" cy="352284"/>
            </a:xfrm>
            <a:prstGeom prst="rect">
              <a:avLst/>
            </a:prstGeom>
            <a:solidFill>
              <a:schemeClr val="bg2"/>
            </a:solidFill>
            <a:ln w="12700">
              <a:solidFill>
                <a:schemeClr val="tx1"/>
              </a:solidFill>
            </a:ln>
          </p:spPr>
        </p:pic>
        <p:pic>
          <p:nvPicPr>
            <p:cNvPr id="13" name="Picture 12" descr="AddToCircuit.png"/>
            <p:cNvPicPr>
              <a:picLocks noChangeAspect="1"/>
            </p:cNvPicPr>
            <p:nvPr/>
          </p:nvPicPr>
          <p:blipFill>
            <a:blip r:embed="rId6" cstate="print"/>
            <a:stretch>
              <a:fillRect/>
            </a:stretch>
          </p:blipFill>
          <p:spPr>
            <a:xfrm>
              <a:off x="11035950" y="4491863"/>
              <a:ext cx="433651" cy="352284"/>
            </a:xfrm>
            <a:prstGeom prst="rect">
              <a:avLst/>
            </a:prstGeom>
            <a:solidFill>
              <a:schemeClr val="bg2"/>
            </a:solidFill>
            <a:ln w="12700">
              <a:solidFill>
                <a:schemeClr val="tx1"/>
              </a:solidFill>
            </a:ln>
          </p:spPr>
        </p:pic>
        <p:pic>
          <p:nvPicPr>
            <p:cNvPr id="14" name="Picture 13" descr="RemoveFromCircuit.png"/>
            <p:cNvPicPr>
              <a:picLocks noChangeAspect="1"/>
            </p:cNvPicPr>
            <p:nvPr/>
          </p:nvPicPr>
          <p:blipFill>
            <a:blip r:embed="rId7" cstate="print"/>
            <a:stretch>
              <a:fillRect/>
            </a:stretch>
          </p:blipFill>
          <p:spPr>
            <a:xfrm>
              <a:off x="11645852" y="4491862"/>
              <a:ext cx="433651" cy="352284"/>
            </a:xfrm>
            <a:prstGeom prst="rect">
              <a:avLst/>
            </a:prstGeom>
            <a:solidFill>
              <a:schemeClr val="bg2"/>
            </a:solidFill>
            <a:ln w="12700">
              <a:solidFill>
                <a:schemeClr val="tx1"/>
              </a:solidFill>
            </a:ln>
          </p:spPr>
        </p:pic>
        <p:pic>
          <p:nvPicPr>
            <p:cNvPr id="15" name="Picture 14" descr="SelectPanel.png"/>
            <p:cNvPicPr>
              <a:picLocks noChangeAspect="1"/>
            </p:cNvPicPr>
            <p:nvPr/>
          </p:nvPicPr>
          <p:blipFill>
            <a:blip r:embed="rId8" cstate="print"/>
            <a:stretch>
              <a:fillRect/>
            </a:stretch>
          </p:blipFill>
          <p:spPr>
            <a:xfrm>
              <a:off x="11035950" y="5037285"/>
              <a:ext cx="433651" cy="352284"/>
            </a:xfrm>
            <a:prstGeom prst="rect">
              <a:avLst/>
            </a:prstGeom>
            <a:solidFill>
              <a:schemeClr val="bg2"/>
            </a:solidFill>
            <a:ln w="12700">
              <a:solidFill>
                <a:schemeClr val="tx1"/>
              </a:solidFill>
            </a:ln>
          </p:spPr>
        </p:pic>
        <p:pic>
          <p:nvPicPr>
            <p:cNvPr id="16" name="Picture 15" descr="DisconnectPanel.png"/>
            <p:cNvPicPr>
              <a:picLocks noChangeAspect="1"/>
            </p:cNvPicPr>
            <p:nvPr/>
          </p:nvPicPr>
          <p:blipFill>
            <a:blip r:embed="rId9" cstate="print"/>
            <a:stretch>
              <a:fillRect/>
            </a:stretch>
          </p:blipFill>
          <p:spPr>
            <a:xfrm>
              <a:off x="11645852" y="5037285"/>
              <a:ext cx="433651" cy="352284"/>
            </a:xfrm>
            <a:prstGeom prst="rect">
              <a:avLst/>
            </a:prstGeom>
            <a:solidFill>
              <a:schemeClr val="bg2"/>
            </a:solidFill>
            <a:ln w="12700">
              <a:solidFill>
                <a:schemeClr val="tx1"/>
              </a:solidFill>
            </a:ln>
          </p:spPr>
        </p:pic>
        <p:pic>
          <p:nvPicPr>
            <p:cNvPr id="17" name="Picture 16" descr="EditCircuit.png"/>
            <p:cNvPicPr>
              <a:picLocks noChangeAspect="1"/>
            </p:cNvPicPr>
            <p:nvPr/>
          </p:nvPicPr>
          <p:blipFill>
            <a:blip r:embed="rId10" cstate="print"/>
            <a:stretch>
              <a:fillRect/>
            </a:stretch>
          </p:blipFill>
          <p:spPr>
            <a:xfrm>
              <a:off x="11645852" y="3946440"/>
              <a:ext cx="433651" cy="352284"/>
            </a:xfrm>
            <a:prstGeom prst="rect">
              <a:avLst/>
            </a:prstGeom>
            <a:solidFill>
              <a:schemeClr val="bg2"/>
            </a:solidFill>
            <a:ln w="12700">
              <a:solidFill>
                <a:schemeClr val="tx1"/>
              </a:solidFill>
            </a:ln>
          </p:spPr>
        </p:pic>
      </p:grpSp>
      <p:pic>
        <p:nvPicPr>
          <p:cNvPr id="18" name="Picture 17" descr="PowerCircuit05.png"/>
          <p:cNvPicPr>
            <a:picLocks noChangeAspect="1"/>
          </p:cNvPicPr>
          <p:nvPr/>
        </p:nvPicPr>
        <p:blipFill>
          <a:blip r:embed="rId11" cstate="print"/>
          <a:stretch>
            <a:fillRect/>
          </a:stretch>
        </p:blipFill>
        <p:spPr>
          <a:xfrm>
            <a:off x="9252542" y="611187"/>
            <a:ext cx="2756738" cy="951286"/>
          </a:xfrm>
          <a:prstGeom prst="rect">
            <a:avLst/>
          </a:prstGeom>
        </p:spPr>
      </p:pic>
      <p:pic>
        <p:nvPicPr>
          <p:cNvPr id="21" name="Picture 20" descr="PowerCircuit06w.png"/>
          <p:cNvPicPr>
            <a:picLocks noChangeAspect="1"/>
          </p:cNvPicPr>
          <p:nvPr/>
        </p:nvPicPr>
        <p:blipFill>
          <a:blip r:embed="rId12" cstate="print"/>
          <a:stretch>
            <a:fillRect/>
          </a:stretch>
        </p:blipFill>
        <p:spPr>
          <a:xfrm>
            <a:off x="7800975" y="5106987"/>
            <a:ext cx="3736079" cy="3552825"/>
          </a:xfrm>
          <a:prstGeom prst="rect">
            <a:avLst/>
          </a:prstGeom>
        </p:spPr>
      </p:pic>
      <p:sp>
        <p:nvSpPr>
          <p:cNvPr id="19"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NewRebar</a:t>
            </a:r>
          </a:p>
        </p:txBody>
      </p:sp>
      <p:sp>
        <p:nvSpPr>
          <p:cNvPr id="142339" name="Rectangle 3"/>
          <p:cNvSpPr>
            <a:spLocks noGrp="1" noChangeArrowheads="1"/>
          </p:cNvSpPr>
          <p:nvPr>
            <p:ph type="body" idx="1"/>
          </p:nvPr>
        </p:nvSpPr>
        <p:spPr>
          <a:xfrm>
            <a:off x="454035" y="1677987"/>
            <a:ext cx="7786360" cy="1691625"/>
          </a:xfrm>
        </p:spPr>
        <p:txBody>
          <a:bodyPr/>
          <a:lstStyle/>
          <a:p>
            <a:pPr marL="704465" lvl="1" indent="-541896">
              <a:lnSpc>
                <a:spcPct val="80000"/>
              </a:lnSpc>
            </a:pPr>
            <a:r>
              <a:rPr lang="en-US" altLang="zh-CN" dirty="0" smtClean="0">
                <a:ea typeface="ＭＳ Ｐゴシック" pitchFamily="34" charset="-128"/>
              </a:rPr>
              <a:t>RST, C#</a:t>
            </a:r>
          </a:p>
          <a:p>
            <a:pPr marL="704465" lvl="1" indent="-541896">
              <a:lnSpc>
                <a:spcPct val="80000"/>
              </a:lnSpc>
            </a:pPr>
            <a:r>
              <a:rPr lang="en-US" altLang="zh-CN" dirty="0" smtClean="0">
                <a:ea typeface="ＭＳ Ｐゴシック" pitchFamily="34" charset="-128"/>
              </a:rPr>
              <a:t>Create a Rebar</a:t>
            </a:r>
          </a:p>
          <a:p>
            <a:pPr marL="704465" lvl="1" indent="-541896">
              <a:lnSpc>
                <a:spcPct val="80000"/>
              </a:lnSpc>
            </a:pPr>
            <a:r>
              <a:rPr lang="en-US" altLang="zh-CN" dirty="0" smtClean="0">
                <a:ea typeface="ＭＳ Ｐゴシック" pitchFamily="34" charset="-128"/>
              </a:rPr>
              <a:t>Define a custom Rebar shape </a:t>
            </a:r>
          </a:p>
          <a:p>
            <a:pPr marL="704465" lvl="1" indent="-541896">
              <a:lnSpc>
                <a:spcPct val="80000"/>
              </a:lnSpc>
            </a:pPr>
            <a:endParaRPr lang="en-US" altLang="zh-CN"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4578" name="Picture 2"/>
          <p:cNvPicPr>
            <a:picLocks noChangeAspect="1" noChangeArrowheads="1"/>
          </p:cNvPicPr>
          <p:nvPr/>
        </p:nvPicPr>
        <p:blipFill>
          <a:blip r:embed="rId3" cstate="print"/>
          <a:srcRect/>
          <a:stretch>
            <a:fillRect/>
          </a:stretch>
        </p:blipFill>
        <p:spPr bwMode="auto">
          <a:xfrm>
            <a:off x="9380109" y="4649787"/>
            <a:ext cx="2916666" cy="3355247"/>
          </a:xfrm>
          <a:prstGeom prst="rect">
            <a:avLst/>
          </a:prstGeom>
          <a:noFill/>
          <a:ln w="9525">
            <a:noFill/>
            <a:miter lim="800000"/>
            <a:headEnd/>
            <a:tailEnd/>
          </a:ln>
          <a:effectLst/>
        </p:spPr>
      </p:pic>
      <p:pic>
        <p:nvPicPr>
          <p:cNvPr id="24581" name="Picture 5"/>
          <p:cNvPicPr>
            <a:picLocks noChangeAspect="1" noChangeArrowheads="1"/>
          </p:cNvPicPr>
          <p:nvPr/>
        </p:nvPicPr>
        <p:blipFill>
          <a:blip r:embed="rId4" cstate="print"/>
          <a:srcRect/>
          <a:stretch>
            <a:fillRect/>
          </a:stretch>
        </p:blipFill>
        <p:spPr bwMode="auto">
          <a:xfrm>
            <a:off x="1239312" y="3125787"/>
            <a:ext cx="7628463" cy="560070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5" cstate="print"/>
          <a:srcRect/>
          <a:stretch>
            <a:fillRect/>
          </a:stretch>
        </p:blipFill>
        <p:spPr bwMode="auto">
          <a:xfrm>
            <a:off x="6768856" y="702684"/>
            <a:ext cx="5604119" cy="349758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3"/>
          <p:cNvPicPr>
            <a:picLocks noChangeAspect="1" noChangeArrowheads="1"/>
          </p:cNvPicPr>
          <p:nvPr/>
        </p:nvPicPr>
        <p:blipFill>
          <a:blip r:embed="rId3" cstate="print"/>
          <a:srcRect/>
          <a:stretch>
            <a:fillRect/>
          </a:stretch>
        </p:blipFill>
        <p:spPr bwMode="auto">
          <a:xfrm>
            <a:off x="7186251" y="2820987"/>
            <a:ext cx="5491524" cy="4011119"/>
          </a:xfrm>
          <a:prstGeom prst="rect">
            <a:avLst/>
          </a:prstGeom>
          <a:noFill/>
          <a:ln w="9525">
            <a:noFill/>
            <a:miter lim="800000"/>
            <a:headEnd/>
            <a:tailEnd/>
          </a:ln>
          <a:effectLst/>
        </p:spPr>
      </p:pic>
      <p:sp>
        <p:nvSpPr>
          <p:cNvPr id="142338" name="Rectangle 2"/>
          <p:cNvSpPr>
            <a:spLocks noGrp="1" noChangeArrowheads="1"/>
          </p:cNvSpPr>
          <p:nvPr>
            <p:ph type="title"/>
          </p:nvPr>
        </p:nvSpPr>
        <p:spPr>
          <a:xfrm>
            <a:off x="333375" y="363538"/>
            <a:ext cx="11761788" cy="1009649"/>
          </a:xfrm>
        </p:spPr>
        <p:txBody>
          <a:bodyPr/>
          <a:lstStyle/>
          <a:p>
            <a:pPr eaLnBrk="1" hangingPunct="1"/>
            <a:r>
              <a:rPr lang="en-US" altLang="zh-CN" smtClean="0">
                <a:ea typeface="SimSun" pitchFamily="2" charset="-122"/>
              </a:rPr>
              <a:t>Truss</a:t>
            </a:r>
          </a:p>
        </p:txBody>
      </p:sp>
      <p:sp>
        <p:nvSpPr>
          <p:cNvPr id="142339" name="Rectangle 3"/>
          <p:cNvSpPr>
            <a:spLocks noGrp="1" noChangeArrowheads="1"/>
          </p:cNvSpPr>
          <p:nvPr>
            <p:ph type="body" idx="1"/>
          </p:nvPr>
        </p:nvSpPr>
        <p:spPr>
          <a:xfrm>
            <a:off x="454036" y="1677987"/>
            <a:ext cx="8111638" cy="2233668"/>
          </a:xfrm>
        </p:spPr>
        <p:txBody>
          <a:bodyPr/>
          <a:lstStyle/>
          <a:p>
            <a:pPr marL="704465" lvl="1" indent="-541896">
              <a:lnSpc>
                <a:spcPct val="80000"/>
              </a:lnSpc>
            </a:pPr>
            <a:r>
              <a:rPr lang="en-US" altLang="zh-CN" sz="3200" dirty="0" smtClean="0">
                <a:ea typeface="ＭＳ Ｐゴシック" pitchFamily="34" charset="-128"/>
              </a:rPr>
              <a:t>RST, C#</a:t>
            </a:r>
          </a:p>
          <a:p>
            <a:pPr marL="704465" lvl="1" indent="-541896">
              <a:lnSpc>
                <a:spcPct val="80000"/>
              </a:lnSpc>
            </a:pPr>
            <a:r>
              <a:rPr lang="en-US" altLang="zh-CN" sz="3200" dirty="0" smtClean="0">
                <a:ea typeface="ＭＳ Ｐゴシック" pitchFamily="34" charset="-128"/>
              </a:rPr>
              <a:t>Create a truss of a selected truss type</a:t>
            </a:r>
          </a:p>
          <a:p>
            <a:pPr marL="704465" lvl="1" indent="-541896">
              <a:lnSpc>
                <a:spcPct val="80000"/>
              </a:lnSpc>
            </a:pPr>
            <a:r>
              <a:rPr lang="en-US" altLang="zh-CN" sz="3200" dirty="0" smtClean="0">
                <a:ea typeface="ＭＳ Ｐゴシック" pitchFamily="34" charset="-128"/>
              </a:rPr>
              <a:t>Change beam types</a:t>
            </a:r>
          </a:p>
          <a:p>
            <a:pPr marL="704465" lvl="1" indent="-541896">
              <a:lnSpc>
                <a:spcPct val="80000"/>
              </a:lnSpc>
            </a:pPr>
            <a:r>
              <a:rPr lang="en-US" altLang="zh-CN" sz="3200" dirty="0" smtClean="0">
                <a:ea typeface="ＭＳ Ｐゴシック" pitchFamily="34" charset="-128"/>
              </a:rPr>
              <a:t>Edit the profile of </a:t>
            </a:r>
            <a:r>
              <a:rPr lang="en-US" altLang="zh-CN" sz="3200" smtClean="0">
                <a:ea typeface="ＭＳ Ｐゴシック" pitchFamily="34" charset="-128"/>
              </a:rPr>
              <a:t>the truss</a:t>
            </a:r>
            <a:endParaRPr lang="en-US" altLang="zh-CN" sz="3200" dirty="0" smtClean="0">
              <a:ea typeface="ＭＳ Ｐゴシック" pitchFamily="34" charset="-128"/>
            </a:endParaRPr>
          </a:p>
        </p:txBody>
      </p:sp>
      <p:sp>
        <p:nvSpPr>
          <p:cNvPr id="6" name="Text Box 6"/>
          <p:cNvSpPr txBox="1">
            <a:spLocks noChangeArrowheads="1"/>
          </p:cNvSpPr>
          <p:nvPr/>
        </p:nvSpPr>
        <p:spPr bwMode="auto">
          <a:xfrm>
            <a:off x="9988769" y="194233"/>
            <a:ext cx="2868778" cy="353943"/>
          </a:xfrm>
          <a:prstGeom prst="rect">
            <a:avLst/>
          </a:prstGeom>
          <a:noFill/>
          <a:ln w="9525" algn="ctr">
            <a:noFill/>
            <a:miter lim="800000"/>
            <a:headEnd/>
            <a:tailEnd/>
          </a:ln>
        </p:spPr>
        <p:txBody>
          <a:bodyPr lIns="0" tIns="0" rIns="0" bIns="0">
            <a:spAutoFit/>
          </a:bodyPr>
          <a:lstStyle/>
          <a:p>
            <a:pPr algn="r">
              <a:spcBef>
                <a:spcPct val="50000"/>
              </a:spcBef>
              <a:buNone/>
            </a:pPr>
            <a:r>
              <a:rPr lang="en-GB" sz="2300" smtClean="0">
                <a:solidFill>
                  <a:srgbClr val="00AADD"/>
                </a:solidFill>
              </a:rPr>
              <a:t>2009 Samples</a:t>
            </a:r>
            <a:endParaRPr lang="en-GB" sz="2300">
              <a:solidFill>
                <a:srgbClr val="00AADD"/>
              </a:solidFill>
            </a:endParaRPr>
          </a:p>
        </p:txBody>
      </p:sp>
      <p:pic>
        <p:nvPicPr>
          <p:cNvPr id="23554" name="Picture 2"/>
          <p:cNvPicPr>
            <a:picLocks noChangeAspect="1" noChangeArrowheads="1"/>
          </p:cNvPicPr>
          <p:nvPr/>
        </p:nvPicPr>
        <p:blipFill>
          <a:blip r:embed="rId4" cstate="print"/>
          <a:srcRect/>
          <a:stretch>
            <a:fillRect/>
          </a:stretch>
        </p:blipFill>
        <p:spPr bwMode="auto">
          <a:xfrm>
            <a:off x="1314902" y="3723957"/>
            <a:ext cx="4975085" cy="481203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2010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SDK Samples in Revit 2010</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lvl="0">
              <a:buNone/>
            </a:pPr>
            <a:r>
              <a:rPr lang="en-GB" smtClean="0"/>
              <a:t>Generic</a:t>
            </a:r>
          </a:p>
          <a:p>
            <a:pPr marL="568325" lvl="1" indent="-284163"/>
            <a:r>
              <a:rPr lang="en-GB" smtClean="0"/>
              <a:t>RaytraceBounce</a:t>
            </a:r>
          </a:p>
          <a:p>
            <a:pPr lvl="1">
              <a:spcBef>
                <a:spcPts val="0"/>
              </a:spcBef>
            </a:pPr>
            <a:r>
              <a:rPr lang="en-GB" smtClean="0"/>
              <a:t>Ribbon</a:t>
            </a:r>
          </a:p>
          <a:p>
            <a:pPr lvl="0">
              <a:buNone/>
            </a:pPr>
            <a:r>
              <a:rPr lang="en-GB" smtClean="0"/>
              <a:t>Revit MEP</a:t>
            </a:r>
          </a:p>
          <a:p>
            <a:pPr lvl="1"/>
            <a:r>
              <a:rPr lang="en-GB" smtClean="0"/>
              <a:t>AutoRoute</a:t>
            </a:r>
          </a:p>
          <a:p>
            <a:pPr lvl="1">
              <a:spcBef>
                <a:spcPts val="0"/>
              </a:spcBef>
            </a:pPr>
            <a:r>
              <a:rPr lang="en-GB" smtClean="0"/>
              <a:t>AvoidObstruction</a:t>
            </a:r>
          </a:p>
          <a:p>
            <a:pPr lvl="1">
              <a:spcBef>
                <a:spcPts val="0"/>
              </a:spcBef>
            </a:pPr>
            <a:r>
              <a:rPr lang="en-GB" smtClean="0"/>
              <a:t>TraverseSystem </a:t>
            </a:r>
          </a:p>
          <a:p>
            <a:pPr lvl="0">
              <a:buNone/>
            </a:pPr>
            <a:r>
              <a:rPr lang="en-GB" smtClean="0"/>
              <a:t>Events</a:t>
            </a:r>
          </a:p>
          <a:p>
            <a:pPr lvl="1"/>
            <a:r>
              <a:rPr lang="en-GB" smtClean="0"/>
              <a:t>AutoStamp</a:t>
            </a:r>
          </a:p>
          <a:p>
            <a:pPr lvl="1">
              <a:spcBef>
                <a:spcPts val="0"/>
              </a:spcBef>
            </a:pPr>
            <a:r>
              <a:rPr lang="en-GB" smtClean="0"/>
              <a:t>AutoUpdate</a:t>
            </a:r>
          </a:p>
          <a:p>
            <a:pPr lvl="1">
              <a:spcBef>
                <a:spcPts val="0"/>
              </a:spcBef>
            </a:pPr>
            <a:r>
              <a:rPr lang="en-GB" smtClean="0"/>
              <a:t>CancelSave</a:t>
            </a:r>
          </a:p>
          <a:p>
            <a:pPr lvl="1">
              <a:spcBef>
                <a:spcPts val="0"/>
              </a:spcBef>
            </a:pPr>
            <a:r>
              <a:rPr lang="en-GB" smtClean="0"/>
              <a:t>EventsMonitor</a:t>
            </a:r>
          </a:p>
          <a:p>
            <a:pPr lvl="1">
              <a:spcBef>
                <a:spcPts val="0"/>
              </a:spcBef>
            </a:pPr>
            <a:r>
              <a:rPr lang="en-GB" smtClean="0"/>
              <a:t>PrintLog</a:t>
            </a:r>
          </a:p>
          <a:p>
            <a:pPr lvl="0">
              <a:spcBef>
                <a:spcPts val="60000"/>
              </a:spcBef>
              <a:buNone/>
            </a:pPr>
            <a:r>
              <a:rPr lang="en-GB" smtClean="0"/>
              <a:t>FamilyCreation</a:t>
            </a:r>
          </a:p>
          <a:p>
            <a:pPr marL="714375" lvl="1" indent="-271463"/>
            <a:r>
              <a:rPr lang="en-GB" smtClean="0"/>
              <a:t>AutoJoin</a:t>
            </a:r>
          </a:p>
          <a:p>
            <a:pPr marL="714375" lvl="1" indent="-271463">
              <a:spcBef>
                <a:spcPts val="0"/>
              </a:spcBef>
            </a:pPr>
            <a:r>
              <a:rPr lang="en-GB" smtClean="0"/>
              <a:t>AutoParameter</a:t>
            </a:r>
          </a:p>
          <a:p>
            <a:pPr marL="714375" lvl="1" indent="-271463">
              <a:spcBef>
                <a:spcPts val="0"/>
              </a:spcBef>
            </a:pPr>
            <a:r>
              <a:rPr lang="en-GB" smtClean="0"/>
              <a:t>CreateAirHandler (rme)</a:t>
            </a:r>
          </a:p>
          <a:p>
            <a:pPr marL="714375" lvl="1" indent="-271463">
              <a:spcBef>
                <a:spcPts val="0"/>
              </a:spcBef>
            </a:pPr>
            <a:r>
              <a:rPr lang="en-GB" smtClean="0"/>
              <a:t>CreateTruss (rst)</a:t>
            </a:r>
          </a:p>
          <a:p>
            <a:pPr marL="714375" lvl="1" indent="-271463">
              <a:spcBef>
                <a:spcPts val="0"/>
              </a:spcBef>
            </a:pPr>
            <a:r>
              <a:rPr lang="en-GB" smtClean="0"/>
              <a:t>DWGFamilyCreation</a:t>
            </a:r>
          </a:p>
          <a:p>
            <a:pPr marL="714375" lvl="1" indent="-271463">
              <a:spcBef>
                <a:spcPts val="0"/>
              </a:spcBef>
            </a:pPr>
            <a:r>
              <a:rPr lang="en-GB" smtClean="0"/>
              <a:t>GenericModelCreation</a:t>
            </a:r>
          </a:p>
          <a:p>
            <a:pPr marL="714375" lvl="1" indent="-271463">
              <a:spcBef>
                <a:spcPts val="0"/>
              </a:spcBef>
            </a:pPr>
            <a:r>
              <a:rPr lang="en-GB" smtClean="0"/>
              <a:t>TypeRegeneration</a:t>
            </a:r>
          </a:p>
          <a:p>
            <a:pPr marL="714375" lvl="1" indent="-271463">
              <a:spcBef>
                <a:spcPts val="0"/>
              </a:spcBef>
            </a:pPr>
            <a:r>
              <a:rPr lang="en-GB" smtClean="0"/>
              <a:t>ValidateParameters</a:t>
            </a:r>
          </a:p>
          <a:p>
            <a:pPr marL="714375" lvl="1" indent="-271463">
              <a:spcBef>
                <a:spcPts val="0"/>
              </a:spcBef>
            </a:pPr>
            <a:r>
              <a:rPr lang="en-GB" smtClean="0"/>
              <a:t>WindowWizard</a:t>
            </a:r>
          </a:p>
          <a:p>
            <a:pPr>
              <a:buNone/>
            </a:pPr>
            <a:r>
              <a:rPr lang="en-GB" smtClean="0"/>
              <a:t> Massing</a:t>
            </a:r>
          </a:p>
          <a:p>
            <a:pPr marL="714375" lvl="1" indent="-271463"/>
            <a:r>
              <a:rPr lang="en-GB" smtClean="0"/>
              <a:t>DistanceToPanels</a:t>
            </a:r>
          </a:p>
          <a:p>
            <a:pPr marL="714375" lvl="1" indent="-271463">
              <a:spcBef>
                <a:spcPts val="0"/>
              </a:spcBef>
            </a:pPr>
            <a:r>
              <a:rPr lang="en-GB" smtClean="0"/>
              <a:t>MeasurePanelArea</a:t>
            </a:r>
          </a:p>
          <a:p>
            <a:pPr marL="714375" lvl="1" indent="-271463">
              <a:spcBef>
                <a:spcPts val="0"/>
              </a:spcBef>
            </a:pPr>
            <a:r>
              <a:rPr lang="en-GB" smtClean="0"/>
              <a:t>NewForm (5 commands)</a:t>
            </a:r>
          </a:p>
          <a:p>
            <a:pPr marL="714375" lvl="1" indent="-271463">
              <a:spcBef>
                <a:spcPts val="0"/>
              </a:spcBef>
            </a:pPr>
            <a:r>
              <a:rPr lang="en-GB" smtClean="0"/>
              <a:t>PanelEdgeLengthAngle</a:t>
            </a:r>
            <a:endParaRPr lang="en-US" smtClean="0"/>
          </a:p>
        </p:txBody>
      </p:sp>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RaytraceBounce</a:t>
            </a:r>
            <a:endParaRPr lang="en-US" dirty="0"/>
          </a:p>
        </p:txBody>
      </p:sp>
      <p:sp>
        <p:nvSpPr>
          <p:cNvPr id="3" name="Content Placeholder 2"/>
          <p:cNvSpPr>
            <a:spLocks noGrp="1"/>
          </p:cNvSpPr>
          <p:nvPr>
            <p:ph idx="1"/>
          </p:nvPr>
        </p:nvSpPr>
        <p:spPr>
          <a:xfrm>
            <a:off x="699386" y="1552160"/>
            <a:ext cx="11103804" cy="3910435"/>
          </a:xfrm>
        </p:spPr>
        <p:txBody>
          <a:bodyPr numCol="1"/>
          <a:lstStyle/>
          <a:p>
            <a:r>
              <a:rPr lang="en-GB" smtClean="0"/>
              <a:t>Execute FindReferencesByDirection()</a:t>
            </a:r>
          </a:p>
          <a:p>
            <a:r>
              <a:rPr lang="en-GB" smtClean="0"/>
              <a:t>New general-purpose model inspection method</a:t>
            </a:r>
          </a:p>
          <a:p>
            <a:r>
              <a:rPr lang="en-GB" smtClean="0"/>
              <a:t>Implements ray trace bounce for one single ray</a:t>
            </a:r>
          </a:p>
          <a:p>
            <a:r>
              <a:rPr lang="en-GB" smtClean="0"/>
              <a:t>Find intersection between ray and face</a:t>
            </a:r>
          </a:p>
          <a:p>
            <a:r>
              <a:rPr lang="en-GB" smtClean="0"/>
              <a:t>Calculate reflection angle and launch next ray recursively</a:t>
            </a:r>
          </a:p>
          <a:p>
            <a:r>
              <a:rPr lang="en-GB" smtClean="0"/>
              <a:t>Create connecting lines as model lines and log to file</a:t>
            </a:r>
          </a:p>
        </p:txBody>
      </p:sp>
      <p:pic>
        <p:nvPicPr>
          <p:cNvPr id="5" name="Picture 4" descr="RaytraceBounce1.png"/>
          <p:cNvPicPr>
            <a:picLocks noChangeAspect="1"/>
          </p:cNvPicPr>
          <p:nvPr/>
        </p:nvPicPr>
        <p:blipFill>
          <a:blip r:embed="rId3" cstate="print"/>
          <a:stretch>
            <a:fillRect/>
          </a:stretch>
        </p:blipFill>
        <p:spPr>
          <a:xfrm>
            <a:off x="1061817" y="5642033"/>
            <a:ext cx="4589087" cy="3471863"/>
          </a:xfrm>
          <a:prstGeom prst="rect">
            <a:avLst/>
          </a:prstGeom>
        </p:spPr>
      </p:pic>
      <p:pic>
        <p:nvPicPr>
          <p:cNvPr id="6" name="Picture 5" descr="RaytraceBounce2.png"/>
          <p:cNvPicPr>
            <a:picLocks noChangeAspect="1"/>
          </p:cNvPicPr>
          <p:nvPr/>
        </p:nvPicPr>
        <p:blipFill>
          <a:blip r:embed="rId4" cstate="print"/>
          <a:stretch>
            <a:fillRect/>
          </a:stretch>
        </p:blipFill>
        <p:spPr>
          <a:xfrm>
            <a:off x="5665263" y="5462596"/>
            <a:ext cx="5732785" cy="2486025"/>
          </a:xfrm>
          <a:prstGeom prst="rect">
            <a:avLst/>
          </a:prstGeom>
        </p:spPr>
      </p:pic>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2011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New Revit 2011 SDK Samples</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a:buNone/>
            </a:pPr>
            <a:r>
              <a:rPr lang="en-US" sz="3600" smtClean="0"/>
              <a:t>N</a:t>
            </a:r>
            <a:r>
              <a:rPr lang="en-GB" sz="3600" smtClean="0"/>
              <a:t>ew</a:t>
            </a:r>
          </a:p>
          <a:p>
            <a:pPr lvl="1"/>
            <a:r>
              <a:rPr lang="en-GB" smtClean="0"/>
              <a:t>AnalysisVisualizationFramework</a:t>
            </a:r>
          </a:p>
          <a:p>
            <a:pPr lvl="2"/>
            <a:r>
              <a:rPr lang="en-GB" smtClean="0"/>
              <a:t>DistanceToSurfaces</a:t>
            </a:r>
          </a:p>
          <a:p>
            <a:pPr lvl="2"/>
            <a:r>
              <a:rPr lang="en-GB" smtClean="0"/>
              <a:t>SpatialFieldGradient</a:t>
            </a:r>
          </a:p>
          <a:p>
            <a:pPr lvl="1"/>
            <a:r>
              <a:rPr lang="en-GB" smtClean="0"/>
              <a:t>ConceptualDesign (* typo)</a:t>
            </a:r>
          </a:p>
          <a:p>
            <a:pPr lvl="2"/>
            <a:r>
              <a:rPr lang="en-GB" smtClean="0"/>
              <a:t>DividedSurfaceByIntersects</a:t>
            </a:r>
          </a:p>
          <a:p>
            <a:pPr lvl="1"/>
            <a:r>
              <a:rPr lang="en-GB" smtClean="0"/>
              <a:t>ElementFilter</a:t>
            </a:r>
          </a:p>
          <a:p>
            <a:pPr lvl="2"/>
            <a:r>
              <a:rPr lang="en-GB" smtClean="0"/>
              <a:t>ViewFilters</a:t>
            </a:r>
          </a:p>
          <a:p>
            <a:pPr lvl="1"/>
            <a:r>
              <a:rPr lang="en-GB" smtClean="0"/>
              <a:t>FindReferencesByDirection</a:t>
            </a:r>
          </a:p>
          <a:p>
            <a:pPr lvl="2"/>
            <a:r>
              <a:rPr lang="en-GB" smtClean="0"/>
              <a:t>FindColumns</a:t>
            </a:r>
          </a:p>
          <a:p>
            <a:pPr lvl="2"/>
            <a:r>
              <a:rPr lang="en-GB" smtClean="0"/>
              <a:t>MeasureHeight</a:t>
            </a:r>
          </a:p>
          <a:p>
            <a:pPr lvl="1"/>
            <a:r>
              <a:rPr lang="en-GB" smtClean="0"/>
              <a:t>Massing</a:t>
            </a:r>
          </a:p>
          <a:p>
            <a:pPr lvl="2"/>
            <a:r>
              <a:rPr lang="en-GB" smtClean="0"/>
              <a:t>ParameterValuesFromImage</a:t>
            </a:r>
          </a:p>
          <a:p>
            <a:pPr lvl="2"/>
            <a:r>
              <a:rPr lang="en-GB" smtClean="0"/>
              <a:t>PointCurveCreation</a:t>
            </a:r>
          </a:p>
          <a:p>
            <a:pPr lvl="2"/>
            <a:endParaRPr lang="en-GB" smtClean="0"/>
          </a:p>
          <a:p>
            <a:pPr lvl="1">
              <a:spcBef>
                <a:spcPts val="60000"/>
              </a:spcBef>
            </a:pPr>
            <a:r>
              <a:rPr lang="en-GB" smtClean="0"/>
              <a:t>DirectionCalculation</a:t>
            </a:r>
          </a:p>
          <a:p>
            <a:pPr lvl="1">
              <a:spcBef>
                <a:spcPts val="0"/>
              </a:spcBef>
            </a:pPr>
            <a:r>
              <a:rPr lang="en-GB" smtClean="0"/>
              <a:t>DocumentChanged</a:t>
            </a:r>
          </a:p>
          <a:p>
            <a:pPr lvl="2">
              <a:spcBef>
                <a:spcPts val="0"/>
              </a:spcBef>
            </a:pPr>
            <a:r>
              <a:rPr lang="en-GB" smtClean="0"/>
              <a:t>Also known as ChangesMonitor</a:t>
            </a:r>
          </a:p>
          <a:p>
            <a:pPr lvl="1">
              <a:spcBef>
                <a:spcPts val="0"/>
              </a:spcBef>
            </a:pPr>
            <a:r>
              <a:rPr lang="en-GB" smtClean="0"/>
              <a:t>DynamicModelUpdate</a:t>
            </a:r>
          </a:p>
          <a:p>
            <a:pPr lvl="1">
              <a:spcBef>
                <a:spcPts val="0"/>
              </a:spcBef>
            </a:pPr>
            <a:r>
              <a:rPr lang="en-GB" smtClean="0"/>
              <a:t>ErrorHandling</a:t>
            </a:r>
          </a:p>
          <a:p>
            <a:pPr lvl="1">
              <a:spcBef>
                <a:spcPts val="0"/>
              </a:spcBef>
            </a:pPr>
            <a:r>
              <a:rPr lang="en-GB" smtClean="0"/>
              <a:t>ExternalCommand</a:t>
            </a:r>
            <a:endParaRPr lang="en-GB" smtClean="0"/>
          </a:p>
          <a:p>
            <a:pPr lvl="1">
              <a:spcBef>
                <a:spcPts val="0"/>
              </a:spcBef>
            </a:pPr>
            <a:r>
              <a:rPr lang="en-GB" smtClean="0"/>
              <a:t>MaterialQuantities</a:t>
            </a:r>
          </a:p>
          <a:p>
            <a:pPr lvl="1">
              <a:spcBef>
                <a:spcPts val="0"/>
              </a:spcBef>
            </a:pPr>
            <a:r>
              <a:rPr lang="en-GB" smtClean="0"/>
              <a:t>PanelSchedule</a:t>
            </a:r>
          </a:p>
          <a:p>
            <a:pPr lvl="1">
              <a:spcBef>
                <a:spcPts val="0"/>
              </a:spcBef>
            </a:pPr>
            <a:r>
              <a:rPr lang="en-GB" smtClean="0"/>
              <a:t>Selections</a:t>
            </a:r>
          </a:p>
          <a:p>
            <a:pPr lvl="1">
              <a:spcBef>
                <a:spcPts val="0"/>
              </a:spcBef>
            </a:pPr>
            <a:r>
              <a:rPr lang="en-GB" smtClean="0"/>
              <a:t>SolidSolidCut</a:t>
            </a:r>
          </a:p>
          <a:p>
            <a:pPr>
              <a:buNone/>
            </a:pPr>
            <a:r>
              <a:rPr lang="en-GB" sz="3600" smtClean="0"/>
              <a:t>Modified</a:t>
            </a:r>
          </a:p>
          <a:p>
            <a:pPr lvl="1"/>
            <a:r>
              <a:rPr lang="en-GB" smtClean="0"/>
              <a:t>HelloRevit</a:t>
            </a:r>
          </a:p>
          <a:p>
            <a:pPr lvl="1">
              <a:spcBef>
                <a:spcPts val="0"/>
              </a:spcBef>
            </a:pPr>
            <a:r>
              <a:rPr lang="en-GB" smtClean="0"/>
              <a:t>ImportExport</a:t>
            </a:r>
          </a:p>
          <a:p>
            <a:pPr lvl="1">
              <a:spcBef>
                <a:spcPts val="0"/>
              </a:spcBef>
            </a:pPr>
            <a:r>
              <a:rPr lang="en-GB" smtClean="0"/>
              <a:t>TransactionControl</a:t>
            </a:r>
          </a:p>
          <a:p>
            <a:pPr lvl="0"/>
            <a:endParaRPr lang="en-US" smtClean="0"/>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endParaRPr lang="en-US" dirty="0" smtClean="0"/>
          </a:p>
          <a:p>
            <a:pPr indent="0"/>
            <a:endParaRPr lang="en-US" dirty="0" smtClean="0"/>
          </a:p>
          <a:p>
            <a:pPr indent="0"/>
            <a:endParaRPr lang="en-US" dirty="0" smtClean="0"/>
          </a:p>
        </p:txBody>
      </p:sp>
      <p:pic>
        <p:nvPicPr>
          <p:cNvPr id="5" name="Picture 4" descr="ViewFilter2.PNG"/>
          <p:cNvPicPr>
            <a:picLocks noChangeAspect="1"/>
          </p:cNvPicPr>
          <p:nvPr/>
        </p:nvPicPr>
        <p:blipFill>
          <a:blip r:embed="rId3" cstate="print"/>
          <a:srcRect l="19186" t="36303" r="4562"/>
          <a:stretch>
            <a:fillRect/>
          </a:stretch>
        </p:blipFill>
        <p:spPr>
          <a:xfrm>
            <a:off x="7767839" y="5707890"/>
            <a:ext cx="3587193" cy="2408302"/>
          </a:xfrm>
          <a:prstGeom prst="rect">
            <a:avLst/>
          </a:prstGeom>
        </p:spPr>
      </p:pic>
      <p:pic>
        <p:nvPicPr>
          <p:cNvPr id="4" name="Picture 3" descr="ViewFilter1.PNG"/>
          <p:cNvPicPr>
            <a:picLocks noChangeAspect="1"/>
          </p:cNvPicPr>
          <p:nvPr/>
        </p:nvPicPr>
        <p:blipFill>
          <a:blip r:embed="rId4" cstate="print"/>
          <a:stretch>
            <a:fillRect/>
          </a:stretch>
        </p:blipFill>
        <p:spPr>
          <a:xfrm>
            <a:off x="4006802" y="5698677"/>
            <a:ext cx="3706823" cy="2425890"/>
          </a:xfrm>
          <a:prstGeom prst="rect">
            <a:avLst/>
          </a:prstGeom>
        </p:spPr>
      </p:pic>
      <p:sp>
        <p:nvSpPr>
          <p:cNvPr id="6" name="TextBox 5"/>
          <p:cNvSpPr txBox="1"/>
          <p:nvPr/>
        </p:nvSpPr>
        <p:spPr>
          <a:xfrm>
            <a:off x="6629362" y="8102640"/>
            <a:ext cx="4730095" cy="993145"/>
          </a:xfrm>
          <a:prstGeom prst="rect">
            <a:avLst/>
          </a:prstGeom>
          <a:noFill/>
        </p:spPr>
        <p:txBody>
          <a:bodyPr wrap="square" lIns="130101" tIns="65050" rIns="130101" bIns="65050" rtlCol="0">
            <a:spAutoFit/>
          </a:bodyPr>
          <a:lstStyle/>
          <a:p>
            <a:r>
              <a:rPr lang="en-US" sz="2800" dirty="0" err="1" smtClean="0"/>
              <a:t>ElementFiltering</a:t>
            </a:r>
            <a:r>
              <a:rPr lang="en-US" sz="2800" dirty="0" smtClean="0"/>
              <a:t/>
            </a:r>
            <a:br>
              <a:rPr lang="en-US" sz="2800" dirty="0" smtClean="0"/>
            </a:br>
            <a:r>
              <a:rPr lang="en-US" sz="2800" dirty="0" err="1" smtClean="0"/>
              <a:t>ViewFilters</a:t>
            </a:r>
            <a:endParaRPr lang="en-US" sz="2800" dirty="0"/>
          </a:p>
        </p:txBody>
      </p:sp>
      <p:pic>
        <p:nvPicPr>
          <p:cNvPr id="7" name="Picture 6" descr="SpatialFieldGradient.PNG"/>
          <p:cNvPicPr>
            <a:picLocks noChangeAspect="1"/>
          </p:cNvPicPr>
          <p:nvPr/>
        </p:nvPicPr>
        <p:blipFill>
          <a:blip r:embed="rId5" cstate="print"/>
          <a:stretch>
            <a:fillRect/>
          </a:stretch>
        </p:blipFill>
        <p:spPr>
          <a:xfrm>
            <a:off x="512337" y="2236363"/>
            <a:ext cx="1983275" cy="2527653"/>
          </a:xfrm>
          <a:prstGeom prst="rect">
            <a:avLst/>
          </a:prstGeom>
        </p:spPr>
      </p:pic>
      <p:sp>
        <p:nvSpPr>
          <p:cNvPr id="8" name="TextBox 7"/>
          <p:cNvSpPr txBox="1"/>
          <p:nvPr/>
        </p:nvSpPr>
        <p:spPr>
          <a:xfrm>
            <a:off x="367743" y="4769075"/>
            <a:ext cx="5882127" cy="963312"/>
          </a:xfrm>
          <a:prstGeom prst="rect">
            <a:avLst/>
          </a:prstGeom>
          <a:noFill/>
        </p:spPr>
        <p:txBody>
          <a:bodyPr wrap="square" lIns="130101" tIns="65050" rIns="130101" bIns="65050" rtlCol="0">
            <a:spAutoFit/>
          </a:bodyPr>
          <a:lstStyle/>
          <a:p>
            <a:pPr marL="0" lvl="2"/>
            <a:r>
              <a:rPr lang="en-US" sz="2800" dirty="0" err="1" smtClean="0"/>
              <a:t>SpatialFieldGradient</a:t>
            </a:r>
            <a:endParaRPr lang="en-US" sz="2800" dirty="0" smtClean="0"/>
          </a:p>
          <a:p>
            <a:endParaRPr lang="en-US" dirty="0"/>
          </a:p>
        </p:txBody>
      </p:sp>
      <p:pic>
        <p:nvPicPr>
          <p:cNvPr id="9" name="Picture 8" descr="DividedSurface.PNG"/>
          <p:cNvPicPr>
            <a:picLocks noChangeAspect="1"/>
          </p:cNvPicPr>
          <p:nvPr/>
        </p:nvPicPr>
        <p:blipFill>
          <a:blip r:embed="rId6" cstate="print"/>
          <a:srcRect b="8448"/>
          <a:stretch>
            <a:fillRect/>
          </a:stretch>
        </p:blipFill>
        <p:spPr>
          <a:xfrm>
            <a:off x="510056" y="5720044"/>
            <a:ext cx="3178244" cy="2423250"/>
          </a:xfrm>
          <a:prstGeom prst="rect">
            <a:avLst/>
          </a:prstGeom>
        </p:spPr>
      </p:pic>
      <p:sp>
        <p:nvSpPr>
          <p:cNvPr id="10" name="TextBox 9"/>
          <p:cNvSpPr txBox="1"/>
          <p:nvPr/>
        </p:nvSpPr>
        <p:spPr>
          <a:xfrm>
            <a:off x="-296365" y="8075540"/>
            <a:ext cx="6234509" cy="1393254"/>
          </a:xfrm>
          <a:prstGeom prst="rect">
            <a:avLst/>
          </a:prstGeom>
          <a:noFill/>
        </p:spPr>
        <p:txBody>
          <a:bodyPr wrap="square" lIns="130101" tIns="65050" rIns="130101" bIns="65050" rtlCol="0">
            <a:spAutoFit/>
          </a:bodyPr>
          <a:lstStyle/>
          <a:p>
            <a:pPr lvl="1"/>
            <a:r>
              <a:rPr lang="en-GB" sz="2800" dirty="0" smtClean="0"/>
              <a:t>Conceptual Design </a:t>
            </a:r>
            <a:r>
              <a:rPr lang="en-GB" sz="2800" dirty="0" err="1" smtClean="0"/>
              <a:t>DividedSurfaceByIntersects</a:t>
            </a:r>
            <a:endParaRPr lang="en-US" sz="2800" dirty="0" smtClean="0"/>
          </a:p>
          <a:p>
            <a:endParaRPr lang="en-US" dirty="0"/>
          </a:p>
        </p:txBody>
      </p:sp>
      <p:sp>
        <p:nvSpPr>
          <p:cNvPr id="11" name="TextBox 10"/>
          <p:cNvSpPr txBox="1"/>
          <p:nvPr/>
        </p:nvSpPr>
        <p:spPr>
          <a:xfrm>
            <a:off x="-228599" y="1591801"/>
            <a:ext cx="7372985" cy="963312"/>
          </a:xfrm>
          <a:prstGeom prst="rect">
            <a:avLst/>
          </a:prstGeom>
          <a:noFill/>
        </p:spPr>
        <p:txBody>
          <a:bodyPr wrap="square" lIns="130101" tIns="65050" rIns="130101" bIns="65050" rtlCol="0">
            <a:spAutoFit/>
          </a:bodyPr>
          <a:lstStyle/>
          <a:p>
            <a:pPr lvl="1"/>
            <a:r>
              <a:rPr lang="en-GB" sz="2800" dirty="0" smtClean="0"/>
              <a:t>Analysis Visualization Framework</a:t>
            </a:r>
            <a:endParaRPr lang="en-US" sz="2800" dirty="0" smtClean="0"/>
          </a:p>
          <a:p>
            <a:endParaRPr lang="en-US" dirty="0"/>
          </a:p>
        </p:txBody>
      </p:sp>
      <p:sp>
        <p:nvSpPr>
          <p:cNvPr id="13" name="TextBox 12"/>
          <p:cNvSpPr txBox="1"/>
          <p:nvPr/>
        </p:nvSpPr>
        <p:spPr>
          <a:xfrm>
            <a:off x="7035960" y="4757332"/>
            <a:ext cx="5502632" cy="963312"/>
          </a:xfrm>
          <a:prstGeom prst="rect">
            <a:avLst/>
          </a:prstGeom>
          <a:noFill/>
        </p:spPr>
        <p:txBody>
          <a:bodyPr wrap="square" lIns="130101" tIns="65050" rIns="130101" bIns="65050" rtlCol="0">
            <a:spAutoFit/>
          </a:bodyPr>
          <a:lstStyle/>
          <a:p>
            <a:pPr lvl="1"/>
            <a:r>
              <a:rPr lang="en-GB" sz="2800" dirty="0" err="1" smtClean="0"/>
              <a:t>DistanceToSurfaces</a:t>
            </a:r>
            <a:endParaRPr lang="en-US" sz="2800" dirty="0" smtClean="0"/>
          </a:p>
          <a:p>
            <a:endParaRPr lang="en-US" dirty="0"/>
          </a:p>
        </p:txBody>
      </p:sp>
      <p:pic>
        <p:nvPicPr>
          <p:cNvPr id="14" name="Picture 13" descr="SdkDistanceToSurfaces2.png"/>
          <p:cNvPicPr>
            <a:picLocks noChangeAspect="1"/>
          </p:cNvPicPr>
          <p:nvPr/>
        </p:nvPicPr>
        <p:blipFill>
          <a:blip r:embed="rId7" cstate="print"/>
          <a:stretch>
            <a:fillRect/>
          </a:stretch>
        </p:blipFill>
        <p:spPr>
          <a:xfrm>
            <a:off x="4256061" y="2238613"/>
            <a:ext cx="3508917" cy="2533807"/>
          </a:xfrm>
          <a:prstGeom prst="rect">
            <a:avLst/>
          </a:prstGeom>
        </p:spPr>
      </p:pic>
      <p:pic>
        <p:nvPicPr>
          <p:cNvPr id="15" name="Picture 14" descr="SdkDistanceToSurfaces3.png"/>
          <p:cNvPicPr>
            <a:picLocks noChangeAspect="1"/>
          </p:cNvPicPr>
          <p:nvPr/>
        </p:nvPicPr>
        <p:blipFill>
          <a:blip r:embed="rId8" cstate="print"/>
          <a:stretch>
            <a:fillRect/>
          </a:stretch>
        </p:blipFill>
        <p:spPr>
          <a:xfrm>
            <a:off x="7835479" y="2239889"/>
            <a:ext cx="3495457" cy="2534117"/>
          </a:xfrm>
          <a:prstGeom prst="rect">
            <a:avLst/>
          </a:prstGeom>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Managing Samples</a:t>
            </a:r>
          </a:p>
        </p:txBody>
      </p:sp>
      <p:sp>
        <p:nvSpPr>
          <p:cNvPr id="14339" name="Rectangle 3"/>
          <p:cNvSpPr>
            <a:spLocks noGrp="1" noChangeArrowheads="1"/>
          </p:cNvSpPr>
          <p:nvPr>
            <p:ph idx="1"/>
          </p:nvPr>
        </p:nvSpPr>
        <p:spPr/>
        <p:txBody>
          <a:bodyPr/>
          <a:lstStyle/>
          <a:p>
            <a:r>
              <a:rPr lang="en-US" smtClean="0"/>
              <a:t>Complete samples overview and readme</a:t>
            </a:r>
          </a:p>
          <a:p>
            <a:pPr lvl="1"/>
            <a:r>
              <a:rPr lang="en-US" smtClean="0"/>
              <a:t>SamplesReadme.htm</a:t>
            </a:r>
          </a:p>
          <a:p>
            <a:r>
              <a:rPr lang="en-US" smtClean="0"/>
              <a:t>Main samples solution</a:t>
            </a:r>
          </a:p>
          <a:p>
            <a:pPr lvl="1"/>
            <a:r>
              <a:rPr lang="en-US" smtClean="0"/>
              <a:t>SDKSamples2012.sln</a:t>
            </a:r>
          </a:p>
          <a:p>
            <a:pPr lvl="1"/>
            <a:r>
              <a:rPr lang="en-US" smtClean="0"/>
              <a:t>Knowledge base</a:t>
            </a:r>
          </a:p>
          <a:p>
            <a:pPr lvl="1"/>
            <a:r>
              <a:rPr lang="en-US" smtClean="0"/>
              <a:t>Global search</a:t>
            </a:r>
          </a:p>
          <a:p>
            <a:r>
              <a:rPr lang="en-US" smtClean="0"/>
              <a:t>Revit SDK samples spreadsheet</a:t>
            </a:r>
          </a:p>
          <a:p>
            <a:pPr lvl="1"/>
            <a:r>
              <a:rPr lang="en-US" smtClean="0"/>
              <a:t>Revit_SDK_Samples.xlsx</a:t>
            </a:r>
          </a:p>
          <a:p>
            <a:r>
              <a:rPr lang="en-US" smtClean="0"/>
              <a:t>External sample manager application</a:t>
            </a:r>
          </a:p>
          <a:p>
            <a:pPr lvl="1"/>
            <a:r>
              <a:rPr lang="en-US" smtClean="0"/>
              <a:t>RvtSamples, a generic menu generator</a:t>
            </a:r>
          </a:p>
        </p:txBody>
      </p:sp>
      <p:pic>
        <p:nvPicPr>
          <p:cNvPr id="4" name="Picture 3" descr="DE101-3_Revit_SDK_Samples_Shortcuts.png"/>
          <p:cNvPicPr>
            <a:picLocks noChangeAspect="1"/>
          </p:cNvPicPr>
          <p:nvPr/>
        </p:nvPicPr>
        <p:blipFill>
          <a:blip r:embed="rId3" cstate="print"/>
          <a:stretch>
            <a:fillRect/>
          </a:stretch>
        </p:blipFill>
        <p:spPr>
          <a:xfrm>
            <a:off x="9105900" y="2163762"/>
            <a:ext cx="2200275" cy="3400425"/>
          </a:xfrm>
          <a:prstGeom prst="rect">
            <a:avLst/>
          </a:prstGeom>
        </p:spPr>
      </p:pic>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2">
              <a:buNone/>
            </a:pPr>
            <a:endParaRPr lang="en-GB" dirty="0" smtClean="0"/>
          </a:p>
          <a:p>
            <a:pPr lvl="2"/>
            <a:endParaRPr lang="en-GB" dirty="0" smtClean="0"/>
          </a:p>
          <a:p>
            <a:pPr lvl="2">
              <a:buNone/>
            </a:pPr>
            <a:endParaRPr lang="en-US" dirty="0" smtClean="0"/>
          </a:p>
          <a:p>
            <a:pPr lvl="2">
              <a:buNone/>
            </a:pPr>
            <a:endParaRPr lang="en-US" dirty="0" smtClean="0"/>
          </a:p>
          <a:p>
            <a:pPr lvl="2">
              <a:buNone/>
            </a:pPr>
            <a:endParaRPr lang="en-US" dirty="0" smtClean="0"/>
          </a:p>
          <a:p>
            <a:pPr lvl="2">
              <a:buNone/>
            </a:pPr>
            <a:endParaRPr lang="en-US" dirty="0" smtClean="0"/>
          </a:p>
          <a:p>
            <a:pPr indent="0"/>
            <a:endParaRPr lang="en-US" dirty="0" smtClean="0"/>
          </a:p>
          <a:p>
            <a:pPr indent="0"/>
            <a:endParaRPr lang="en-US" dirty="0" smtClean="0"/>
          </a:p>
        </p:txBody>
      </p:sp>
      <p:pic>
        <p:nvPicPr>
          <p:cNvPr id="4" name="Picture 3" descr="Parameters2.png"/>
          <p:cNvPicPr>
            <a:picLocks noChangeAspect="1"/>
          </p:cNvPicPr>
          <p:nvPr/>
        </p:nvPicPr>
        <p:blipFill>
          <a:blip r:embed="rId3" cstate="print"/>
          <a:srcRect l="29098" t="3791" r="24404" b="3806"/>
          <a:stretch>
            <a:fillRect/>
          </a:stretch>
        </p:blipFill>
        <p:spPr>
          <a:xfrm>
            <a:off x="922527" y="5949182"/>
            <a:ext cx="2168525" cy="2692954"/>
          </a:xfrm>
          <a:prstGeom prst="rect">
            <a:avLst/>
          </a:prstGeom>
        </p:spPr>
      </p:pic>
      <p:pic>
        <p:nvPicPr>
          <p:cNvPr id="6" name="Picture 5" descr="PointCurve1.png"/>
          <p:cNvPicPr>
            <a:picLocks noChangeAspect="1"/>
          </p:cNvPicPr>
          <p:nvPr/>
        </p:nvPicPr>
        <p:blipFill>
          <a:blip r:embed="rId4" cstate="print"/>
          <a:stretch>
            <a:fillRect/>
          </a:stretch>
        </p:blipFill>
        <p:spPr>
          <a:xfrm>
            <a:off x="6819830" y="5936267"/>
            <a:ext cx="4303812" cy="2689445"/>
          </a:xfrm>
          <a:prstGeom prst="rect">
            <a:avLst/>
          </a:prstGeom>
        </p:spPr>
      </p:pic>
      <p:pic>
        <p:nvPicPr>
          <p:cNvPr id="8" name="Picture 7" descr="MeasureHeight.PNG"/>
          <p:cNvPicPr>
            <a:picLocks noChangeAspect="1"/>
          </p:cNvPicPr>
          <p:nvPr/>
        </p:nvPicPr>
        <p:blipFill>
          <a:blip r:embed="rId5" cstate="print"/>
          <a:srcRect t="1368" b="30211"/>
          <a:stretch>
            <a:fillRect/>
          </a:stretch>
        </p:blipFill>
        <p:spPr>
          <a:xfrm>
            <a:off x="6797875" y="2095364"/>
            <a:ext cx="4601257" cy="2573434"/>
          </a:xfrm>
          <a:prstGeom prst="rect">
            <a:avLst/>
          </a:prstGeom>
        </p:spPr>
      </p:pic>
      <p:sp>
        <p:nvSpPr>
          <p:cNvPr id="9" name="TextBox 8"/>
          <p:cNvSpPr txBox="1"/>
          <p:nvPr/>
        </p:nvSpPr>
        <p:spPr>
          <a:xfrm>
            <a:off x="6667179" y="8633842"/>
            <a:ext cx="3916898" cy="963312"/>
          </a:xfrm>
          <a:prstGeom prst="rect">
            <a:avLst/>
          </a:prstGeom>
          <a:noFill/>
        </p:spPr>
        <p:txBody>
          <a:bodyPr wrap="square" lIns="130101" tIns="65050" rIns="130101" bIns="65050" rtlCol="0">
            <a:spAutoFit/>
          </a:bodyPr>
          <a:lstStyle/>
          <a:p>
            <a:pPr marL="0" lvl="1"/>
            <a:r>
              <a:rPr lang="en-GB" sz="2800" dirty="0" err="1" smtClean="0"/>
              <a:t>PointCurveCreation</a:t>
            </a:r>
            <a:endParaRPr lang="en-GB" sz="2800" dirty="0" smtClean="0"/>
          </a:p>
          <a:p>
            <a:endParaRPr lang="en-US" dirty="0"/>
          </a:p>
        </p:txBody>
      </p:sp>
      <p:sp>
        <p:nvSpPr>
          <p:cNvPr id="10" name="TextBox 9"/>
          <p:cNvSpPr txBox="1"/>
          <p:nvPr/>
        </p:nvSpPr>
        <p:spPr>
          <a:xfrm>
            <a:off x="798608" y="8633842"/>
            <a:ext cx="4974056" cy="963312"/>
          </a:xfrm>
          <a:prstGeom prst="rect">
            <a:avLst/>
          </a:prstGeom>
          <a:noFill/>
        </p:spPr>
        <p:txBody>
          <a:bodyPr wrap="square" lIns="130101" tIns="65050" rIns="130101" bIns="65050" rtlCol="0">
            <a:spAutoFit/>
          </a:bodyPr>
          <a:lstStyle/>
          <a:p>
            <a:pPr marL="0" lvl="1"/>
            <a:r>
              <a:rPr lang="en-GB" sz="2800" dirty="0" err="1" smtClean="0"/>
              <a:t>ParameterValuesFromImage</a:t>
            </a:r>
            <a:endParaRPr lang="en-GB" sz="2800" dirty="0" smtClean="0"/>
          </a:p>
          <a:p>
            <a:endParaRPr lang="en-US" dirty="0"/>
          </a:p>
        </p:txBody>
      </p:sp>
      <p:sp>
        <p:nvSpPr>
          <p:cNvPr id="11" name="TextBox 10"/>
          <p:cNvSpPr txBox="1"/>
          <p:nvPr/>
        </p:nvSpPr>
        <p:spPr>
          <a:xfrm>
            <a:off x="6682667" y="4681163"/>
            <a:ext cx="4201519" cy="963312"/>
          </a:xfrm>
          <a:prstGeom prst="rect">
            <a:avLst/>
          </a:prstGeom>
          <a:noFill/>
        </p:spPr>
        <p:txBody>
          <a:bodyPr wrap="square" lIns="130101" tIns="65050" rIns="130101" bIns="65050" rtlCol="0">
            <a:spAutoFit/>
          </a:bodyPr>
          <a:lstStyle/>
          <a:p>
            <a:pPr marL="0" lvl="1"/>
            <a:r>
              <a:rPr lang="en-GB" sz="2800" dirty="0" err="1" smtClean="0"/>
              <a:t>MeasureHeight</a:t>
            </a:r>
            <a:endParaRPr lang="en-GB" sz="2800" dirty="0" smtClean="0"/>
          </a:p>
          <a:p>
            <a:endParaRPr lang="en-US" dirty="0"/>
          </a:p>
        </p:txBody>
      </p:sp>
      <p:pic>
        <p:nvPicPr>
          <p:cNvPr id="12" name="Picture 11" descr="FindColumns.PNG"/>
          <p:cNvPicPr>
            <a:picLocks noChangeAspect="1"/>
          </p:cNvPicPr>
          <p:nvPr/>
        </p:nvPicPr>
        <p:blipFill>
          <a:blip r:embed="rId6" cstate="print"/>
          <a:srcRect l="19946"/>
          <a:stretch>
            <a:fillRect/>
          </a:stretch>
        </p:blipFill>
        <p:spPr>
          <a:xfrm>
            <a:off x="936081" y="2136115"/>
            <a:ext cx="3862685" cy="2571933"/>
          </a:xfrm>
          <a:prstGeom prst="rect">
            <a:avLst/>
          </a:prstGeom>
        </p:spPr>
      </p:pic>
      <p:sp>
        <p:nvSpPr>
          <p:cNvPr id="13" name="TextBox 12"/>
          <p:cNvSpPr txBox="1"/>
          <p:nvPr/>
        </p:nvSpPr>
        <p:spPr>
          <a:xfrm>
            <a:off x="786991" y="4721816"/>
            <a:ext cx="3185023" cy="963312"/>
          </a:xfrm>
          <a:prstGeom prst="rect">
            <a:avLst/>
          </a:prstGeom>
          <a:noFill/>
        </p:spPr>
        <p:txBody>
          <a:bodyPr wrap="square" lIns="130101" tIns="65050" rIns="130101" bIns="65050" rtlCol="0">
            <a:spAutoFit/>
          </a:bodyPr>
          <a:lstStyle/>
          <a:p>
            <a:pPr marL="0" lvl="1"/>
            <a:r>
              <a:rPr lang="en-GB" sz="2800" dirty="0" err="1" smtClean="0"/>
              <a:t>FindColumns</a:t>
            </a:r>
            <a:endParaRPr lang="en-GB" sz="2800" dirty="0" smtClean="0"/>
          </a:p>
          <a:p>
            <a:endParaRPr lang="en-US" dirty="0"/>
          </a:p>
        </p:txBody>
      </p:sp>
      <p:sp>
        <p:nvSpPr>
          <p:cNvPr id="14" name="TextBox 13"/>
          <p:cNvSpPr txBox="1"/>
          <p:nvPr/>
        </p:nvSpPr>
        <p:spPr>
          <a:xfrm>
            <a:off x="796670" y="1523762"/>
            <a:ext cx="6668216" cy="569231"/>
          </a:xfrm>
          <a:prstGeom prst="rect">
            <a:avLst/>
          </a:prstGeom>
          <a:noFill/>
        </p:spPr>
        <p:txBody>
          <a:bodyPr wrap="square" lIns="130101" tIns="65050" rIns="130101" bIns="65050" rtlCol="0">
            <a:spAutoFit/>
          </a:bodyPr>
          <a:lstStyle/>
          <a:p>
            <a:pPr marL="0" lvl="1"/>
            <a:r>
              <a:rPr lang="en-GB" sz="2800" dirty="0" err="1" smtClean="0"/>
              <a:t>FindReferencesByDirection</a:t>
            </a:r>
            <a:endParaRPr lang="en-GB" sz="2800" dirty="0" smtClean="0"/>
          </a:p>
        </p:txBody>
      </p:sp>
      <p:sp>
        <p:nvSpPr>
          <p:cNvPr id="15" name="TextBox 14"/>
          <p:cNvSpPr txBox="1"/>
          <p:nvPr/>
        </p:nvSpPr>
        <p:spPr>
          <a:xfrm>
            <a:off x="812160" y="5358717"/>
            <a:ext cx="6668216" cy="569231"/>
          </a:xfrm>
          <a:prstGeom prst="rect">
            <a:avLst/>
          </a:prstGeom>
          <a:noFill/>
        </p:spPr>
        <p:txBody>
          <a:bodyPr wrap="square" lIns="130101" tIns="65050" rIns="130101" bIns="65050" rtlCol="0">
            <a:spAutoFit/>
          </a:bodyPr>
          <a:lstStyle/>
          <a:p>
            <a:pPr marL="0" lvl="1"/>
            <a:r>
              <a:rPr lang="en-GB" sz="2800" dirty="0" smtClean="0"/>
              <a:t>Massing</a:t>
            </a:r>
          </a:p>
        </p:txBody>
      </p:sp>
    </p:spTree>
  </p:cSld>
  <p:clrMapOvr>
    <a:masterClrMapping/>
  </p:clrMapOvr>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endParaRPr lang="en-US" dirty="0" smtClean="0"/>
          </a:p>
          <a:p>
            <a:pPr lvl="1"/>
            <a:endParaRPr lang="en-US" dirty="0" smtClean="0"/>
          </a:p>
          <a:p>
            <a:pPr indent="0"/>
            <a:endParaRPr lang="en-US" dirty="0" smtClean="0"/>
          </a:p>
          <a:p>
            <a:pPr indent="0"/>
            <a:endParaRPr lang="en-US" dirty="0" smtClean="0"/>
          </a:p>
        </p:txBody>
      </p:sp>
      <p:pic>
        <p:nvPicPr>
          <p:cNvPr id="4" name="Picture 3" descr="ErrorHandling (before).PNG"/>
          <p:cNvPicPr>
            <a:picLocks noChangeAspect="1"/>
          </p:cNvPicPr>
          <p:nvPr/>
        </p:nvPicPr>
        <p:blipFill>
          <a:blip r:embed="rId3" cstate="print"/>
          <a:stretch>
            <a:fillRect/>
          </a:stretch>
        </p:blipFill>
        <p:spPr>
          <a:xfrm>
            <a:off x="7052771" y="5873274"/>
            <a:ext cx="4513810" cy="1790311"/>
          </a:xfrm>
          <a:prstGeom prst="rect">
            <a:avLst/>
          </a:prstGeom>
        </p:spPr>
      </p:pic>
      <p:sp>
        <p:nvSpPr>
          <p:cNvPr id="5" name="TextBox 4"/>
          <p:cNvSpPr txBox="1"/>
          <p:nvPr/>
        </p:nvSpPr>
        <p:spPr>
          <a:xfrm>
            <a:off x="7045900" y="7636483"/>
            <a:ext cx="2516333" cy="569231"/>
          </a:xfrm>
          <a:prstGeom prst="rect">
            <a:avLst/>
          </a:prstGeom>
          <a:noFill/>
        </p:spPr>
        <p:txBody>
          <a:bodyPr wrap="none" lIns="130101" tIns="65050" rIns="130101" bIns="65050" rtlCol="0">
            <a:spAutoFit/>
          </a:bodyPr>
          <a:lstStyle/>
          <a:p>
            <a:r>
              <a:rPr lang="en-US" sz="2800" dirty="0" err="1" smtClean="0"/>
              <a:t>ErrorHandling</a:t>
            </a:r>
            <a:endParaRPr lang="en-US" sz="2800" dirty="0"/>
          </a:p>
        </p:txBody>
      </p:sp>
      <p:pic>
        <p:nvPicPr>
          <p:cNvPr id="6" name="Picture 5" descr="DynamicUpdate.PNG"/>
          <p:cNvPicPr>
            <a:picLocks noChangeAspect="1"/>
          </p:cNvPicPr>
          <p:nvPr/>
        </p:nvPicPr>
        <p:blipFill>
          <a:blip r:embed="rId4" cstate="print"/>
          <a:stretch>
            <a:fillRect/>
          </a:stretch>
        </p:blipFill>
        <p:spPr>
          <a:xfrm>
            <a:off x="8001406" y="2026338"/>
            <a:ext cx="3557736" cy="2622228"/>
          </a:xfrm>
          <a:prstGeom prst="rect">
            <a:avLst/>
          </a:prstGeom>
        </p:spPr>
      </p:pic>
      <p:sp>
        <p:nvSpPr>
          <p:cNvPr id="7" name="TextBox 6"/>
          <p:cNvSpPr txBox="1"/>
          <p:nvPr/>
        </p:nvSpPr>
        <p:spPr>
          <a:xfrm>
            <a:off x="7859096" y="4641695"/>
            <a:ext cx="3855245" cy="569231"/>
          </a:xfrm>
          <a:prstGeom prst="rect">
            <a:avLst/>
          </a:prstGeom>
          <a:noFill/>
        </p:spPr>
        <p:txBody>
          <a:bodyPr wrap="none" lIns="130101" tIns="65050" rIns="130101" bIns="65050" rtlCol="0">
            <a:spAutoFit/>
          </a:bodyPr>
          <a:lstStyle/>
          <a:p>
            <a:r>
              <a:rPr lang="en-US" sz="2800" dirty="0" err="1" smtClean="0"/>
              <a:t>DynamicModelUpdate</a:t>
            </a:r>
            <a:endParaRPr lang="en-US" sz="2800" dirty="0"/>
          </a:p>
        </p:txBody>
      </p:sp>
      <p:sp>
        <p:nvSpPr>
          <p:cNvPr id="8" name="TextBox 7"/>
          <p:cNvSpPr txBox="1"/>
          <p:nvPr/>
        </p:nvSpPr>
        <p:spPr>
          <a:xfrm>
            <a:off x="885932" y="4648470"/>
            <a:ext cx="3513104" cy="963312"/>
          </a:xfrm>
          <a:prstGeom prst="rect">
            <a:avLst/>
          </a:prstGeom>
          <a:noFill/>
        </p:spPr>
        <p:txBody>
          <a:bodyPr wrap="none" lIns="130101" tIns="65050" rIns="130101" bIns="65050" rtlCol="0">
            <a:spAutoFit/>
          </a:bodyPr>
          <a:lstStyle/>
          <a:p>
            <a:pPr marL="0" lvl="1"/>
            <a:r>
              <a:rPr lang="en-GB" sz="2800" dirty="0" err="1" smtClean="0"/>
              <a:t>DirectionCalculation</a:t>
            </a:r>
            <a:endParaRPr lang="en-US" sz="2800" dirty="0" smtClean="0"/>
          </a:p>
          <a:p>
            <a:endParaRPr lang="en-US" dirty="0"/>
          </a:p>
        </p:txBody>
      </p:sp>
      <p:sp>
        <p:nvSpPr>
          <p:cNvPr id="9" name="TextBox 8"/>
          <p:cNvSpPr txBox="1"/>
          <p:nvPr/>
        </p:nvSpPr>
        <p:spPr>
          <a:xfrm>
            <a:off x="879157" y="7636483"/>
            <a:ext cx="2940587" cy="963312"/>
          </a:xfrm>
          <a:prstGeom prst="rect">
            <a:avLst/>
          </a:prstGeom>
          <a:noFill/>
        </p:spPr>
        <p:txBody>
          <a:bodyPr wrap="none" lIns="130101" tIns="65050" rIns="130101" bIns="65050" rtlCol="0">
            <a:spAutoFit/>
          </a:bodyPr>
          <a:lstStyle/>
          <a:p>
            <a:pPr marL="0" lvl="1"/>
            <a:r>
              <a:rPr lang="en-US" sz="2800" dirty="0" err="1" smtClean="0"/>
              <a:t>ChangesMonitor</a:t>
            </a:r>
            <a:endParaRPr lang="en-US" sz="2800" dirty="0" smtClean="0"/>
          </a:p>
          <a:p>
            <a:endParaRPr lang="en-US" dirty="0"/>
          </a:p>
        </p:txBody>
      </p:sp>
      <p:pic>
        <p:nvPicPr>
          <p:cNvPr id="10" name="Picture 9" descr="SdkChangesMonitor.png"/>
          <p:cNvPicPr>
            <a:picLocks noChangeAspect="1"/>
          </p:cNvPicPr>
          <p:nvPr/>
        </p:nvPicPr>
        <p:blipFill>
          <a:blip r:embed="rId5" cstate="print"/>
          <a:stretch>
            <a:fillRect/>
          </a:stretch>
        </p:blipFill>
        <p:spPr>
          <a:xfrm>
            <a:off x="879157" y="5888124"/>
            <a:ext cx="4486136" cy="1795787"/>
          </a:xfrm>
          <a:prstGeom prst="rect">
            <a:avLst/>
          </a:prstGeom>
        </p:spPr>
      </p:pic>
      <p:pic>
        <p:nvPicPr>
          <p:cNvPr id="11" name="Picture 10" descr="SdkDirectionCalculationFindSouthFacingWallsWithoutProjectLocation.png"/>
          <p:cNvPicPr>
            <a:picLocks noChangeAspect="1"/>
          </p:cNvPicPr>
          <p:nvPr/>
        </p:nvPicPr>
        <p:blipFill>
          <a:blip r:embed="rId6" cstate="print"/>
          <a:stretch>
            <a:fillRect/>
          </a:stretch>
        </p:blipFill>
        <p:spPr>
          <a:xfrm>
            <a:off x="430109" y="2304112"/>
            <a:ext cx="3466325" cy="2344336"/>
          </a:xfrm>
          <a:prstGeom prst="rect">
            <a:avLst/>
          </a:prstGeom>
        </p:spPr>
      </p:pic>
      <p:pic>
        <p:nvPicPr>
          <p:cNvPr id="12" name="Picture 11" descr="SdkDirectionCalculationFindSouthFacingWindowsWithProjectLocation.png"/>
          <p:cNvPicPr>
            <a:picLocks noChangeAspect="1"/>
          </p:cNvPicPr>
          <p:nvPr/>
        </p:nvPicPr>
        <p:blipFill>
          <a:blip r:embed="rId7" cstate="print"/>
          <a:stretch>
            <a:fillRect/>
          </a:stretch>
        </p:blipFill>
        <p:spPr>
          <a:xfrm>
            <a:off x="3952278" y="2263096"/>
            <a:ext cx="3513715" cy="2388730"/>
          </a:xfrm>
          <a:prstGeom prst="rect">
            <a:avLst/>
          </a:prstGeom>
        </p:spPr>
      </p:pic>
    </p:spTree>
  </p:cSld>
  <p:clrMapOvr>
    <a:masterClrMapping/>
  </p:clrMapOvr>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buNone/>
            </a:pPr>
            <a:endParaRPr lang="en-GB" dirty="0" smtClean="0"/>
          </a:p>
          <a:p>
            <a:pPr lvl="1"/>
            <a:endParaRPr lang="en-GB"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US" dirty="0" smtClean="0"/>
          </a:p>
          <a:p>
            <a:pPr indent="0"/>
            <a:endParaRPr lang="en-US" dirty="0" smtClean="0"/>
          </a:p>
        </p:txBody>
      </p:sp>
      <p:pic>
        <p:nvPicPr>
          <p:cNvPr id="10" name="Picture 9" descr="PanelSchedule_ExportToHtml.PNG"/>
          <p:cNvPicPr>
            <a:picLocks noChangeAspect="1"/>
          </p:cNvPicPr>
          <p:nvPr/>
        </p:nvPicPr>
        <p:blipFill>
          <a:blip r:embed="rId3" cstate="print"/>
          <a:stretch>
            <a:fillRect/>
          </a:stretch>
        </p:blipFill>
        <p:spPr>
          <a:xfrm>
            <a:off x="1104715" y="4847892"/>
            <a:ext cx="4436253" cy="3959122"/>
          </a:xfrm>
          <a:prstGeom prst="rect">
            <a:avLst/>
          </a:prstGeom>
        </p:spPr>
      </p:pic>
      <p:pic>
        <p:nvPicPr>
          <p:cNvPr id="6" name="Picture 5" descr="HelloWorld.PNG"/>
          <p:cNvPicPr>
            <a:picLocks noChangeAspect="1"/>
          </p:cNvPicPr>
          <p:nvPr/>
        </p:nvPicPr>
        <p:blipFill>
          <a:blip r:embed="rId4" cstate="print"/>
          <a:stretch>
            <a:fillRect/>
          </a:stretch>
        </p:blipFill>
        <p:spPr>
          <a:xfrm>
            <a:off x="6635297" y="1776722"/>
            <a:ext cx="3835579" cy="2290320"/>
          </a:xfrm>
          <a:prstGeom prst="rect">
            <a:avLst/>
          </a:prstGeom>
        </p:spPr>
      </p:pic>
      <p:sp>
        <p:nvSpPr>
          <p:cNvPr id="7" name="TextBox 6"/>
          <p:cNvSpPr txBox="1"/>
          <p:nvPr/>
        </p:nvSpPr>
        <p:spPr>
          <a:xfrm>
            <a:off x="985127" y="8793463"/>
            <a:ext cx="3293447" cy="963312"/>
          </a:xfrm>
          <a:prstGeom prst="rect">
            <a:avLst/>
          </a:prstGeom>
          <a:noFill/>
        </p:spPr>
        <p:txBody>
          <a:bodyPr wrap="square" lIns="130101" tIns="65050" rIns="130101" bIns="65050" rtlCol="0">
            <a:spAutoFit/>
          </a:bodyPr>
          <a:lstStyle/>
          <a:p>
            <a:pPr marL="0" lvl="1"/>
            <a:r>
              <a:rPr lang="en-GB" sz="2800" dirty="0" err="1" smtClean="0"/>
              <a:t>MaterialQuantities</a:t>
            </a:r>
            <a:endParaRPr lang="en-GB" sz="2800" dirty="0" smtClean="0"/>
          </a:p>
          <a:p>
            <a:endParaRPr lang="en-US" dirty="0"/>
          </a:p>
        </p:txBody>
      </p:sp>
      <p:sp>
        <p:nvSpPr>
          <p:cNvPr id="8" name="TextBox 7"/>
          <p:cNvSpPr txBox="1"/>
          <p:nvPr/>
        </p:nvSpPr>
        <p:spPr>
          <a:xfrm>
            <a:off x="6526871" y="3992512"/>
            <a:ext cx="3293447" cy="963312"/>
          </a:xfrm>
          <a:prstGeom prst="rect">
            <a:avLst/>
          </a:prstGeom>
          <a:noFill/>
        </p:spPr>
        <p:txBody>
          <a:bodyPr wrap="square" lIns="130101" tIns="65050" rIns="130101" bIns="65050" rtlCol="0">
            <a:spAutoFit/>
          </a:bodyPr>
          <a:lstStyle/>
          <a:p>
            <a:pPr marL="0" lvl="1"/>
            <a:r>
              <a:rPr lang="en-GB" sz="2800" dirty="0" err="1" smtClean="0"/>
              <a:t>HelloWorld</a:t>
            </a:r>
            <a:endParaRPr lang="en-GB" sz="2800" dirty="0" smtClean="0"/>
          </a:p>
          <a:p>
            <a:endParaRPr lang="en-US" dirty="0"/>
          </a:p>
        </p:txBody>
      </p:sp>
      <p:pic>
        <p:nvPicPr>
          <p:cNvPr id="11" name="Picture 10" descr="ImportExport1.PNG"/>
          <p:cNvPicPr>
            <a:picLocks noChangeAspect="1"/>
          </p:cNvPicPr>
          <p:nvPr/>
        </p:nvPicPr>
        <p:blipFill>
          <a:blip r:embed="rId5" cstate="print"/>
          <a:stretch>
            <a:fillRect/>
          </a:stretch>
        </p:blipFill>
        <p:spPr>
          <a:xfrm>
            <a:off x="1047473" y="1599025"/>
            <a:ext cx="3626914" cy="2645473"/>
          </a:xfrm>
          <a:prstGeom prst="rect">
            <a:avLst/>
          </a:prstGeom>
        </p:spPr>
      </p:pic>
      <p:sp>
        <p:nvSpPr>
          <p:cNvPr id="12" name="TextBox 11"/>
          <p:cNvSpPr txBox="1"/>
          <p:nvPr/>
        </p:nvSpPr>
        <p:spPr>
          <a:xfrm>
            <a:off x="950663" y="4172543"/>
            <a:ext cx="3293447" cy="963312"/>
          </a:xfrm>
          <a:prstGeom prst="rect">
            <a:avLst/>
          </a:prstGeom>
          <a:noFill/>
        </p:spPr>
        <p:txBody>
          <a:bodyPr wrap="square" lIns="130101" tIns="65050" rIns="130101" bIns="65050" rtlCol="0">
            <a:spAutoFit/>
          </a:bodyPr>
          <a:lstStyle/>
          <a:p>
            <a:pPr marL="0" lvl="1"/>
            <a:r>
              <a:rPr lang="en-GB" sz="2800" dirty="0" err="1" smtClean="0"/>
              <a:t>ImportExport</a:t>
            </a:r>
            <a:endParaRPr lang="en-GB" sz="2800" dirty="0" smtClean="0"/>
          </a:p>
          <a:p>
            <a:endParaRPr lang="en-US" dirty="0"/>
          </a:p>
        </p:txBody>
      </p:sp>
      <p:pic>
        <p:nvPicPr>
          <p:cNvPr id="13" name="Picture 12"/>
          <p:cNvPicPr/>
          <p:nvPr/>
        </p:nvPicPr>
        <p:blipFill>
          <a:blip r:embed="rId6" cstate="print"/>
          <a:srcRect l="34380" t="31769" r="34224" b="28262"/>
          <a:stretch>
            <a:fillRect/>
          </a:stretch>
        </p:blipFill>
        <p:spPr bwMode="auto">
          <a:xfrm>
            <a:off x="6714671" y="4717447"/>
            <a:ext cx="3632279" cy="3412127"/>
          </a:xfrm>
          <a:prstGeom prst="rect">
            <a:avLst/>
          </a:prstGeom>
          <a:noFill/>
          <a:ln w="9525">
            <a:noFill/>
            <a:miter lim="800000"/>
            <a:headEnd/>
            <a:tailEnd/>
          </a:ln>
        </p:spPr>
      </p:pic>
      <p:sp>
        <p:nvSpPr>
          <p:cNvPr id="14" name="TextBox 13"/>
          <p:cNvSpPr txBox="1"/>
          <p:nvPr/>
        </p:nvSpPr>
        <p:spPr>
          <a:xfrm>
            <a:off x="6577197" y="8144685"/>
            <a:ext cx="5349690" cy="1317838"/>
          </a:xfrm>
          <a:prstGeom prst="rect">
            <a:avLst/>
          </a:prstGeom>
          <a:noFill/>
        </p:spPr>
        <p:txBody>
          <a:bodyPr wrap="none" lIns="130101" tIns="65050" rIns="130101" bIns="65050" rtlCol="0">
            <a:noAutofit/>
          </a:bodyPr>
          <a:lstStyle/>
          <a:p>
            <a:pPr marL="0" lvl="1"/>
            <a:r>
              <a:rPr lang="en-GB" sz="2800" smtClean="0"/>
              <a:t>ExternalCommand</a:t>
            </a:r>
            <a:endParaRPr lang="en-GB" sz="2800" smtClean="0"/>
          </a:p>
          <a:p>
            <a:pPr marL="402048" lvl="2" indent="-232646">
              <a:buClr>
                <a:schemeClr val="accent1"/>
              </a:buClr>
              <a:buSzPct val="80000"/>
              <a:buFont typeface="Wingdings" pitchFamily="2" charset="2"/>
              <a:buChar char="§"/>
            </a:pPr>
            <a:r>
              <a:rPr lang="en-GB" u="none" smtClean="0"/>
              <a:t>RevitAddInUtility executable</a:t>
            </a:r>
          </a:p>
          <a:p>
            <a:pPr marL="402048" lvl="2" indent="-232646">
              <a:buClr>
                <a:schemeClr val="accent1"/>
              </a:buClr>
              <a:buSzPct val="80000"/>
              <a:buFont typeface="Wingdings" pitchFamily="2" charset="2"/>
              <a:buChar char="§"/>
            </a:pPr>
            <a:r>
              <a:rPr lang="en-GB" u="none" smtClean="0"/>
              <a:t>ExternalComandRegistration</a:t>
            </a:r>
            <a:endParaRPr lang="en-GB" u="none" dirty="0" smtClean="0"/>
          </a:p>
          <a:p>
            <a:endParaRPr lang="en-US" dirty="0"/>
          </a:p>
        </p:txBody>
      </p:sp>
    </p:spTree>
  </p:cSld>
  <p:clrMapOvr>
    <a:masterClrMapping/>
  </p:clrMapOvr>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dirty="0" smtClean="0"/>
              <a:t>New SDK samples</a:t>
            </a:r>
          </a:p>
        </p:txBody>
      </p:sp>
      <p:sp>
        <p:nvSpPr>
          <p:cNvPr id="25603" name="Content Placeholder 4"/>
          <p:cNvSpPr>
            <a:spLocks noGrp="1"/>
          </p:cNvSpPr>
          <p:nvPr>
            <p:ph idx="1"/>
          </p:nvPr>
        </p:nvSpPr>
        <p:spPr>
          <a:xfrm>
            <a:off x="537821" y="2239846"/>
            <a:ext cx="9258527" cy="6978651"/>
          </a:xfrm>
        </p:spPr>
        <p:txBody>
          <a:bodyPr/>
          <a:lstStyle/>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GB" dirty="0" smtClean="0"/>
          </a:p>
          <a:p>
            <a:pPr lvl="1"/>
            <a:endParaRPr lang="en-GB" dirty="0" smtClean="0"/>
          </a:p>
          <a:p>
            <a:pPr lvl="1"/>
            <a:endParaRPr lang="en-GB" dirty="0" smtClean="0"/>
          </a:p>
          <a:p>
            <a:pPr lvl="1"/>
            <a:endParaRPr lang="en-GB" dirty="0" smtClean="0"/>
          </a:p>
          <a:p>
            <a:pPr lvl="1"/>
            <a:endParaRPr lang="en-US" dirty="0" smtClean="0"/>
          </a:p>
          <a:p>
            <a:pPr indent="0"/>
            <a:endParaRPr lang="en-US" dirty="0" smtClean="0"/>
          </a:p>
          <a:p>
            <a:pPr indent="0"/>
            <a:endParaRPr lang="en-US" dirty="0" smtClean="0"/>
          </a:p>
        </p:txBody>
      </p:sp>
      <p:pic>
        <p:nvPicPr>
          <p:cNvPr id="6" name="Picture 5" descr="Selections2b.png"/>
          <p:cNvPicPr>
            <a:picLocks noChangeAspect="1"/>
          </p:cNvPicPr>
          <p:nvPr/>
        </p:nvPicPr>
        <p:blipFill>
          <a:blip r:embed="rId3" cstate="print"/>
          <a:srcRect r="21739"/>
          <a:stretch>
            <a:fillRect/>
          </a:stretch>
        </p:blipFill>
        <p:spPr>
          <a:xfrm>
            <a:off x="8759662" y="2050759"/>
            <a:ext cx="2718942" cy="2171016"/>
          </a:xfrm>
          <a:prstGeom prst="rect">
            <a:avLst/>
          </a:prstGeom>
        </p:spPr>
      </p:pic>
      <p:pic>
        <p:nvPicPr>
          <p:cNvPr id="7" name="Picture 6" descr="Selections2c.png"/>
          <p:cNvPicPr>
            <a:picLocks noChangeAspect="1"/>
          </p:cNvPicPr>
          <p:nvPr/>
        </p:nvPicPr>
        <p:blipFill>
          <a:blip r:embed="rId4" cstate="print"/>
          <a:srcRect r="8667"/>
          <a:stretch>
            <a:fillRect/>
          </a:stretch>
        </p:blipFill>
        <p:spPr>
          <a:xfrm>
            <a:off x="5542902" y="2046229"/>
            <a:ext cx="3155224" cy="2158804"/>
          </a:xfrm>
          <a:prstGeom prst="rect">
            <a:avLst/>
          </a:prstGeom>
        </p:spPr>
      </p:pic>
      <p:pic>
        <p:nvPicPr>
          <p:cNvPr id="8" name="Picture 7" descr="Selections2d.png"/>
          <p:cNvPicPr>
            <a:picLocks noChangeAspect="1"/>
          </p:cNvPicPr>
          <p:nvPr/>
        </p:nvPicPr>
        <p:blipFill>
          <a:blip r:embed="rId5" cstate="print"/>
          <a:srcRect r="11347"/>
          <a:stretch>
            <a:fillRect/>
          </a:stretch>
        </p:blipFill>
        <p:spPr>
          <a:xfrm>
            <a:off x="2407533" y="2043070"/>
            <a:ext cx="3074318" cy="2167028"/>
          </a:xfrm>
          <a:prstGeom prst="rect">
            <a:avLst/>
          </a:prstGeom>
        </p:spPr>
      </p:pic>
      <p:pic>
        <p:nvPicPr>
          <p:cNvPr id="11" name="Picture 10" descr="SolidCut.PNG"/>
          <p:cNvPicPr>
            <a:picLocks noChangeAspect="1"/>
          </p:cNvPicPr>
          <p:nvPr/>
        </p:nvPicPr>
        <p:blipFill>
          <a:blip r:embed="rId6" cstate="print"/>
          <a:srcRect l="24105" t="19838" r="8678" b="15992"/>
          <a:stretch>
            <a:fillRect/>
          </a:stretch>
        </p:blipFill>
        <p:spPr>
          <a:xfrm>
            <a:off x="4533121" y="4633565"/>
            <a:ext cx="4005957" cy="2601807"/>
          </a:xfrm>
          <a:prstGeom prst="rect">
            <a:avLst/>
          </a:prstGeom>
        </p:spPr>
      </p:pic>
      <p:pic>
        <p:nvPicPr>
          <p:cNvPr id="13" name="Picture 12" descr="transactionControl2.PNG"/>
          <p:cNvPicPr>
            <a:picLocks noChangeAspect="1"/>
          </p:cNvPicPr>
          <p:nvPr/>
        </p:nvPicPr>
        <p:blipFill>
          <a:blip r:embed="rId7" cstate="print"/>
          <a:stretch>
            <a:fillRect/>
          </a:stretch>
        </p:blipFill>
        <p:spPr>
          <a:xfrm>
            <a:off x="619585" y="4643756"/>
            <a:ext cx="3287618" cy="3106557"/>
          </a:xfrm>
          <a:prstGeom prst="rect">
            <a:avLst/>
          </a:prstGeom>
        </p:spPr>
      </p:pic>
      <p:sp>
        <p:nvSpPr>
          <p:cNvPr id="14" name="TextBox 13"/>
          <p:cNvSpPr txBox="1"/>
          <p:nvPr/>
        </p:nvSpPr>
        <p:spPr>
          <a:xfrm>
            <a:off x="412923" y="2031758"/>
            <a:ext cx="1948380" cy="569231"/>
          </a:xfrm>
          <a:prstGeom prst="rect">
            <a:avLst/>
          </a:prstGeom>
          <a:noFill/>
        </p:spPr>
        <p:txBody>
          <a:bodyPr wrap="none" lIns="130101" tIns="65050" rIns="130101" bIns="65050" rtlCol="0">
            <a:spAutoFit/>
          </a:bodyPr>
          <a:lstStyle/>
          <a:p>
            <a:r>
              <a:rPr lang="en-US" sz="2800" dirty="0" smtClean="0"/>
              <a:t>Selections</a:t>
            </a:r>
            <a:endParaRPr lang="en-US" sz="2800" dirty="0"/>
          </a:p>
        </p:txBody>
      </p:sp>
      <p:sp>
        <p:nvSpPr>
          <p:cNvPr id="16" name="TextBox 15"/>
          <p:cNvSpPr txBox="1"/>
          <p:nvPr/>
        </p:nvSpPr>
        <p:spPr>
          <a:xfrm>
            <a:off x="4519568" y="7221820"/>
            <a:ext cx="2459309" cy="963312"/>
          </a:xfrm>
          <a:prstGeom prst="rect">
            <a:avLst/>
          </a:prstGeom>
          <a:noFill/>
        </p:spPr>
        <p:txBody>
          <a:bodyPr wrap="square" lIns="130101" tIns="65050" rIns="130101" bIns="65050" rtlCol="0">
            <a:spAutoFit/>
          </a:bodyPr>
          <a:lstStyle/>
          <a:p>
            <a:pPr marL="0" lvl="1"/>
            <a:r>
              <a:rPr lang="en-GB" sz="2800" dirty="0" err="1" smtClean="0"/>
              <a:t>SolidSolidCut</a:t>
            </a:r>
            <a:endParaRPr lang="en-GB" sz="2800" dirty="0" smtClean="0"/>
          </a:p>
          <a:p>
            <a:endParaRPr lang="en-US" dirty="0"/>
          </a:p>
        </p:txBody>
      </p:sp>
      <p:sp>
        <p:nvSpPr>
          <p:cNvPr id="17" name="TextBox 16"/>
          <p:cNvSpPr txBox="1"/>
          <p:nvPr/>
        </p:nvSpPr>
        <p:spPr>
          <a:xfrm>
            <a:off x="616222" y="7736761"/>
            <a:ext cx="3733318" cy="963312"/>
          </a:xfrm>
          <a:prstGeom prst="rect">
            <a:avLst/>
          </a:prstGeom>
          <a:noFill/>
        </p:spPr>
        <p:txBody>
          <a:bodyPr wrap="square" lIns="130101" tIns="65050" rIns="130101" bIns="65050" rtlCol="0">
            <a:spAutoFit/>
          </a:bodyPr>
          <a:lstStyle/>
          <a:p>
            <a:pPr marL="0" lvl="1"/>
            <a:r>
              <a:rPr lang="en-GB" sz="2800" dirty="0" err="1" smtClean="0"/>
              <a:t>TransactionControl</a:t>
            </a:r>
            <a:endParaRPr lang="en-GB" sz="2800" dirty="0" smtClean="0"/>
          </a:p>
          <a:p>
            <a:endParaRPr lang="en-US" dirty="0"/>
          </a:p>
        </p:txBody>
      </p:sp>
      <p:pic>
        <p:nvPicPr>
          <p:cNvPr id="12" name="Picture 11" descr="MaterialQuantities.PNG"/>
          <p:cNvPicPr>
            <a:picLocks noChangeAspect="1"/>
          </p:cNvPicPr>
          <p:nvPr/>
        </p:nvPicPr>
        <p:blipFill>
          <a:blip r:embed="rId8" cstate="print"/>
          <a:srcRect t="16944" r="63645" b="3889"/>
          <a:stretch>
            <a:fillRect/>
          </a:stretch>
        </p:blipFill>
        <p:spPr>
          <a:xfrm>
            <a:off x="8938301" y="4633564"/>
            <a:ext cx="2530524" cy="4295691"/>
          </a:xfrm>
          <a:prstGeom prst="rect">
            <a:avLst/>
          </a:prstGeom>
        </p:spPr>
      </p:pic>
      <p:sp>
        <p:nvSpPr>
          <p:cNvPr id="15" name="TextBox 14"/>
          <p:cNvSpPr txBox="1"/>
          <p:nvPr/>
        </p:nvSpPr>
        <p:spPr>
          <a:xfrm>
            <a:off x="6254387" y="8427866"/>
            <a:ext cx="3401874" cy="963312"/>
          </a:xfrm>
          <a:prstGeom prst="rect">
            <a:avLst/>
          </a:prstGeom>
          <a:noFill/>
        </p:spPr>
        <p:txBody>
          <a:bodyPr wrap="square" lIns="130101" tIns="65050" rIns="130101" bIns="65050" rtlCol="0">
            <a:spAutoFit/>
          </a:bodyPr>
          <a:lstStyle/>
          <a:p>
            <a:pPr marL="0" lvl="1"/>
            <a:r>
              <a:rPr lang="en-GB" sz="2800" dirty="0" err="1" smtClean="0"/>
              <a:t>PanelSchedule</a:t>
            </a:r>
            <a:endParaRPr lang="en-GB" sz="2800" dirty="0" smtClean="0"/>
          </a:p>
          <a:p>
            <a:endParaRPr lang="en-US" dirty="0"/>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HelloRevit</a:t>
            </a:r>
            <a:endParaRPr lang="en-GB" noProof="0" dirty="0"/>
          </a:p>
        </p:txBody>
      </p:sp>
      <p:sp>
        <p:nvSpPr>
          <p:cNvPr id="3" name="Content Placeholder 2"/>
          <p:cNvSpPr>
            <a:spLocks noGrp="1"/>
          </p:cNvSpPr>
          <p:nvPr>
            <p:ph idx="1"/>
          </p:nvPr>
        </p:nvSpPr>
        <p:spPr>
          <a:xfrm>
            <a:off x="593725" y="1982787"/>
            <a:ext cx="11762080" cy="1893696"/>
          </a:xfrm>
        </p:spPr>
        <p:txBody>
          <a:bodyPr/>
          <a:lstStyle/>
          <a:p>
            <a:r>
              <a:rPr lang="en-GB" smtClean="0"/>
              <a:t>Complete rewrite of existing sample</a:t>
            </a:r>
          </a:p>
          <a:p>
            <a:r>
              <a:rPr lang="en-US" smtClean="0"/>
              <a:t>How to add an external command to the user interface</a:t>
            </a:r>
          </a:p>
          <a:p>
            <a:r>
              <a:rPr lang="en-US" smtClean="0"/>
              <a:t>Use Revit task dialogue to provide information to user</a:t>
            </a:r>
            <a:endParaRPr lang="en-GB" smtClean="0"/>
          </a:p>
        </p:txBody>
      </p:sp>
      <p:pic>
        <p:nvPicPr>
          <p:cNvPr id="1026" name="Picture 2"/>
          <p:cNvPicPr>
            <a:picLocks noChangeAspect="1" noChangeArrowheads="1"/>
          </p:cNvPicPr>
          <p:nvPr/>
        </p:nvPicPr>
        <p:blipFill>
          <a:blip r:embed="rId3" cstate="print"/>
          <a:srcRect/>
          <a:stretch>
            <a:fillRect/>
          </a:stretch>
        </p:blipFill>
        <p:spPr bwMode="auto">
          <a:xfrm>
            <a:off x="3305175" y="4040187"/>
            <a:ext cx="5502275" cy="273526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1476375" y="7164387"/>
            <a:ext cx="4765675" cy="1449388"/>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6581775" y="7164387"/>
            <a:ext cx="4765675" cy="125571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ImportExport</a:t>
            </a:r>
            <a:endParaRPr lang="en-GB" noProof="0" dirty="0"/>
          </a:p>
        </p:txBody>
      </p:sp>
      <p:sp>
        <p:nvSpPr>
          <p:cNvPr id="3" name="Content Placeholder 2"/>
          <p:cNvSpPr>
            <a:spLocks noGrp="1"/>
          </p:cNvSpPr>
          <p:nvPr>
            <p:ph idx="1"/>
          </p:nvPr>
        </p:nvSpPr>
        <p:spPr>
          <a:xfrm>
            <a:off x="561975" y="3887787"/>
            <a:ext cx="11779250" cy="5017896"/>
          </a:xfrm>
        </p:spPr>
        <p:txBody>
          <a:bodyPr/>
          <a:lstStyle/>
          <a:p>
            <a:r>
              <a:rPr lang="en-US" smtClean="0"/>
              <a:t>Exports current project</a:t>
            </a:r>
          </a:p>
          <a:p>
            <a:pPr lvl="1"/>
            <a:r>
              <a:rPr lang="en-US" smtClean="0"/>
              <a:t>dwg, sat, dxf, dwf(x), gbxml, fbx, dgn, image or Civil3D file</a:t>
            </a:r>
          </a:p>
          <a:p>
            <a:r>
              <a:rPr lang="en-US" smtClean="0"/>
              <a:t>Imports a dwg, image, gbxml or Inventor file into Revit</a:t>
            </a:r>
          </a:p>
          <a:p>
            <a:r>
              <a:rPr lang="en-US" smtClean="0"/>
              <a:t>New exciting API methods in this context:</a:t>
            </a:r>
          </a:p>
          <a:p>
            <a:pPr lvl="1"/>
            <a:r>
              <a:rPr lang="en-US" smtClean="0"/>
              <a:t>DWG can be imported as link: Document.Link() </a:t>
            </a:r>
          </a:p>
          <a:p>
            <a:pPr lvl="1"/>
            <a:r>
              <a:rPr lang="en-US" smtClean="0"/>
              <a:t>Identifies if import instance is a link: ImportInstance.IsLinked</a:t>
            </a:r>
          </a:p>
          <a:p>
            <a:pPr lvl="1"/>
            <a:r>
              <a:rPr lang="en-US" smtClean="0"/>
              <a:t>New methods to export to ifc, dxf, sat, image files</a:t>
            </a:r>
          </a:p>
          <a:p>
            <a:pPr lvl="1"/>
            <a:r>
              <a:rPr lang="en-US" smtClean="0"/>
              <a:t>DWF and DWFX methods were consolidated</a:t>
            </a:r>
          </a:p>
          <a:p>
            <a:pPr lvl="1"/>
            <a:r>
              <a:rPr lang="en-US" smtClean="0"/>
              <a:t>Query DWF and IFC export GUID: </a:t>
            </a:r>
            <a:r>
              <a:rPr lang="en-US" kern="1200" smtClean="0">
                <a:solidFill>
                  <a:schemeClr val="tx1"/>
                </a:solidFill>
              </a:rPr>
              <a:t>ExportUtils.GetExportId() </a:t>
            </a:r>
            <a:endParaRPr lang="en-US" smtClean="0"/>
          </a:p>
        </p:txBody>
      </p:sp>
      <p:pic>
        <p:nvPicPr>
          <p:cNvPr id="6" name="Picture 5" descr="ImportExport1.PNG"/>
          <p:cNvPicPr>
            <a:picLocks noChangeAspect="1"/>
          </p:cNvPicPr>
          <p:nvPr/>
        </p:nvPicPr>
        <p:blipFill>
          <a:blip r:embed="rId3" cstate="print"/>
          <a:stretch>
            <a:fillRect/>
          </a:stretch>
        </p:blipFill>
        <p:spPr>
          <a:xfrm>
            <a:off x="6696075" y="554037"/>
            <a:ext cx="4991100" cy="3562350"/>
          </a:xfrm>
          <a:prstGeom prst="rect">
            <a:avLst/>
          </a:prstGeom>
        </p:spPr>
      </p:pic>
    </p:spTree>
  </p:cSld>
  <p:clrMapOvr>
    <a:masterClrMapping/>
  </p:clrMapOvr>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TransactionControl</a:t>
            </a:r>
            <a:endParaRPr lang="en-GB" noProof="0" dirty="0"/>
          </a:p>
        </p:txBody>
      </p:sp>
      <p:sp>
        <p:nvSpPr>
          <p:cNvPr id="3" name="Content Placeholder 2"/>
          <p:cNvSpPr>
            <a:spLocks noGrp="1"/>
          </p:cNvSpPr>
          <p:nvPr>
            <p:ph idx="1"/>
          </p:nvPr>
        </p:nvSpPr>
        <p:spPr>
          <a:xfrm>
            <a:off x="561975" y="5335587"/>
            <a:ext cx="12160250" cy="3493896"/>
          </a:xfrm>
        </p:spPr>
        <p:txBody>
          <a:bodyPr/>
          <a:lstStyle/>
          <a:p>
            <a:r>
              <a:rPr lang="en-GB" smtClean="0"/>
              <a:t>Completely rewritten from previous version</a:t>
            </a:r>
          </a:p>
          <a:p>
            <a:r>
              <a:rPr lang="en-US" smtClean="0"/>
              <a:t>Demos use of transaction group, transaction and sub transaction</a:t>
            </a:r>
          </a:p>
          <a:p>
            <a:r>
              <a:rPr lang="en-US" smtClean="0"/>
              <a:t>Interactively start, roll back, and commit t-groups and transactions</a:t>
            </a:r>
          </a:p>
          <a:p>
            <a:r>
              <a:rPr lang="en-US" smtClean="0"/>
              <a:t>Create, move or delete walls inside transaction</a:t>
            </a:r>
          </a:p>
          <a:p>
            <a:r>
              <a:rPr lang="en-US" smtClean="0"/>
              <a:t>Tree view displays all operations, transactions and t-groups</a:t>
            </a:r>
          </a:p>
          <a:p>
            <a:r>
              <a:rPr lang="en-US" smtClean="0"/>
              <a:t>T-group and sub-transaction can be nested, transaction cannot</a:t>
            </a:r>
            <a:endParaRPr lang="en-GB" smtClean="0"/>
          </a:p>
        </p:txBody>
      </p:sp>
      <p:pic>
        <p:nvPicPr>
          <p:cNvPr id="4" name="Picture 3" descr="TransactionControl.png"/>
          <p:cNvPicPr>
            <a:picLocks noChangeAspect="1"/>
          </p:cNvPicPr>
          <p:nvPr/>
        </p:nvPicPr>
        <p:blipFill>
          <a:blip r:embed="rId3" cstate="print"/>
          <a:stretch>
            <a:fillRect/>
          </a:stretch>
        </p:blipFill>
        <p:spPr>
          <a:xfrm>
            <a:off x="7724775" y="611187"/>
            <a:ext cx="4162425" cy="4171950"/>
          </a:xfrm>
          <a:prstGeom prst="rect">
            <a:avLst/>
          </a:prstGeom>
        </p:spPr>
      </p:pic>
    </p:spTree>
  </p:cSld>
  <p:clrMapOvr>
    <a:masterClrMapping/>
  </p:clrMapOvr>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DistanceToSurfaces</a:t>
            </a:r>
            <a:endParaRPr lang="en-GB" noProof="0" dirty="0"/>
          </a:p>
        </p:txBody>
      </p:sp>
      <p:sp>
        <p:nvSpPr>
          <p:cNvPr id="3" name="Content Placeholder 2"/>
          <p:cNvSpPr>
            <a:spLocks noGrp="1"/>
          </p:cNvSpPr>
          <p:nvPr>
            <p:ph idx="1"/>
          </p:nvPr>
        </p:nvSpPr>
        <p:spPr>
          <a:xfrm>
            <a:off x="593725" y="2973387"/>
            <a:ext cx="11762080" cy="6699652"/>
          </a:xfrm>
        </p:spPr>
        <p:txBody>
          <a:bodyPr/>
          <a:lstStyle/>
          <a:p>
            <a:pPr marL="350838" indent="-350838"/>
            <a:r>
              <a:rPr lang="en-US" sz="2800" smtClean="0"/>
              <a:t>Display analysis results in model using dynamic model update</a:t>
            </a:r>
          </a:p>
          <a:p>
            <a:pPr marL="350838" indent="-350838"/>
            <a:r>
              <a:rPr lang="en-GB" sz="2800" smtClean="0"/>
              <a:t>Lives in AnalysisVisualizationFramework subdirectory with </a:t>
            </a:r>
            <a:r>
              <a:rPr lang="en-US" sz="2800" smtClean="0"/>
              <a:t>SpatialFieldGradient</a:t>
            </a:r>
          </a:p>
          <a:p>
            <a:pPr marL="350838" indent="-350838"/>
            <a:r>
              <a:rPr lang="en-US" sz="2800" smtClean="0"/>
              <a:t>External application, works with events</a:t>
            </a:r>
            <a:endParaRPr lang="en-GB" sz="2800" smtClean="0"/>
          </a:p>
          <a:p>
            <a:pPr marL="350838" indent="-350838"/>
            <a:r>
              <a:rPr lang="en-US" sz="2800" smtClean="0"/>
              <a:t>On startup, register DocumentOpened event, whose handler:</a:t>
            </a:r>
          </a:p>
          <a:p>
            <a:pPr marL="565150" lvl="1" indent="-282575"/>
            <a:r>
              <a:rPr lang="en-US" sz="2400" smtClean="0"/>
              <a:t>Checks for the presence of the sphere family and a 3D view named “AVF”</a:t>
            </a:r>
          </a:p>
          <a:p>
            <a:pPr marL="565150" lvl="1" indent="-282575"/>
            <a:r>
              <a:rPr lang="en-US" sz="2400" smtClean="0"/>
              <a:t>Creates a updater triggereded by wall, mass, or family instance geometry changes</a:t>
            </a:r>
          </a:p>
          <a:p>
            <a:pPr marL="282280" indent="-282575"/>
            <a:r>
              <a:rPr lang="en-US" sz="2800" smtClean="0"/>
              <a:t>The updater Execute method:</a:t>
            </a:r>
          </a:p>
          <a:p>
            <a:pPr marL="565150" lvl="1" indent="-282575"/>
            <a:r>
              <a:rPr lang="en-US" sz="2400" smtClean="0"/>
              <a:t>Finds the XYZ location of the sphere</a:t>
            </a:r>
          </a:p>
          <a:p>
            <a:pPr marL="565150" lvl="1" indent="-282575"/>
            <a:r>
              <a:rPr lang="en-US" sz="2400" smtClean="0"/>
              <a:t>Gets or creates the spatial field manager object</a:t>
            </a:r>
          </a:p>
          <a:p>
            <a:pPr marL="565150" lvl="1" indent="-282575"/>
            <a:r>
              <a:rPr lang="en-US" sz="2400" smtClean="0"/>
              <a:t>Collects all faces of all walls and masses in the project, including in-place</a:t>
            </a:r>
          </a:p>
          <a:p>
            <a:pPr marL="565150" lvl="1" indent="-282575"/>
            <a:r>
              <a:rPr lang="en-US" sz="2400" smtClean="0"/>
              <a:t>Calculates the distance between the sphere origin and points on each face</a:t>
            </a:r>
          </a:p>
          <a:p>
            <a:pPr marL="565150" lvl="1" indent="-282575"/>
            <a:r>
              <a:rPr lang="en-US" sz="2400" smtClean="0"/>
              <a:t>Updates the spatial field primitive to displays these as analysis results on the faces</a:t>
            </a:r>
            <a:endParaRPr lang="en-GB" sz="2400" smtClean="0"/>
          </a:p>
        </p:txBody>
      </p:sp>
      <p:pic>
        <p:nvPicPr>
          <p:cNvPr id="6" name="Picture 5" descr="SdkDistanceToSurfaces2.png"/>
          <p:cNvPicPr>
            <a:picLocks noChangeAspect="1"/>
          </p:cNvPicPr>
          <p:nvPr/>
        </p:nvPicPr>
        <p:blipFill>
          <a:blip r:embed="rId3" cstate="print"/>
          <a:stretch>
            <a:fillRect/>
          </a:stretch>
        </p:blipFill>
        <p:spPr>
          <a:xfrm>
            <a:off x="6467475" y="153987"/>
            <a:ext cx="3086100" cy="2228850"/>
          </a:xfrm>
          <a:prstGeom prst="rect">
            <a:avLst/>
          </a:prstGeom>
        </p:spPr>
      </p:pic>
      <p:pic>
        <p:nvPicPr>
          <p:cNvPr id="7" name="Picture 6" descr="SdkDistanceToSurfaces3.png"/>
          <p:cNvPicPr>
            <a:picLocks noChangeAspect="1"/>
          </p:cNvPicPr>
          <p:nvPr/>
        </p:nvPicPr>
        <p:blipFill>
          <a:blip r:embed="rId4" cstate="print"/>
          <a:stretch>
            <a:fillRect/>
          </a:stretch>
        </p:blipFill>
        <p:spPr>
          <a:xfrm>
            <a:off x="9732645" y="155263"/>
            <a:ext cx="3097530" cy="2245995"/>
          </a:xfrm>
          <a:prstGeom prst="rect">
            <a:avLst/>
          </a:prstGeom>
        </p:spPr>
      </p:pic>
    </p:spTree>
  </p:cSld>
  <p:clrMapOvr>
    <a:masterClrMapping/>
  </p:clrMapOv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patialFieldGradient.png"/>
          <p:cNvPicPr>
            <a:picLocks noChangeAspect="1"/>
          </p:cNvPicPr>
          <p:nvPr/>
        </p:nvPicPr>
        <p:blipFill>
          <a:blip r:embed="rId3" cstate="print"/>
          <a:stretch>
            <a:fillRect/>
          </a:stretch>
        </p:blipFill>
        <p:spPr>
          <a:xfrm>
            <a:off x="10001250" y="77787"/>
            <a:ext cx="2828925" cy="3390900"/>
          </a:xfrm>
          <a:prstGeom prst="rect">
            <a:avLst/>
          </a:prstGeom>
        </p:spPr>
      </p:pic>
      <p:sp>
        <p:nvSpPr>
          <p:cNvPr id="2" name="Title 1"/>
          <p:cNvSpPr>
            <a:spLocks noGrp="1"/>
          </p:cNvSpPr>
          <p:nvPr>
            <p:ph type="title"/>
          </p:nvPr>
        </p:nvSpPr>
        <p:spPr>
          <a:xfrm>
            <a:off x="593725" y="364255"/>
            <a:ext cx="6521450" cy="1417320"/>
          </a:xfrm>
        </p:spPr>
        <p:txBody>
          <a:bodyPr/>
          <a:lstStyle/>
          <a:p>
            <a:r>
              <a:rPr lang="en-GB" smtClean="0"/>
              <a:t>SpatialFieldGradient</a:t>
            </a:r>
            <a:endParaRPr lang="en-GB" noProof="0" dirty="0"/>
          </a:p>
        </p:txBody>
      </p:sp>
      <p:sp>
        <p:nvSpPr>
          <p:cNvPr id="3" name="Content Placeholder 2"/>
          <p:cNvSpPr>
            <a:spLocks noGrp="1"/>
          </p:cNvSpPr>
          <p:nvPr>
            <p:ph idx="1"/>
          </p:nvPr>
        </p:nvSpPr>
        <p:spPr>
          <a:xfrm>
            <a:off x="593725" y="2984691"/>
            <a:ext cx="12236450" cy="5932296"/>
          </a:xfrm>
        </p:spPr>
        <p:txBody>
          <a:bodyPr/>
          <a:lstStyle/>
          <a:p>
            <a:pPr lvl="0"/>
            <a:r>
              <a:rPr lang="en-US" smtClean="0"/>
              <a:t>Pure a</a:t>
            </a:r>
            <a:r>
              <a:rPr lang="en-GB" smtClean="0"/>
              <a:t>nalysis visualization framework sample</a:t>
            </a:r>
          </a:p>
          <a:p>
            <a:pPr lvl="0"/>
            <a:r>
              <a:rPr lang="en-US" smtClean="0"/>
              <a:t>External command to display numeric data on a selected face</a:t>
            </a:r>
          </a:p>
          <a:p>
            <a:pPr lvl="1"/>
            <a:r>
              <a:rPr lang="en-US" smtClean="0"/>
              <a:t>Create AnalysisDisplayColoredSurfaceSettings to show gridlines</a:t>
            </a:r>
          </a:p>
          <a:p>
            <a:pPr lvl="1"/>
            <a:r>
              <a:rPr lang="en-US" smtClean="0"/>
              <a:t>Create AnalysisDisplayColorSettings to set min and max colors</a:t>
            </a:r>
          </a:p>
          <a:p>
            <a:pPr lvl="1"/>
            <a:r>
              <a:rPr lang="en-US" smtClean="0"/>
              <a:t>Create AnalysisDisplayLegendSettings to specify legend settings</a:t>
            </a:r>
          </a:p>
          <a:p>
            <a:pPr lvl="1"/>
            <a:r>
              <a:rPr lang="en-US" smtClean="0"/>
              <a:t>Create analysis display style using these settings and use in active view </a:t>
            </a:r>
          </a:p>
          <a:p>
            <a:pPr lvl="1"/>
            <a:r>
              <a:rPr lang="en-US" smtClean="0"/>
              <a:t>Each data point can store multiple values</a:t>
            </a:r>
          </a:p>
          <a:p>
            <a:pPr lvl="1"/>
            <a:r>
              <a:rPr lang="en-US" smtClean="0"/>
              <a:t>Data can be displayed in multiple units</a:t>
            </a:r>
          </a:p>
          <a:p>
            <a:pPr lvl="1"/>
            <a:r>
              <a:rPr lang="en-US" smtClean="0"/>
              <a:t>Divide the selected face U and V parameterization into 10 segments each</a:t>
            </a:r>
          </a:p>
          <a:p>
            <a:pPr lvl="1"/>
            <a:r>
              <a:rPr lang="en-US" smtClean="0"/>
              <a:t>Create three values based on the U value at each point (U, U + 1, U * 10)</a:t>
            </a:r>
          </a:p>
          <a:p>
            <a:pPr lvl="1"/>
            <a:r>
              <a:rPr lang="en-US" smtClean="0"/>
              <a:t>Update the spatial field primitive to show this data on the face</a:t>
            </a:r>
          </a:p>
          <a:p>
            <a:pPr lvl="0"/>
            <a:endParaRPr lang="en-US" smtClean="0"/>
          </a:p>
        </p:txBody>
      </p:sp>
      <p:pic>
        <p:nvPicPr>
          <p:cNvPr id="7" name="Picture 6" descr="SpatialFieldGradientProperties.png"/>
          <p:cNvPicPr>
            <a:picLocks noChangeAspect="1"/>
          </p:cNvPicPr>
          <p:nvPr/>
        </p:nvPicPr>
        <p:blipFill>
          <a:blip r:embed="rId4" cstate="print"/>
          <a:stretch>
            <a:fillRect/>
          </a:stretch>
        </p:blipFill>
        <p:spPr>
          <a:xfrm>
            <a:off x="7679055" y="93027"/>
            <a:ext cx="2114550" cy="2867025"/>
          </a:xfrm>
          <a:prstGeom prst="rect">
            <a:avLst/>
          </a:prstGeom>
        </p:spPr>
      </p:pic>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DividedSurfaceByIntersects</a:t>
            </a:r>
            <a:endParaRPr lang="en-GB" noProof="0" dirty="0"/>
          </a:p>
        </p:txBody>
      </p:sp>
      <p:sp>
        <p:nvSpPr>
          <p:cNvPr id="3" name="Content Placeholder 2"/>
          <p:cNvSpPr>
            <a:spLocks noGrp="1"/>
          </p:cNvSpPr>
          <p:nvPr>
            <p:ph idx="1"/>
          </p:nvPr>
        </p:nvSpPr>
        <p:spPr>
          <a:xfrm>
            <a:off x="593725" y="2679891"/>
            <a:ext cx="11762080" cy="2427096"/>
          </a:xfrm>
        </p:spPr>
        <p:txBody>
          <a:bodyPr/>
          <a:lstStyle/>
          <a:p>
            <a:pPr lvl="1"/>
            <a:r>
              <a:rPr lang="en-GB" smtClean="0"/>
              <a:t>ConceptualDesign subdirectory (typo fixed)</a:t>
            </a:r>
          </a:p>
          <a:p>
            <a:pPr lvl="1"/>
            <a:r>
              <a:rPr lang="en-US" smtClean="0"/>
              <a:t>Massing folder in SDK solution file, Families group in RvtSamples</a:t>
            </a:r>
          </a:p>
          <a:p>
            <a:pPr lvl="1"/>
            <a:r>
              <a:rPr lang="en-US" smtClean="0"/>
              <a:t>Demonstrates how to add and remove intersects to DividedSurface</a:t>
            </a:r>
          </a:p>
          <a:p>
            <a:pPr lvl="1"/>
            <a:r>
              <a:rPr lang="en-US" smtClean="0"/>
              <a:t>Intersection elements can be Level, ReferencePlane, ModelCurve, etc.</a:t>
            </a:r>
          </a:p>
        </p:txBody>
      </p:sp>
      <p:pic>
        <p:nvPicPr>
          <p:cNvPr id="6" name="Picture 5" descr="DividedSurface.PNG"/>
          <p:cNvPicPr>
            <a:picLocks noChangeAspect="1"/>
          </p:cNvPicPr>
          <p:nvPr/>
        </p:nvPicPr>
        <p:blipFill>
          <a:blip r:embed="rId3" cstate="print"/>
          <a:srcRect b="8448"/>
          <a:stretch>
            <a:fillRect/>
          </a:stretch>
        </p:blipFill>
        <p:spPr>
          <a:xfrm>
            <a:off x="9477375" y="306387"/>
            <a:ext cx="3178244" cy="2423250"/>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9575" y="76200"/>
            <a:ext cx="11914188" cy="1220787"/>
          </a:xfrm>
        </p:spPr>
        <p:txBody>
          <a:bodyPr/>
          <a:lstStyle/>
          <a:p>
            <a:pPr eaLnBrk="1" hangingPunct="1"/>
            <a:r>
              <a:rPr lang="en-GB" smtClean="0"/>
              <a:t>SDK Samples Usage</a:t>
            </a:r>
          </a:p>
        </p:txBody>
      </p:sp>
      <p:sp>
        <p:nvSpPr>
          <p:cNvPr id="14339" name="Rectangle 3"/>
          <p:cNvSpPr>
            <a:spLocks noGrp="1" noChangeArrowheads="1"/>
          </p:cNvSpPr>
          <p:nvPr>
            <p:ph idx="1"/>
          </p:nvPr>
        </p:nvSpPr>
        <p:spPr>
          <a:xfrm>
            <a:off x="443640" y="1531179"/>
            <a:ext cx="11866348" cy="6874885"/>
          </a:xfrm>
        </p:spPr>
        <p:txBody>
          <a:bodyPr/>
          <a:lstStyle/>
          <a:p>
            <a:pPr>
              <a:spcBef>
                <a:spcPts val="1200"/>
              </a:spcBef>
            </a:pPr>
            <a:r>
              <a:rPr lang="en-US" smtClean="0"/>
              <a:t>Main tasks</a:t>
            </a:r>
          </a:p>
          <a:p>
            <a:pPr lvl="1">
              <a:spcBef>
                <a:spcPts val="0"/>
              </a:spcBef>
            </a:pPr>
            <a:r>
              <a:rPr lang="en-US" sz="2400" smtClean="0"/>
              <a:t>Compile all projects</a:t>
            </a:r>
          </a:p>
          <a:p>
            <a:pPr lvl="1">
              <a:spcBef>
                <a:spcPts val="0"/>
              </a:spcBef>
            </a:pPr>
            <a:r>
              <a:rPr lang="en-US" sz="2400" smtClean="0"/>
              <a:t>Load all projects into Revit</a:t>
            </a:r>
          </a:p>
          <a:p>
            <a:pPr lvl="1">
              <a:spcBef>
                <a:spcPts val="0"/>
              </a:spcBef>
            </a:pPr>
            <a:r>
              <a:rPr lang="en-US" sz="2400" smtClean="0"/>
              <a:t>Search for solution to specific task</a:t>
            </a:r>
          </a:p>
          <a:p>
            <a:pPr>
              <a:spcBef>
                <a:spcPts val="1200"/>
              </a:spcBef>
            </a:pPr>
            <a:r>
              <a:rPr lang="en-US" smtClean="0"/>
              <a:t>Main tools</a:t>
            </a:r>
          </a:p>
          <a:p>
            <a:pPr lvl="1">
              <a:spcBef>
                <a:spcPts val="0"/>
              </a:spcBef>
            </a:pPr>
            <a:r>
              <a:rPr lang="en-US" sz="2400" smtClean="0"/>
              <a:t>Top-level search is supported by SamplesReadMe.htm</a:t>
            </a:r>
          </a:p>
          <a:p>
            <a:pPr lvl="1">
              <a:spcBef>
                <a:spcPts val="0"/>
              </a:spcBef>
            </a:pPr>
            <a:r>
              <a:rPr lang="en-US" sz="2400" smtClean="0"/>
              <a:t>Compile and detailed search can be done in SDKSamples2009.sln</a:t>
            </a:r>
          </a:p>
          <a:p>
            <a:pPr lvl="1">
              <a:spcBef>
                <a:spcPts val="0"/>
              </a:spcBef>
            </a:pPr>
            <a:r>
              <a:rPr lang="en-US" sz="2400" smtClean="0"/>
              <a:t>Load is handled by RvtSamples external application</a:t>
            </a: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ViewFilters</a:t>
            </a:r>
            <a:endParaRPr lang="en-GB" noProof="0" dirty="0"/>
          </a:p>
        </p:txBody>
      </p:sp>
      <p:sp>
        <p:nvSpPr>
          <p:cNvPr id="3" name="Content Placeholder 2"/>
          <p:cNvSpPr>
            <a:spLocks noGrp="1"/>
          </p:cNvSpPr>
          <p:nvPr>
            <p:ph idx="1"/>
          </p:nvPr>
        </p:nvSpPr>
        <p:spPr>
          <a:xfrm>
            <a:off x="593725" y="2146491"/>
            <a:ext cx="11762080" cy="2198496"/>
          </a:xfrm>
        </p:spPr>
        <p:txBody>
          <a:bodyPr/>
          <a:lstStyle/>
          <a:p>
            <a:pPr lvl="1"/>
            <a:r>
              <a:rPr lang="en-US" smtClean="0"/>
              <a:t>Create and modify view filters</a:t>
            </a:r>
          </a:p>
          <a:p>
            <a:pPr lvl="1"/>
            <a:r>
              <a:rPr lang="en-GB" smtClean="0"/>
              <a:t>Simulate functionality of UI command View &gt; Filters</a:t>
            </a:r>
          </a:p>
          <a:p>
            <a:pPr lvl="1"/>
            <a:r>
              <a:rPr lang="en-US" smtClean="0"/>
              <a:t>Allows adding more than three filter rules</a:t>
            </a:r>
          </a:p>
          <a:p>
            <a:pPr lvl="1"/>
            <a:r>
              <a:rPr lang="en-US" smtClean="0"/>
              <a:t>Sample project contains filter with four rules and some walls fulfilling it</a:t>
            </a:r>
          </a:p>
        </p:txBody>
      </p:sp>
      <p:pic>
        <p:nvPicPr>
          <p:cNvPr id="8" name="Picture 7" descr="ViewFilters.png"/>
          <p:cNvPicPr>
            <a:picLocks noChangeAspect="1"/>
          </p:cNvPicPr>
          <p:nvPr/>
        </p:nvPicPr>
        <p:blipFill>
          <a:blip r:embed="rId3" cstate="print"/>
          <a:stretch>
            <a:fillRect/>
          </a:stretch>
        </p:blipFill>
        <p:spPr>
          <a:xfrm>
            <a:off x="6181725" y="4344987"/>
            <a:ext cx="6724650" cy="4210050"/>
          </a:xfrm>
          <a:prstGeom prst="rect">
            <a:avLst/>
          </a:prstGeom>
        </p:spPr>
      </p:pic>
      <p:pic>
        <p:nvPicPr>
          <p:cNvPr id="10" name="Picture 9" descr="ViewFiltersForm4.png"/>
          <p:cNvPicPr>
            <a:picLocks noChangeAspect="1"/>
          </p:cNvPicPr>
          <p:nvPr/>
        </p:nvPicPr>
        <p:blipFill>
          <a:blip r:embed="rId4" cstate="print"/>
          <a:stretch>
            <a:fillRect/>
          </a:stretch>
        </p:blipFill>
        <p:spPr>
          <a:xfrm>
            <a:off x="257175" y="4497387"/>
            <a:ext cx="5762625" cy="3990975"/>
          </a:xfrm>
          <a:prstGeom prst="rect">
            <a:avLst/>
          </a:prstGeom>
        </p:spPr>
      </p:pic>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indColumns.png"/>
          <p:cNvPicPr>
            <a:picLocks noChangeAspect="1"/>
          </p:cNvPicPr>
          <p:nvPr/>
        </p:nvPicPr>
        <p:blipFill>
          <a:blip r:embed="rId3" cstate="print"/>
          <a:stretch>
            <a:fillRect/>
          </a:stretch>
        </p:blipFill>
        <p:spPr>
          <a:xfrm>
            <a:off x="5972175" y="4649787"/>
            <a:ext cx="6391275" cy="2705100"/>
          </a:xfrm>
          <a:prstGeom prst="rect">
            <a:avLst/>
          </a:prstGeom>
        </p:spPr>
      </p:pic>
      <p:sp>
        <p:nvSpPr>
          <p:cNvPr id="2" name="Title 1"/>
          <p:cNvSpPr>
            <a:spLocks noGrp="1"/>
          </p:cNvSpPr>
          <p:nvPr>
            <p:ph type="title"/>
          </p:nvPr>
        </p:nvSpPr>
        <p:spPr/>
        <p:txBody>
          <a:bodyPr/>
          <a:lstStyle/>
          <a:p>
            <a:r>
              <a:rPr lang="en-GB" smtClean="0"/>
              <a:t>FindColumns</a:t>
            </a:r>
            <a:endParaRPr lang="en-GB" noProof="0" dirty="0"/>
          </a:p>
        </p:txBody>
      </p:sp>
      <p:sp>
        <p:nvSpPr>
          <p:cNvPr id="3" name="Content Placeholder 2"/>
          <p:cNvSpPr>
            <a:spLocks noGrp="1"/>
          </p:cNvSpPr>
          <p:nvPr>
            <p:ph idx="1"/>
          </p:nvPr>
        </p:nvSpPr>
        <p:spPr>
          <a:xfrm>
            <a:off x="561975" y="1830387"/>
            <a:ext cx="11322050" cy="4343400"/>
          </a:xfrm>
        </p:spPr>
        <p:txBody>
          <a:bodyPr/>
          <a:lstStyle/>
          <a:p>
            <a:pPr lvl="1"/>
            <a:r>
              <a:rPr lang="en-GB" sz="3200" smtClean="0"/>
              <a:t>FindReferencesByDirection example</a:t>
            </a:r>
          </a:p>
          <a:p>
            <a:pPr lvl="1"/>
            <a:r>
              <a:rPr lang="en-US" sz="3200" smtClean="0"/>
              <a:t>Geometric analysis based on wall location line</a:t>
            </a:r>
          </a:p>
          <a:p>
            <a:pPr lvl="1"/>
            <a:r>
              <a:rPr lang="en-US" sz="3200" smtClean="0"/>
              <a:t>Shoot rays 1 foot above wall level along each side of wall</a:t>
            </a:r>
          </a:p>
          <a:p>
            <a:pPr lvl="1"/>
            <a:r>
              <a:rPr lang="en-US" sz="3200" smtClean="0"/>
              <a:t>Determine all columns intersected by ray</a:t>
            </a:r>
          </a:p>
          <a:p>
            <a:pPr lvl="1"/>
            <a:r>
              <a:rPr lang="en-US" sz="3200" smtClean="0"/>
              <a:t>Split curved walls into segments</a:t>
            </a:r>
          </a:p>
          <a:p>
            <a:pPr lvl="1"/>
            <a:r>
              <a:rPr lang="en-US" sz="3200" smtClean="0"/>
              <a:t>Handle all or pre-selected walls</a:t>
            </a:r>
          </a:p>
          <a:p>
            <a:pPr lvl="1"/>
            <a:r>
              <a:rPr lang="en-US" sz="3200" smtClean="0"/>
              <a:t>Select all columns found</a:t>
            </a:r>
            <a:endParaRPr lang="en-GB" sz="3200" smtClean="0"/>
          </a:p>
        </p:txBody>
      </p:sp>
    </p:spTree>
  </p:cSld>
  <p:clrMapOvr>
    <a:masterClrMapping/>
  </p:clrMapOvr>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asureHeight02.png"/>
          <p:cNvPicPr>
            <a:picLocks noChangeAspect="1"/>
          </p:cNvPicPr>
          <p:nvPr/>
        </p:nvPicPr>
        <p:blipFill>
          <a:blip r:embed="rId3" cstate="print"/>
          <a:stretch>
            <a:fillRect/>
          </a:stretch>
        </p:blipFill>
        <p:spPr>
          <a:xfrm>
            <a:off x="10848975" y="1677987"/>
            <a:ext cx="1609725" cy="5534025"/>
          </a:xfrm>
          <a:prstGeom prst="rect">
            <a:avLst/>
          </a:prstGeom>
        </p:spPr>
      </p:pic>
      <p:sp>
        <p:nvSpPr>
          <p:cNvPr id="2" name="Title 1"/>
          <p:cNvSpPr>
            <a:spLocks noGrp="1"/>
          </p:cNvSpPr>
          <p:nvPr>
            <p:ph type="title"/>
          </p:nvPr>
        </p:nvSpPr>
        <p:spPr/>
        <p:txBody>
          <a:bodyPr/>
          <a:lstStyle/>
          <a:p>
            <a:r>
              <a:rPr lang="en-GB" smtClean="0"/>
              <a:t>MeasureHeight</a:t>
            </a:r>
            <a:endParaRPr lang="en-GB" noProof="0" dirty="0"/>
          </a:p>
        </p:txBody>
      </p:sp>
      <p:sp>
        <p:nvSpPr>
          <p:cNvPr id="3" name="Content Placeholder 2"/>
          <p:cNvSpPr>
            <a:spLocks noGrp="1"/>
          </p:cNvSpPr>
          <p:nvPr>
            <p:ph idx="1"/>
          </p:nvPr>
        </p:nvSpPr>
        <p:spPr>
          <a:xfrm>
            <a:off x="485775" y="2058987"/>
            <a:ext cx="10483850" cy="4114800"/>
          </a:xfrm>
        </p:spPr>
        <p:txBody>
          <a:bodyPr/>
          <a:lstStyle/>
          <a:p>
            <a:pPr lvl="1"/>
            <a:r>
              <a:rPr lang="en-GB" smtClean="0"/>
              <a:t>Another FindReferencesByDirection example</a:t>
            </a:r>
          </a:p>
          <a:p>
            <a:pPr lvl="1"/>
            <a:r>
              <a:rPr lang="en-US" smtClean="0"/>
              <a:t>Measure height of skylight window above ground level </a:t>
            </a:r>
          </a:p>
          <a:p>
            <a:pPr lvl="2"/>
            <a:r>
              <a:rPr lang="en-US" smtClean="0"/>
              <a:t>Find a 3D view to use with FindReferencesByDirection</a:t>
            </a:r>
          </a:p>
          <a:p>
            <a:pPr lvl="2"/>
            <a:r>
              <a:rPr lang="en-US" smtClean="0"/>
              <a:t>Check if a roof-hosted window is selected</a:t>
            </a:r>
          </a:p>
          <a:p>
            <a:pPr lvl="2"/>
            <a:r>
              <a:rPr lang="en-US" smtClean="0"/>
              <a:t>Calculate window height above ground floor (hard-coded element id)</a:t>
            </a:r>
          </a:p>
          <a:p>
            <a:pPr lvl="2"/>
            <a:r>
              <a:rPr lang="en-US" smtClean="0"/>
              <a:t>Use window bounding box center as the ray start point </a:t>
            </a:r>
          </a:p>
          <a:p>
            <a:pPr lvl="2"/>
            <a:r>
              <a:rPr lang="en-US" smtClean="0"/>
              <a:t>Run FindReferencesByDirection using the negative Z direction</a:t>
            </a:r>
          </a:p>
          <a:p>
            <a:pPr lvl="2"/>
            <a:r>
              <a:rPr lang="en-US" smtClean="0"/>
              <a:t>Find the closest reference belonging to the floor</a:t>
            </a:r>
          </a:p>
          <a:p>
            <a:pPr lvl="2"/>
            <a:r>
              <a:rPr lang="en-US" smtClean="0"/>
              <a:t>Report result and create a model curve to show the ray found</a:t>
            </a:r>
            <a:endParaRPr lang="en-GB" smtClean="0"/>
          </a:p>
        </p:txBody>
      </p:sp>
      <p:pic>
        <p:nvPicPr>
          <p:cNvPr id="6" name="Picture 5" descr="MeasureHeight01.png"/>
          <p:cNvPicPr>
            <a:picLocks noChangeAspect="1"/>
          </p:cNvPicPr>
          <p:nvPr/>
        </p:nvPicPr>
        <p:blipFill>
          <a:blip r:embed="rId4" cstate="print"/>
          <a:stretch>
            <a:fillRect/>
          </a:stretch>
        </p:blipFill>
        <p:spPr>
          <a:xfrm>
            <a:off x="3686175" y="6173787"/>
            <a:ext cx="4762500" cy="1000125"/>
          </a:xfrm>
          <a:prstGeom prst="rect">
            <a:avLst/>
          </a:prstGeom>
        </p:spPr>
      </p:pic>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rickFanWall.png"/>
          <p:cNvPicPr>
            <a:picLocks noChangeAspect="1"/>
          </p:cNvPicPr>
          <p:nvPr/>
        </p:nvPicPr>
        <p:blipFill>
          <a:blip r:embed="rId3" cstate="print"/>
          <a:stretch>
            <a:fillRect/>
          </a:stretch>
        </p:blipFill>
        <p:spPr>
          <a:xfrm>
            <a:off x="3762375" y="4649787"/>
            <a:ext cx="5257800" cy="4471988"/>
          </a:xfrm>
          <a:prstGeom prst="rect">
            <a:avLst/>
          </a:prstGeom>
        </p:spPr>
      </p:pic>
      <p:sp>
        <p:nvSpPr>
          <p:cNvPr id="2" name="Title 1"/>
          <p:cNvSpPr>
            <a:spLocks noGrp="1"/>
          </p:cNvSpPr>
          <p:nvPr>
            <p:ph type="title"/>
          </p:nvPr>
        </p:nvSpPr>
        <p:spPr/>
        <p:txBody>
          <a:bodyPr/>
          <a:lstStyle/>
          <a:p>
            <a:r>
              <a:rPr lang="en-GB" smtClean="0"/>
              <a:t>ParameterValuesFromImage</a:t>
            </a:r>
            <a:endParaRPr lang="en-GB" noProof="0" dirty="0"/>
          </a:p>
        </p:txBody>
      </p:sp>
      <p:sp>
        <p:nvSpPr>
          <p:cNvPr id="3" name="Content Placeholder 2"/>
          <p:cNvSpPr>
            <a:spLocks noGrp="1"/>
          </p:cNvSpPr>
          <p:nvPr>
            <p:ph idx="1"/>
          </p:nvPr>
        </p:nvSpPr>
        <p:spPr>
          <a:xfrm>
            <a:off x="593725" y="2146491"/>
            <a:ext cx="12007850" cy="2655696"/>
          </a:xfrm>
        </p:spPr>
        <p:txBody>
          <a:bodyPr/>
          <a:lstStyle/>
          <a:p>
            <a:pPr marL="290513" lvl="1" indent="-282575"/>
            <a:r>
              <a:rPr lang="en-GB" smtClean="0"/>
              <a:t>ParameterValuesFromImage and PointCurveCreation massing samples</a:t>
            </a:r>
          </a:p>
          <a:p>
            <a:pPr marL="290513" lvl="1" indent="-282575"/>
            <a:r>
              <a:rPr lang="en-US" smtClean="0"/>
              <a:t>Set parameter values based on image data</a:t>
            </a:r>
          </a:p>
          <a:p>
            <a:pPr marL="290513" lvl="1" indent="-282575"/>
            <a:r>
              <a:rPr lang="en-US" smtClean="0"/>
              <a:t>Compute a grayscale value for each pixel in an image file</a:t>
            </a:r>
          </a:p>
          <a:p>
            <a:pPr marL="290513" lvl="1" indent="-282575"/>
            <a:r>
              <a:rPr lang="en-US" smtClean="0"/>
              <a:t>Each panel's 'Grayscale' parameter is set to the corresponding value </a:t>
            </a:r>
          </a:p>
          <a:p>
            <a:pPr marL="290513" lvl="1" indent="-282575"/>
            <a:r>
              <a:rPr lang="en-US" smtClean="0"/>
              <a:t>Geometry is updated based on this</a:t>
            </a:r>
          </a:p>
          <a:p>
            <a:pPr marL="290513" lvl="1" indent="-282575"/>
            <a:endParaRPr lang="en-GB" smtClean="0"/>
          </a:p>
        </p:txBody>
      </p:sp>
    </p:spTree>
  </p:cSld>
  <p:clrMapOvr>
    <a:masterClrMapping/>
  </p:clrMapOvr>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ointsParabola.png"/>
          <p:cNvPicPr>
            <a:picLocks noChangeAspect="1"/>
          </p:cNvPicPr>
          <p:nvPr/>
        </p:nvPicPr>
        <p:blipFill>
          <a:blip r:embed="rId3" cstate="print"/>
          <a:stretch>
            <a:fillRect/>
          </a:stretch>
        </p:blipFill>
        <p:spPr>
          <a:xfrm>
            <a:off x="7419975" y="6402387"/>
            <a:ext cx="2617470" cy="2887980"/>
          </a:xfrm>
          <a:prstGeom prst="rect">
            <a:avLst/>
          </a:prstGeom>
        </p:spPr>
      </p:pic>
      <p:sp>
        <p:nvSpPr>
          <p:cNvPr id="2" name="Title 1"/>
          <p:cNvSpPr>
            <a:spLocks noGrp="1"/>
          </p:cNvSpPr>
          <p:nvPr>
            <p:ph type="title"/>
          </p:nvPr>
        </p:nvSpPr>
        <p:spPr/>
        <p:txBody>
          <a:bodyPr/>
          <a:lstStyle/>
          <a:p>
            <a:r>
              <a:rPr lang="en-GB" smtClean="0"/>
              <a:t>PointCurveCreation</a:t>
            </a:r>
            <a:endParaRPr lang="en-GB" noProof="0" dirty="0"/>
          </a:p>
        </p:txBody>
      </p:sp>
      <p:sp>
        <p:nvSpPr>
          <p:cNvPr id="3" name="Content Placeholder 2"/>
          <p:cNvSpPr>
            <a:spLocks noGrp="1"/>
          </p:cNvSpPr>
          <p:nvPr>
            <p:ph idx="1"/>
          </p:nvPr>
        </p:nvSpPr>
        <p:spPr>
          <a:xfrm>
            <a:off x="593725" y="1906587"/>
            <a:ext cx="12007850" cy="5105400"/>
          </a:xfrm>
        </p:spPr>
        <p:txBody>
          <a:bodyPr/>
          <a:lstStyle/>
          <a:p>
            <a:pPr lvl="1"/>
            <a:r>
              <a:rPr lang="en-GB" smtClean="0"/>
              <a:t>Massing sample </a:t>
            </a:r>
            <a:r>
              <a:rPr lang="en-US" smtClean="0"/>
              <a:t>showing reference points and curve by points creation </a:t>
            </a:r>
          </a:p>
          <a:p>
            <a:pPr lvl="1"/>
            <a:r>
              <a:rPr lang="en-US" smtClean="0"/>
              <a:t>Use equations and external data files to create massing geometry</a:t>
            </a:r>
          </a:p>
          <a:p>
            <a:pPr lvl="2"/>
            <a:r>
              <a:rPr lang="en-US" smtClean="0"/>
              <a:t>PointsParabola - create reference points following parabolic arcs, e.g. z = x^2</a:t>
            </a:r>
          </a:p>
          <a:p>
            <a:pPr lvl="2"/>
            <a:r>
              <a:rPr lang="en-US" smtClean="0"/>
              <a:t>PointsOnCurve - create reference points constrained to a model curve, based on PointOnEdge elements, so they maintain their relative position if the curve is modified</a:t>
            </a:r>
          </a:p>
          <a:p>
            <a:pPr lvl="2"/>
            <a:r>
              <a:rPr lang="en-US" smtClean="0"/>
              <a:t>PointsFromExcel - create reference points based on XYZ data in an Excel file</a:t>
            </a:r>
          </a:p>
          <a:p>
            <a:pPr lvl="2"/>
            <a:r>
              <a:rPr lang="en-US" smtClean="0"/>
              <a:t>PointsFromTextFile - create reference points based on comma-delimited text file</a:t>
            </a:r>
          </a:p>
          <a:p>
            <a:pPr lvl="2"/>
            <a:r>
              <a:rPr lang="en-US" smtClean="0"/>
              <a:t>SineCurve - create curve based on points placed using the equation y = cos(x)</a:t>
            </a:r>
          </a:p>
          <a:p>
            <a:pPr lvl="2"/>
            <a:r>
              <a:rPr lang="en-US" smtClean="0"/>
              <a:t>CatenaryCurve - ditto using y=ScalingFactor * CosH(x/ScalingFactor)</a:t>
            </a:r>
          </a:p>
          <a:p>
            <a:pPr lvl="2"/>
            <a:r>
              <a:rPr lang="en-US" smtClean="0"/>
              <a:t>CyclicSurface - create loft form based on curves and points created using the equation z = cos(x) + cos(y)</a:t>
            </a:r>
          </a:p>
        </p:txBody>
      </p:sp>
      <p:pic>
        <p:nvPicPr>
          <p:cNvPr id="7" name="Picture 6" descr="CyclicSurface.png"/>
          <p:cNvPicPr>
            <a:picLocks noChangeAspect="1"/>
          </p:cNvPicPr>
          <p:nvPr/>
        </p:nvPicPr>
        <p:blipFill>
          <a:blip r:embed="rId4" cstate="print"/>
          <a:stretch>
            <a:fillRect/>
          </a:stretch>
        </p:blipFill>
        <p:spPr>
          <a:xfrm>
            <a:off x="2009775" y="7011987"/>
            <a:ext cx="4629150" cy="1933575"/>
          </a:xfrm>
          <a:prstGeom prst="rect">
            <a:avLst/>
          </a:prstGeom>
        </p:spPr>
      </p:pic>
    </p:spTree>
  </p:cSld>
  <p:clrMapOvr>
    <a:masterClrMapping/>
  </p:clrMapOvr>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outhFacingWalls.png"/>
          <p:cNvPicPr>
            <a:picLocks noChangeAspect="1"/>
          </p:cNvPicPr>
          <p:nvPr/>
        </p:nvPicPr>
        <p:blipFill>
          <a:blip r:embed="rId3" cstate="print"/>
          <a:stretch>
            <a:fillRect/>
          </a:stretch>
        </p:blipFill>
        <p:spPr>
          <a:xfrm>
            <a:off x="7372350" y="77787"/>
            <a:ext cx="5457825" cy="3714750"/>
          </a:xfrm>
          <a:prstGeom prst="rect">
            <a:avLst/>
          </a:prstGeom>
        </p:spPr>
      </p:pic>
      <p:sp>
        <p:nvSpPr>
          <p:cNvPr id="2" name="Title 1"/>
          <p:cNvSpPr>
            <a:spLocks noGrp="1"/>
          </p:cNvSpPr>
          <p:nvPr>
            <p:ph type="title"/>
          </p:nvPr>
        </p:nvSpPr>
        <p:spPr>
          <a:xfrm>
            <a:off x="593725" y="364255"/>
            <a:ext cx="6521450" cy="1417320"/>
          </a:xfrm>
        </p:spPr>
        <p:txBody>
          <a:bodyPr/>
          <a:lstStyle/>
          <a:p>
            <a:r>
              <a:rPr lang="en-GB" smtClean="0"/>
              <a:t>DirectionCalculation</a:t>
            </a:r>
            <a:endParaRPr lang="en-GB" noProof="0" dirty="0"/>
          </a:p>
        </p:txBody>
      </p:sp>
      <p:sp>
        <p:nvSpPr>
          <p:cNvPr id="5" name="Content Placeholder 4"/>
          <p:cNvSpPr>
            <a:spLocks noGrp="1"/>
          </p:cNvSpPr>
          <p:nvPr>
            <p:ph idx="1"/>
          </p:nvPr>
        </p:nvSpPr>
        <p:spPr>
          <a:xfrm>
            <a:off x="561975" y="3354387"/>
            <a:ext cx="12417425" cy="5715000"/>
          </a:xfrm>
        </p:spPr>
        <p:txBody>
          <a:bodyPr/>
          <a:lstStyle/>
          <a:p>
            <a:r>
              <a:rPr lang="en-US" smtClean="0"/>
              <a:t>Identify orientation of building elements</a:t>
            </a:r>
          </a:p>
          <a:p>
            <a:r>
              <a:rPr lang="en-US" smtClean="0"/>
              <a:t>Find and select all windows and exterior walls facing south</a:t>
            </a:r>
          </a:p>
          <a:p>
            <a:r>
              <a:rPr lang="en-US" smtClean="0"/>
              <a:t>Optionally take project location into account, else use Y axis</a:t>
            </a:r>
          </a:p>
          <a:p>
            <a:pPr lvl="1"/>
            <a:r>
              <a:rPr lang="en-US" smtClean="0"/>
              <a:t>Find the exterior walls using the wall type Function parameter</a:t>
            </a:r>
          </a:p>
          <a:p>
            <a:pPr lvl="1"/>
            <a:r>
              <a:rPr lang="en-US" smtClean="0"/>
              <a:t>Determine wall direction from location curve</a:t>
            </a:r>
          </a:p>
          <a:p>
            <a:pPr lvl="1"/>
            <a:r>
              <a:rPr lang="en-US" smtClean="0"/>
              <a:t>Optionally transform direction by ActiveProjectLocation rotation angle</a:t>
            </a:r>
          </a:p>
          <a:p>
            <a:pPr lvl="1"/>
            <a:r>
              <a:rPr lang="en-US" smtClean="0"/>
              <a:t>Wall is 'south-facing' if its direction points south +/- 45 degrees</a:t>
            </a:r>
          </a:p>
          <a:p>
            <a:pPr lvl="1"/>
            <a:r>
              <a:rPr lang="en-US" smtClean="0"/>
              <a:t>Windows use FamilyInstance class and OST_Windows built-in category</a:t>
            </a:r>
          </a:p>
          <a:p>
            <a:pPr lvl="1"/>
            <a:r>
              <a:rPr lang="en-US" smtClean="0"/>
              <a:t>Direction can be determined from window instance transform and the FacingFlipped and HandFlipped properties</a:t>
            </a:r>
          </a:p>
          <a:p>
            <a:pPr lvl="1"/>
            <a:r>
              <a:rPr lang="en-US" smtClean="0"/>
              <a:t>Alternatively use FacingOrientation property</a:t>
            </a:r>
            <a:endParaRPr lang="en-GB"/>
          </a:p>
        </p:txBody>
      </p:sp>
    </p:spTree>
  </p:cSld>
  <p:clrMapOvr>
    <a:masterClrMapping/>
  </p:clrMapOvr>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ChangesMonitor</a:t>
            </a:r>
            <a:endParaRPr lang="en-GB" noProof="0" dirty="0"/>
          </a:p>
        </p:txBody>
      </p:sp>
      <p:sp>
        <p:nvSpPr>
          <p:cNvPr id="3" name="Content Placeholder 2"/>
          <p:cNvSpPr>
            <a:spLocks noGrp="1"/>
          </p:cNvSpPr>
          <p:nvPr>
            <p:ph idx="1"/>
          </p:nvPr>
        </p:nvSpPr>
        <p:spPr>
          <a:xfrm>
            <a:off x="593725" y="3506787"/>
            <a:ext cx="12160250" cy="5410200"/>
          </a:xfrm>
        </p:spPr>
        <p:txBody>
          <a:bodyPr/>
          <a:lstStyle/>
          <a:p>
            <a:r>
              <a:rPr lang="en-GB" smtClean="0"/>
              <a:t>Subscribe to the Application.DocumentChanged event</a:t>
            </a:r>
          </a:p>
          <a:p>
            <a:r>
              <a:rPr lang="en-US" smtClean="0"/>
              <a:t>Raised after every transaction is committed, undone, or redone</a:t>
            </a:r>
          </a:p>
          <a:p>
            <a:r>
              <a:rPr lang="en-US" smtClean="0"/>
              <a:t>Read-only event unlike d</a:t>
            </a:r>
            <a:r>
              <a:rPr lang="en-GB" smtClean="0"/>
              <a:t>ynamic model update</a:t>
            </a:r>
          </a:p>
          <a:p>
            <a:r>
              <a:rPr lang="en-US" smtClean="0"/>
              <a:t>Important event argument properties and methods</a:t>
            </a:r>
          </a:p>
          <a:p>
            <a:pPr lvl="1"/>
            <a:r>
              <a:rPr lang="en-US" smtClean="0"/>
              <a:t>Operation: the operation associated with this event</a:t>
            </a:r>
          </a:p>
          <a:p>
            <a:pPr lvl="1"/>
            <a:r>
              <a:rPr lang="en-US" smtClean="0"/>
              <a:t>GetDocument: the document associated with this event</a:t>
            </a:r>
          </a:p>
          <a:p>
            <a:pPr lvl="1"/>
            <a:r>
              <a:rPr lang="en-US" smtClean="0"/>
              <a:t>GetAddedElementIds: the set of newly added elements</a:t>
            </a:r>
          </a:p>
          <a:p>
            <a:pPr lvl="1"/>
            <a:r>
              <a:rPr lang="en-US" smtClean="0"/>
              <a:t>GetDeletedElementIds: deleted elements</a:t>
            </a:r>
          </a:p>
          <a:p>
            <a:pPr lvl="1"/>
            <a:r>
              <a:rPr lang="en-US" smtClean="0"/>
              <a:t>GetModifiedElementIds: modified elements</a:t>
            </a:r>
          </a:p>
          <a:p>
            <a:pPr lvl="1"/>
            <a:r>
              <a:rPr lang="en-US" smtClean="0"/>
              <a:t>GetTransactionNames: associated transaction names</a:t>
            </a:r>
            <a:endParaRPr lang="en-GB" smtClean="0"/>
          </a:p>
        </p:txBody>
      </p:sp>
      <p:pic>
        <p:nvPicPr>
          <p:cNvPr id="6" name="Picture 5" descr="SdkChangesMonitor.png"/>
          <p:cNvPicPr>
            <a:picLocks noChangeAspect="1"/>
          </p:cNvPicPr>
          <p:nvPr/>
        </p:nvPicPr>
        <p:blipFill>
          <a:blip r:embed="rId3" cstate="print"/>
          <a:stretch>
            <a:fillRect/>
          </a:stretch>
        </p:blipFill>
        <p:spPr>
          <a:xfrm>
            <a:off x="6124575" y="342106"/>
            <a:ext cx="6572250" cy="2631281"/>
          </a:xfrm>
          <a:prstGeom prst="rect">
            <a:avLst/>
          </a:prstGeom>
        </p:spPr>
      </p:pic>
    </p:spTree>
  </p:cSld>
  <p:clrMapOvr>
    <a:masterClrMapping/>
  </p:clrMapOvr>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DynamicModelUpdate</a:t>
            </a:r>
            <a:endParaRPr lang="en-GB" noProof="0" dirty="0"/>
          </a:p>
        </p:txBody>
      </p:sp>
      <p:sp>
        <p:nvSpPr>
          <p:cNvPr id="3" name="Content Placeholder 2"/>
          <p:cNvSpPr>
            <a:spLocks noGrp="1"/>
          </p:cNvSpPr>
          <p:nvPr>
            <p:ph idx="1"/>
          </p:nvPr>
        </p:nvSpPr>
        <p:spPr>
          <a:xfrm>
            <a:off x="593725" y="2146491"/>
            <a:ext cx="12160250" cy="6699652"/>
          </a:xfrm>
        </p:spPr>
        <p:txBody>
          <a:bodyPr/>
          <a:lstStyle/>
          <a:p>
            <a:r>
              <a:rPr lang="en-US" smtClean="0"/>
              <a:t>Modify Revit model as a reaction to changes</a:t>
            </a:r>
          </a:p>
          <a:p>
            <a:r>
              <a:rPr lang="en-US" smtClean="0"/>
              <a:t>Implement an updater, add a trigger, define scope and type</a:t>
            </a:r>
          </a:p>
          <a:p>
            <a:r>
              <a:rPr lang="en-US" smtClean="0"/>
              <a:t>Scope can be specific element ids or result of an element filter</a:t>
            </a:r>
          </a:p>
          <a:p>
            <a:r>
              <a:rPr lang="en-US" smtClean="0"/>
              <a:t>Type can be element addition, deletion, modification of geometry, parameters, or any property</a:t>
            </a:r>
          </a:p>
          <a:p>
            <a:r>
              <a:rPr lang="en-US" smtClean="0"/>
              <a:t>Sample works in </a:t>
            </a:r>
            <a:r>
              <a:rPr lang="en-GB" smtClean="0"/>
              <a:t>AssociativeSection.rvt</a:t>
            </a:r>
          </a:p>
          <a:p>
            <a:r>
              <a:rPr lang="en-US" smtClean="0"/>
              <a:t>Maintains section view positioned to display a cut through a window and the host wall</a:t>
            </a:r>
          </a:p>
        </p:txBody>
      </p:sp>
      <p:pic>
        <p:nvPicPr>
          <p:cNvPr id="6" name="Picture 5" descr="SdkDynamicModelUpdate1.png"/>
          <p:cNvPicPr>
            <a:picLocks noChangeAspect="1"/>
          </p:cNvPicPr>
          <p:nvPr/>
        </p:nvPicPr>
        <p:blipFill>
          <a:blip r:embed="rId3" cstate="print"/>
          <a:stretch>
            <a:fillRect/>
          </a:stretch>
        </p:blipFill>
        <p:spPr>
          <a:xfrm>
            <a:off x="2543175" y="6783387"/>
            <a:ext cx="2647950" cy="1924050"/>
          </a:xfrm>
          <a:prstGeom prst="rect">
            <a:avLst/>
          </a:prstGeom>
        </p:spPr>
      </p:pic>
      <p:pic>
        <p:nvPicPr>
          <p:cNvPr id="7" name="Picture 6" descr="SdkDynamicModelUpdate2.png"/>
          <p:cNvPicPr>
            <a:picLocks noChangeAspect="1"/>
          </p:cNvPicPr>
          <p:nvPr/>
        </p:nvPicPr>
        <p:blipFill>
          <a:blip r:embed="rId4" cstate="print"/>
          <a:stretch>
            <a:fillRect/>
          </a:stretch>
        </p:blipFill>
        <p:spPr>
          <a:xfrm>
            <a:off x="6429375" y="6783387"/>
            <a:ext cx="3209925" cy="1743075"/>
          </a:xfrm>
          <a:prstGeom prst="rect">
            <a:avLst/>
          </a:prstGeom>
        </p:spPr>
      </p:pic>
    </p:spTree>
  </p:cSld>
  <p:clrMapOvr>
    <a:masterClrMapping/>
  </p:clrMapOvr>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ErrorHandling</a:t>
            </a:r>
            <a:endParaRPr lang="en-GB" noProof="0" dirty="0"/>
          </a:p>
        </p:txBody>
      </p:sp>
      <p:sp>
        <p:nvSpPr>
          <p:cNvPr id="3" name="Content Placeholder 2"/>
          <p:cNvSpPr>
            <a:spLocks noGrp="1"/>
          </p:cNvSpPr>
          <p:nvPr>
            <p:ph idx="1"/>
          </p:nvPr>
        </p:nvSpPr>
        <p:spPr>
          <a:xfrm>
            <a:off x="593725" y="1906587"/>
            <a:ext cx="11762080" cy="3429000"/>
          </a:xfrm>
        </p:spPr>
        <p:txBody>
          <a:bodyPr/>
          <a:lstStyle/>
          <a:p>
            <a:pPr lvl="0"/>
            <a:r>
              <a:rPr lang="en-US" smtClean="0"/>
              <a:t>Demonstrate use of the new Failure API</a:t>
            </a:r>
          </a:p>
          <a:p>
            <a:pPr lvl="1"/>
            <a:r>
              <a:rPr lang="en-US" smtClean="0"/>
              <a:t>Simplest use: suppress a specific warning message</a:t>
            </a:r>
          </a:p>
          <a:p>
            <a:pPr lvl="0"/>
            <a:r>
              <a:rPr lang="en-US" smtClean="0"/>
              <a:t>Define and post failures from API</a:t>
            </a:r>
          </a:p>
          <a:p>
            <a:pPr lvl="0"/>
            <a:r>
              <a:rPr lang="en-US" smtClean="0"/>
              <a:t>Respond to failures posted by Revit and API code</a:t>
            </a:r>
          </a:p>
          <a:p>
            <a:pPr lvl="0"/>
            <a:r>
              <a:rPr lang="en-US" smtClean="0"/>
              <a:t>Create failure definition id, failure definition, failure message </a:t>
            </a:r>
          </a:p>
          <a:p>
            <a:pPr lvl="1"/>
            <a:r>
              <a:rPr lang="en-US" smtClean="0"/>
              <a:t>Different severities and resolution types</a:t>
            </a:r>
          </a:p>
          <a:p>
            <a:pPr lvl="1"/>
            <a:r>
              <a:rPr lang="en-US" smtClean="0"/>
              <a:t>Create failure message and post it</a:t>
            </a:r>
          </a:p>
          <a:p>
            <a:pPr lvl="0"/>
            <a:r>
              <a:rPr lang="en-US" smtClean="0"/>
              <a:t>Resolve failures in failure processing steps</a:t>
            </a:r>
          </a:p>
          <a:p>
            <a:pPr lvl="1"/>
            <a:r>
              <a:rPr lang="en-US" smtClean="0"/>
              <a:t>During failure pre-processor</a:t>
            </a:r>
          </a:p>
          <a:p>
            <a:pPr lvl="1"/>
            <a:r>
              <a:rPr lang="en-US" smtClean="0"/>
              <a:t>In failure processing event</a:t>
            </a:r>
          </a:p>
          <a:p>
            <a:pPr lvl="1"/>
            <a:r>
              <a:rPr lang="en-US" smtClean="0"/>
              <a:t>During failure processor</a:t>
            </a:r>
          </a:p>
          <a:p>
            <a:pPr lvl="1"/>
            <a:endParaRPr lang="en-US" smtClean="0"/>
          </a:p>
        </p:txBody>
      </p:sp>
      <p:pic>
        <p:nvPicPr>
          <p:cNvPr id="6" name="Picture 5" descr="ErrorHandling (before).PNG"/>
          <p:cNvPicPr>
            <a:picLocks noChangeAspect="1"/>
          </p:cNvPicPr>
          <p:nvPr/>
        </p:nvPicPr>
        <p:blipFill>
          <a:blip r:embed="rId3" cstate="print"/>
          <a:stretch>
            <a:fillRect/>
          </a:stretch>
        </p:blipFill>
        <p:spPr>
          <a:xfrm>
            <a:off x="6429375" y="6478587"/>
            <a:ext cx="5762625" cy="2286000"/>
          </a:xfrm>
          <a:prstGeom prst="rect">
            <a:avLst/>
          </a:prstGeom>
        </p:spPr>
      </p:pic>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ExternalCommand</a:t>
            </a:r>
            <a:endParaRPr lang="en-GB" noProof="0" dirty="0"/>
          </a:p>
        </p:txBody>
      </p:sp>
      <p:sp>
        <p:nvSpPr>
          <p:cNvPr id="5" name="Content Placeholder 4"/>
          <p:cNvSpPr>
            <a:spLocks noGrp="1"/>
          </p:cNvSpPr>
          <p:nvPr>
            <p:ph idx="1"/>
          </p:nvPr>
        </p:nvSpPr>
        <p:spPr/>
        <p:txBody>
          <a:bodyPr/>
          <a:lstStyle/>
          <a:p>
            <a:r>
              <a:rPr lang="en-US" smtClean="0"/>
              <a:t>Originally named </a:t>
            </a:r>
            <a:r>
              <a:rPr lang="en-GB" smtClean="0"/>
              <a:t>ExternalCommand2011, renamed in 2012</a:t>
            </a:r>
            <a:endParaRPr lang="en-US" smtClean="0"/>
          </a:p>
          <a:p>
            <a:r>
              <a:rPr lang="en-US" smtClean="0"/>
              <a:t>Two </a:t>
            </a:r>
            <a:r>
              <a:rPr lang="en-US" smtClean="0"/>
              <a:t>separate applications demonstrating</a:t>
            </a:r>
          </a:p>
          <a:p>
            <a:pPr lvl="1"/>
            <a:r>
              <a:rPr lang="en-US" smtClean="0"/>
              <a:t>External command registration functionality</a:t>
            </a:r>
          </a:p>
          <a:p>
            <a:pPr lvl="1"/>
            <a:r>
              <a:rPr lang="en-US" smtClean="0"/>
              <a:t>Revit add-in utility</a:t>
            </a:r>
          </a:p>
          <a:p>
            <a:r>
              <a:rPr lang="en-US" smtClean="0"/>
              <a:t>ExternalComandRegistration </a:t>
            </a:r>
          </a:p>
          <a:p>
            <a:pPr lvl="1"/>
            <a:r>
              <a:rPr lang="en-US" smtClean="0"/>
              <a:t>Visibility mode depends on product and document type, e.g.</a:t>
            </a:r>
          </a:p>
          <a:p>
            <a:pPr lvl="1"/>
            <a:r>
              <a:rPr lang="en-US" smtClean="0"/>
              <a:t>IAvailabilityClass: enable and disable command programmatically </a:t>
            </a:r>
          </a:p>
          <a:p>
            <a:pPr lvl="1"/>
            <a:r>
              <a:rPr lang="en-US" smtClean="0"/>
              <a:t>Define command icon and tooltip</a:t>
            </a:r>
          </a:p>
          <a:p>
            <a:pPr lvl="1"/>
            <a:r>
              <a:rPr lang="en-US" smtClean="0"/>
              <a:t>Localisation resource DLL, e.g. Chinese and English images and text</a:t>
            </a:r>
          </a:p>
          <a:p>
            <a:r>
              <a:rPr lang="en-US" smtClean="0"/>
              <a:t>RevitAddInUtilitySample</a:t>
            </a:r>
          </a:p>
          <a:p>
            <a:pPr lvl="1"/>
            <a:r>
              <a:rPr lang="en-US" smtClean="0"/>
              <a:t>Retrieve Revit product installation information</a:t>
            </a:r>
            <a:endParaRPr lang="en-GB" smtClean="0"/>
          </a:p>
          <a:p>
            <a:pPr lvl="1"/>
            <a:r>
              <a:rPr lang="en-US" smtClean="0"/>
              <a:t>Read, create and edit add-in manifest file</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Complete overview and readme</a:t>
            </a:r>
          </a:p>
        </p:txBody>
      </p:sp>
      <p:sp>
        <p:nvSpPr>
          <p:cNvPr id="14339" name="Rectangle 3"/>
          <p:cNvSpPr>
            <a:spLocks noGrp="1" noChangeArrowheads="1"/>
          </p:cNvSpPr>
          <p:nvPr>
            <p:ph idx="1"/>
          </p:nvPr>
        </p:nvSpPr>
        <p:spPr>
          <a:xfrm>
            <a:off x="561975" y="2293937"/>
            <a:ext cx="5226050" cy="6699250"/>
          </a:xfrm>
        </p:spPr>
        <p:txBody>
          <a:bodyPr/>
          <a:lstStyle/>
          <a:p>
            <a:r>
              <a:rPr lang="en-US" sz="2800" smtClean="0"/>
              <a:t>Every sample in the Revit SDK includes a readme file</a:t>
            </a:r>
          </a:p>
          <a:p>
            <a:r>
              <a:rPr lang="en-US" sz="2800" smtClean="0"/>
              <a:t>Mostly *.rtf, sometimes *.txt</a:t>
            </a:r>
          </a:p>
          <a:p>
            <a:r>
              <a:rPr lang="en-US" sz="2800" smtClean="0"/>
              <a:t>This documentation is dispersed</a:t>
            </a:r>
          </a:p>
          <a:p>
            <a:r>
              <a:rPr lang="en-US" sz="2800" smtClean="0"/>
              <a:t>Rtf files are hard to search globally</a:t>
            </a:r>
          </a:p>
          <a:p>
            <a:r>
              <a:rPr lang="en-US" sz="2800" smtClean="0"/>
              <a:t>Enter SamplesReadme.htm</a:t>
            </a:r>
          </a:p>
          <a:p>
            <a:r>
              <a:rPr lang="en-US" sz="2800" smtClean="0"/>
              <a:t>Modelled on ObjectARX samples readme</a:t>
            </a:r>
          </a:p>
          <a:p>
            <a:r>
              <a:rPr lang="en-US" sz="2800" smtClean="0"/>
              <a:t>All descriptions in one file</a:t>
            </a:r>
          </a:p>
          <a:p>
            <a:r>
              <a:rPr lang="en-US" sz="2800" smtClean="0"/>
              <a:t>Additional categorisations</a:t>
            </a:r>
          </a:p>
        </p:txBody>
      </p:sp>
      <p:pic>
        <p:nvPicPr>
          <p:cNvPr id="6" name="Picture 5" descr="SamplesReadMe.png"/>
          <p:cNvPicPr>
            <a:picLocks noChangeAspect="1"/>
          </p:cNvPicPr>
          <p:nvPr/>
        </p:nvPicPr>
        <p:blipFill>
          <a:blip r:embed="rId3" cstate="print"/>
          <a:stretch>
            <a:fillRect/>
          </a:stretch>
        </p:blipFill>
        <p:spPr>
          <a:xfrm>
            <a:off x="5895975" y="2232818"/>
            <a:ext cx="7022306" cy="4779169"/>
          </a:xfrm>
          <a:prstGeom prst="rect">
            <a:avLst/>
          </a:prstGeom>
        </p:spPr>
      </p:pic>
    </p:spTree>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MaterialQuantities</a:t>
            </a:r>
            <a:endParaRPr lang="en-GB" noProof="0" dirty="0"/>
          </a:p>
        </p:txBody>
      </p:sp>
      <p:sp>
        <p:nvSpPr>
          <p:cNvPr id="5" name="Content Placeholder 4"/>
          <p:cNvSpPr>
            <a:spLocks noGrp="1"/>
          </p:cNvSpPr>
          <p:nvPr>
            <p:ph idx="1"/>
          </p:nvPr>
        </p:nvSpPr>
        <p:spPr>
          <a:xfrm>
            <a:off x="593725" y="1754187"/>
            <a:ext cx="11762080" cy="7391400"/>
          </a:xfrm>
        </p:spPr>
        <p:txBody>
          <a:bodyPr/>
          <a:lstStyle/>
          <a:p>
            <a:r>
              <a:rPr lang="en-US" sz="2800" smtClean="0"/>
              <a:t>Material quantity data extraction using Element properties</a:t>
            </a:r>
          </a:p>
          <a:p>
            <a:pPr lvl="1"/>
            <a:r>
              <a:rPr lang="en-US" sz="2400" smtClean="0"/>
              <a:t>Materials – list materials within an element</a:t>
            </a:r>
          </a:p>
          <a:p>
            <a:pPr lvl="1">
              <a:spcBef>
                <a:spcPts val="0"/>
              </a:spcBef>
            </a:pPr>
            <a:r>
              <a:rPr lang="en-US" sz="2400" smtClean="0"/>
              <a:t>GetMaterialVolume – volume of a particular material</a:t>
            </a:r>
          </a:p>
          <a:p>
            <a:pPr lvl="1">
              <a:spcBef>
                <a:spcPts val="0"/>
              </a:spcBef>
            </a:pPr>
            <a:r>
              <a:rPr lang="en-US" sz="2400" smtClean="0"/>
              <a:t>GetMaterialArea – area of a particular material</a:t>
            </a:r>
          </a:p>
          <a:p>
            <a:r>
              <a:rPr lang="en-US" sz="2800" smtClean="0"/>
              <a:t>Algorithm</a:t>
            </a:r>
          </a:p>
          <a:p>
            <a:pPr lvl="1"/>
            <a:r>
              <a:rPr lang="en-US" sz="2400" smtClean="0"/>
              <a:t>Collect all roof elements</a:t>
            </a:r>
          </a:p>
          <a:p>
            <a:pPr lvl="1">
              <a:spcBef>
                <a:spcPts val="0"/>
              </a:spcBef>
            </a:pPr>
            <a:r>
              <a:rPr lang="en-US" sz="2400" smtClean="0"/>
              <a:t>Iterate through each material found in each roof</a:t>
            </a:r>
          </a:p>
          <a:p>
            <a:pPr lvl="1">
              <a:spcBef>
                <a:spcPts val="0"/>
              </a:spcBef>
            </a:pPr>
            <a:r>
              <a:rPr lang="en-US" sz="2400" smtClean="0"/>
              <a:t>Find the net volume and area of the material</a:t>
            </a:r>
          </a:p>
          <a:p>
            <a:pPr lvl="1">
              <a:spcBef>
                <a:spcPts val="0"/>
              </a:spcBef>
            </a:pPr>
            <a:r>
              <a:rPr lang="en-US" sz="2400" smtClean="0"/>
              <a:t>Store the material quantities</a:t>
            </a:r>
          </a:p>
          <a:p>
            <a:pPr lvl="1">
              <a:spcBef>
                <a:spcPts val="0"/>
              </a:spcBef>
            </a:pPr>
            <a:r>
              <a:rPr lang="en-US" sz="2400" smtClean="0"/>
              <a:t>Write the results to the output file</a:t>
            </a:r>
          </a:p>
          <a:p>
            <a:pPr lvl="1">
              <a:spcBef>
                <a:spcPts val="0"/>
              </a:spcBef>
            </a:pPr>
            <a:r>
              <a:rPr lang="en-US" sz="2400" smtClean="0"/>
              <a:t>Find the gross material quantities</a:t>
            </a:r>
          </a:p>
          <a:p>
            <a:pPr lvl="2"/>
            <a:r>
              <a:rPr lang="en-US" sz="2000" smtClean="0"/>
              <a:t>Start a new transaction, delete the elements that cut the host (doors, windows, openings), find the volume and area for each material, store the material quantities, write the results to the output file, rollback the transaction</a:t>
            </a:r>
          </a:p>
          <a:p>
            <a:pPr lvl="1"/>
            <a:r>
              <a:rPr lang="en-US" sz="2400" smtClean="0"/>
              <a:t>Repeat the above steps for walls and floors</a:t>
            </a:r>
          </a:p>
          <a:p>
            <a:pPr lvl="1">
              <a:spcBef>
                <a:spcPts val="0"/>
              </a:spcBef>
            </a:pPr>
            <a:r>
              <a:rPr lang="en-US" sz="2400" smtClean="0"/>
              <a:t>Open the output file in Microsoft Excel</a:t>
            </a:r>
          </a:p>
          <a:p>
            <a:pPr lvl="1"/>
            <a:endParaRPr lang="en-GB" sz="2400"/>
          </a:p>
        </p:txBody>
      </p:sp>
      <p:pic>
        <p:nvPicPr>
          <p:cNvPr id="6" name="Picture 5" descr="roof_material_quantities.png"/>
          <p:cNvPicPr>
            <a:picLocks noChangeAspect="1"/>
          </p:cNvPicPr>
          <p:nvPr/>
        </p:nvPicPr>
        <p:blipFill>
          <a:blip r:embed="rId3" cstate="print"/>
          <a:stretch>
            <a:fillRect/>
          </a:stretch>
        </p:blipFill>
        <p:spPr>
          <a:xfrm>
            <a:off x="1800225" y="8078787"/>
            <a:ext cx="9410700" cy="971550"/>
          </a:xfrm>
          <a:prstGeom prst="rect">
            <a:avLst/>
          </a:prstGeom>
        </p:spPr>
      </p:pic>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PanelSchedule</a:t>
            </a:r>
            <a:endParaRPr lang="en-GB" noProof="0" dirty="0"/>
          </a:p>
        </p:txBody>
      </p:sp>
      <p:sp>
        <p:nvSpPr>
          <p:cNvPr id="5" name="Content Placeholder 4"/>
          <p:cNvSpPr>
            <a:spLocks noGrp="1"/>
          </p:cNvSpPr>
          <p:nvPr>
            <p:ph idx="1"/>
          </p:nvPr>
        </p:nvSpPr>
        <p:spPr>
          <a:xfrm>
            <a:off x="593725" y="2146491"/>
            <a:ext cx="12007850" cy="3189096"/>
          </a:xfrm>
        </p:spPr>
        <p:txBody>
          <a:bodyPr/>
          <a:lstStyle/>
          <a:p>
            <a:r>
              <a:rPr lang="en-US" smtClean="0"/>
              <a:t>Data exchange sample showing use of the Panel Schedule API</a:t>
            </a:r>
          </a:p>
          <a:p>
            <a:pPr lvl="1"/>
            <a:r>
              <a:rPr lang="en-US" smtClean="0">
                <a:hlinkClick r:id="rId3" action="ppaction://hlinkfile"/>
              </a:rPr>
              <a:t>PanelScheduleExport</a:t>
            </a:r>
            <a:r>
              <a:rPr lang="en-US" smtClean="0"/>
              <a:t> reads data and exports it to CSV or HTML</a:t>
            </a:r>
          </a:p>
          <a:p>
            <a:pPr lvl="1"/>
            <a:r>
              <a:rPr lang="en-US" smtClean="0">
                <a:hlinkClick r:id="rId4" action="ppaction://hlinkfile"/>
              </a:rPr>
              <a:t>InstanceViewCreation</a:t>
            </a:r>
            <a:r>
              <a:rPr lang="en-US" smtClean="0"/>
              <a:t> creates a panel schedule view instance for a selected panel</a:t>
            </a:r>
          </a:p>
          <a:p>
            <a:pPr lvl="1"/>
            <a:r>
              <a:rPr lang="en-US" smtClean="0">
                <a:hlinkClick r:id="rId4" action="ppaction://hlinkfile"/>
              </a:rPr>
              <a:t>SheetImport</a:t>
            </a:r>
            <a:r>
              <a:rPr lang="en-US" smtClean="0"/>
              <a:t> places all panel schedule views on a sheet</a:t>
            </a:r>
            <a:endParaRPr lang="en-US" dirty="0"/>
          </a:p>
        </p:txBody>
      </p:sp>
      <p:pic>
        <p:nvPicPr>
          <p:cNvPr id="9" name="Picture 8" descr="PanelScheduleHtmlExport.png"/>
          <p:cNvPicPr>
            <a:picLocks noChangeAspect="1"/>
          </p:cNvPicPr>
          <p:nvPr/>
        </p:nvPicPr>
        <p:blipFill>
          <a:blip r:embed="rId5" cstate="print"/>
          <a:srcRect r="45060" b="54658"/>
          <a:stretch>
            <a:fillRect/>
          </a:stretch>
        </p:blipFill>
        <p:spPr>
          <a:xfrm>
            <a:off x="1070823" y="5613902"/>
            <a:ext cx="5262567" cy="3337667"/>
          </a:xfrm>
          <a:prstGeom prst="rect">
            <a:avLst/>
          </a:prstGeom>
        </p:spPr>
      </p:pic>
      <p:pic>
        <p:nvPicPr>
          <p:cNvPr id="6" name="Picture 5" descr="PanelScheduleInstance.png"/>
          <p:cNvPicPr>
            <a:picLocks noChangeAspect="1"/>
          </p:cNvPicPr>
          <p:nvPr/>
        </p:nvPicPr>
        <p:blipFill>
          <a:blip r:embed="rId6" cstate="print"/>
          <a:srcRect r="49644" b="22128"/>
          <a:stretch>
            <a:fillRect/>
          </a:stretch>
        </p:blipFill>
        <p:spPr>
          <a:xfrm>
            <a:off x="6657975" y="5640387"/>
            <a:ext cx="5490893" cy="3346749"/>
          </a:xfrm>
          <a:prstGeom prst="rect">
            <a:avLst/>
          </a:prstGeom>
        </p:spPr>
      </p:pic>
    </p:spTree>
  </p:cSld>
  <p:clrMapOvr>
    <a:masterClrMapping/>
  </p:clrMapOvr>
  <p:transition/>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elections.png"/>
          <p:cNvPicPr>
            <a:picLocks noChangeAspect="1"/>
          </p:cNvPicPr>
          <p:nvPr/>
        </p:nvPicPr>
        <p:blipFill>
          <a:blip r:embed="rId3" cstate="print"/>
          <a:stretch>
            <a:fillRect/>
          </a:stretch>
        </p:blipFill>
        <p:spPr>
          <a:xfrm>
            <a:off x="8277225" y="1420812"/>
            <a:ext cx="4629150" cy="6124575"/>
          </a:xfrm>
          <a:prstGeom prst="rect">
            <a:avLst/>
          </a:prstGeom>
        </p:spPr>
      </p:pic>
      <p:sp>
        <p:nvSpPr>
          <p:cNvPr id="2" name="Title 1"/>
          <p:cNvSpPr>
            <a:spLocks noGrp="1"/>
          </p:cNvSpPr>
          <p:nvPr>
            <p:ph type="title"/>
          </p:nvPr>
        </p:nvSpPr>
        <p:spPr/>
        <p:txBody>
          <a:bodyPr/>
          <a:lstStyle/>
          <a:p>
            <a:r>
              <a:rPr lang="en-GB" smtClean="0"/>
              <a:t>Selections</a:t>
            </a:r>
            <a:endParaRPr lang="en-GB" noProof="0" dirty="0"/>
          </a:p>
        </p:txBody>
      </p:sp>
      <p:sp>
        <p:nvSpPr>
          <p:cNvPr id="3" name="Content Placeholder 2"/>
          <p:cNvSpPr>
            <a:spLocks noGrp="1"/>
          </p:cNvSpPr>
          <p:nvPr>
            <p:ph idx="1"/>
          </p:nvPr>
        </p:nvSpPr>
        <p:spPr>
          <a:xfrm>
            <a:off x="485775" y="2146491"/>
            <a:ext cx="7848600" cy="4789296"/>
          </a:xfrm>
        </p:spPr>
        <p:txBody>
          <a:bodyPr/>
          <a:lstStyle/>
          <a:p>
            <a:r>
              <a:rPr lang="en-US" smtClean="0"/>
              <a:t>Demonstrate new selection operations</a:t>
            </a:r>
          </a:p>
          <a:p>
            <a:pPr lvl="0"/>
            <a:r>
              <a:rPr lang="en-US" smtClean="0"/>
              <a:t>Four different commands</a:t>
            </a:r>
          </a:p>
          <a:p>
            <a:pPr lvl="1"/>
            <a:r>
              <a:rPr lang="en-US" smtClean="0"/>
              <a:t>Pick elements for deletion</a:t>
            </a:r>
          </a:p>
          <a:p>
            <a:pPr lvl="1"/>
            <a:r>
              <a:rPr lang="en-US" smtClean="0"/>
              <a:t>Pick element or point from dialogue</a:t>
            </a:r>
          </a:p>
          <a:p>
            <a:pPr lvl="1"/>
            <a:r>
              <a:rPr lang="en-US" smtClean="0"/>
              <a:t>Pick face to set work plane and draw a circle</a:t>
            </a:r>
          </a:p>
          <a:p>
            <a:pPr lvl="1"/>
            <a:r>
              <a:rPr lang="en-US" smtClean="0"/>
              <a:t>Pick point on wall face for window placement</a:t>
            </a:r>
          </a:p>
        </p:txBody>
      </p:sp>
      <p:pic>
        <p:nvPicPr>
          <p:cNvPr id="10" name="Picture 9" descr="SelectionsDlg.png"/>
          <p:cNvPicPr>
            <a:picLocks noChangeAspect="1"/>
          </p:cNvPicPr>
          <p:nvPr/>
        </p:nvPicPr>
        <p:blipFill>
          <a:blip r:embed="rId4" cstate="print"/>
          <a:stretch>
            <a:fillRect/>
          </a:stretch>
        </p:blipFill>
        <p:spPr>
          <a:xfrm>
            <a:off x="4905375" y="6388099"/>
            <a:ext cx="1857375" cy="1690688"/>
          </a:xfrm>
          <a:prstGeom prst="rect">
            <a:avLst/>
          </a:prstGeom>
        </p:spPr>
      </p:pic>
    </p:spTree>
  </p:cSld>
  <p:clrMapOvr>
    <a:masterClrMapping/>
  </p:clrMapOvr>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SolidSolidCut</a:t>
            </a:r>
            <a:endParaRPr lang="en-GB" noProof="0" dirty="0"/>
          </a:p>
        </p:txBody>
      </p:sp>
      <p:sp>
        <p:nvSpPr>
          <p:cNvPr id="5" name="Content Placeholder 4"/>
          <p:cNvSpPr>
            <a:spLocks noGrp="1"/>
          </p:cNvSpPr>
          <p:nvPr>
            <p:ph idx="1"/>
          </p:nvPr>
        </p:nvSpPr>
        <p:spPr>
          <a:xfrm>
            <a:off x="593725" y="3289491"/>
            <a:ext cx="12236450" cy="5703696"/>
          </a:xfrm>
        </p:spPr>
        <p:txBody>
          <a:bodyPr/>
          <a:lstStyle/>
          <a:p>
            <a:r>
              <a:rPr lang="en-US" smtClean="0"/>
              <a:t>New </a:t>
            </a:r>
            <a:r>
              <a:rPr lang="en-GB" smtClean="0"/>
              <a:t>SolidSolidCutUtils class</a:t>
            </a:r>
          </a:p>
          <a:p>
            <a:pPr lvl="1"/>
            <a:r>
              <a:rPr lang="en-GB" smtClean="0"/>
              <a:t>IsAllowedForSolidCut – is element eligible?</a:t>
            </a:r>
          </a:p>
          <a:p>
            <a:pPr lvl="1"/>
            <a:r>
              <a:rPr lang="en-GB" smtClean="0"/>
              <a:t>CanTwoElemsHaveSolidSolidCut – can cut  be added to two elements?</a:t>
            </a:r>
          </a:p>
          <a:p>
            <a:pPr lvl="1"/>
            <a:r>
              <a:rPr lang="en-GB" smtClean="0"/>
              <a:t>AddCutBetweenSolids – create the solid-solid cut for two elements</a:t>
            </a:r>
          </a:p>
          <a:p>
            <a:pPr lvl="1"/>
            <a:r>
              <a:rPr lang="en-GB" smtClean="0"/>
              <a:t>GetCuttingSolids – return solids which cut input element  </a:t>
            </a:r>
          </a:p>
          <a:p>
            <a:pPr lvl="1"/>
            <a:r>
              <a:rPr lang="en-GB" smtClean="0"/>
              <a:t>GetSolidsBeingCut – return solids being cut by input element  </a:t>
            </a:r>
          </a:p>
          <a:p>
            <a:pPr lvl="1"/>
            <a:r>
              <a:rPr lang="en-GB" smtClean="0"/>
              <a:t>RemoveCutBetweenSolids – uncut, i.e. remove the solid-solid cut</a:t>
            </a:r>
          </a:p>
          <a:p>
            <a:r>
              <a:rPr lang="en-US" smtClean="0"/>
              <a:t>Works in conceptual mass family</a:t>
            </a:r>
          </a:p>
          <a:p>
            <a:r>
              <a:rPr lang="en-US" smtClean="0"/>
              <a:t>Works on generic forms, geometry combinations, family instances</a:t>
            </a:r>
          </a:p>
          <a:p>
            <a:pPr lvl="1"/>
            <a:r>
              <a:rPr lang="en-US" smtClean="0">
                <a:hlinkClick r:id="rId3" action="ppaction://hlinkfile"/>
              </a:rPr>
              <a:t>Sample add-in</a:t>
            </a:r>
            <a:r>
              <a:rPr lang="en-US" smtClean="0"/>
              <a:t> defines two commands, Cut and Uncut</a:t>
            </a:r>
          </a:p>
          <a:p>
            <a:pPr lvl="1"/>
            <a:r>
              <a:rPr lang="en-US" smtClean="0"/>
              <a:t>To be run on a sample model using hard-coded element ids</a:t>
            </a:r>
            <a:endParaRPr lang="en-GB" smtClean="0"/>
          </a:p>
        </p:txBody>
      </p:sp>
      <p:pic>
        <p:nvPicPr>
          <p:cNvPr id="8" name="Picture 7" descr="SolidSolidCut1.png"/>
          <p:cNvPicPr>
            <a:picLocks noChangeAspect="1"/>
          </p:cNvPicPr>
          <p:nvPr/>
        </p:nvPicPr>
        <p:blipFill>
          <a:blip r:embed="rId4" cstate="print"/>
          <a:stretch>
            <a:fillRect/>
          </a:stretch>
        </p:blipFill>
        <p:spPr>
          <a:xfrm>
            <a:off x="7867650" y="534987"/>
            <a:ext cx="2295525" cy="2324100"/>
          </a:xfrm>
          <a:prstGeom prst="rect">
            <a:avLst/>
          </a:prstGeom>
        </p:spPr>
      </p:pic>
      <p:pic>
        <p:nvPicPr>
          <p:cNvPr id="9" name="Picture 8" descr="SolidSolidCut2.png"/>
          <p:cNvPicPr>
            <a:picLocks noChangeAspect="1"/>
          </p:cNvPicPr>
          <p:nvPr/>
        </p:nvPicPr>
        <p:blipFill>
          <a:blip r:embed="rId5" cstate="print"/>
          <a:stretch>
            <a:fillRect/>
          </a:stretch>
        </p:blipFill>
        <p:spPr>
          <a:xfrm>
            <a:off x="10429875" y="458787"/>
            <a:ext cx="2247900" cy="2343150"/>
          </a:xfrm>
          <a:prstGeom prst="rect">
            <a:avLst/>
          </a:prstGeom>
        </p:spPr>
      </p:pic>
    </p:spTree>
  </p:cSld>
  <p:clrMapOvr>
    <a:masterClrMapping/>
  </p:clrMapOvr>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The Idling Event and Samples</a:t>
            </a:r>
            <a:endParaRPr lang="en-GB" noProof="0" dirty="0"/>
          </a:p>
        </p:txBody>
      </p:sp>
      <p:sp>
        <p:nvSpPr>
          <p:cNvPr id="5" name="Content Placeholder 4"/>
          <p:cNvSpPr>
            <a:spLocks noGrp="1"/>
          </p:cNvSpPr>
          <p:nvPr>
            <p:ph idx="1"/>
          </p:nvPr>
        </p:nvSpPr>
        <p:spPr/>
        <p:txBody>
          <a:bodyPr/>
          <a:lstStyle/>
          <a:p>
            <a:r>
              <a:rPr lang="en-GB" smtClean="0"/>
              <a:t>UIApplication.Idling event is raised between user interactions</a:t>
            </a:r>
          </a:p>
          <a:p>
            <a:r>
              <a:rPr lang="en-US" smtClean="0"/>
              <a:t>Safe for API to access document, transaction may be opened</a:t>
            </a:r>
          </a:p>
          <a:p>
            <a:r>
              <a:rPr lang="en-US" smtClean="0"/>
              <a:t>Interaction with an external application is possible</a:t>
            </a:r>
          </a:p>
          <a:p>
            <a:r>
              <a:rPr lang="en-US" smtClean="0"/>
              <a:t>Synchronisation logic required</a:t>
            </a:r>
          </a:p>
          <a:p>
            <a:r>
              <a:rPr lang="en-US" smtClean="0"/>
              <a:t>RevitWebcam sample</a:t>
            </a:r>
          </a:p>
          <a:p>
            <a:pPr lvl="1"/>
            <a:r>
              <a:rPr lang="en-US" smtClean="0"/>
              <a:t>Select a Revit element face in the model and specify image url</a:t>
            </a:r>
          </a:p>
          <a:p>
            <a:pPr lvl="1">
              <a:spcBef>
                <a:spcPts val="0"/>
              </a:spcBef>
            </a:pPr>
            <a:r>
              <a:rPr lang="en-US" smtClean="0"/>
              <a:t>In the Idling event handler, poll the internet image updates</a:t>
            </a:r>
          </a:p>
          <a:p>
            <a:pPr lvl="1">
              <a:spcBef>
                <a:spcPts val="0"/>
              </a:spcBef>
            </a:pPr>
            <a:r>
              <a:rPr lang="en-US" smtClean="0"/>
              <a:t>Display grayscale results on the face in the Revit model using AVF</a:t>
            </a:r>
          </a:p>
          <a:p>
            <a:r>
              <a:rPr lang="en-US" smtClean="0"/>
              <a:t>RstLiveLink sample</a:t>
            </a:r>
          </a:p>
          <a:p>
            <a:pPr lvl="1"/>
            <a:r>
              <a:rPr lang="en-US" smtClean="0"/>
              <a:t>Export RST analytical model to external analysis application</a:t>
            </a:r>
          </a:p>
          <a:p>
            <a:pPr lvl="1">
              <a:spcBef>
                <a:spcPts val="0"/>
              </a:spcBef>
            </a:pPr>
            <a:r>
              <a:rPr lang="en-US" smtClean="0"/>
              <a:t>In the Idling event handler, check for updated file timestamp</a:t>
            </a:r>
          </a:p>
          <a:p>
            <a:pPr lvl="1">
              <a:spcBef>
                <a:spcPts val="0"/>
              </a:spcBef>
            </a:pPr>
            <a:r>
              <a:rPr lang="en-US" smtClean="0"/>
              <a:t>Import modified data back into Revit model</a:t>
            </a:r>
          </a:p>
          <a:p>
            <a:pPr>
              <a:spcBef>
                <a:spcPts val="0"/>
              </a:spcBef>
              <a:buClr>
                <a:schemeClr val="bg1">
                  <a:lumMod val="50000"/>
                  <a:lumOff val="50000"/>
                </a:schemeClr>
              </a:buClr>
            </a:pPr>
            <a:r>
              <a:rPr lang="en-US" smtClean="0">
                <a:solidFill>
                  <a:schemeClr val="tx1">
                    <a:lumMod val="50000"/>
                  </a:schemeClr>
                </a:solidFill>
              </a:rPr>
              <a:t>Journaling issue</a:t>
            </a:r>
            <a:endParaRPr lang="en-GB">
              <a:solidFill>
                <a:schemeClr val="tx1">
                  <a:lumMod val="50000"/>
                </a:schemeClr>
              </a:solidFill>
            </a:endParaRPr>
          </a:p>
        </p:txBody>
      </p:sp>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77787"/>
            <a:ext cx="4235450" cy="1417320"/>
          </a:xfrm>
        </p:spPr>
        <p:txBody>
          <a:bodyPr/>
          <a:lstStyle/>
          <a:p>
            <a:r>
              <a:rPr lang="en-GB" smtClean="0"/>
              <a:t>RevitWebcam</a:t>
            </a:r>
            <a:endParaRPr lang="en-GB"/>
          </a:p>
        </p:txBody>
      </p:sp>
      <p:sp>
        <p:nvSpPr>
          <p:cNvPr id="3" name="Content Placeholder 2"/>
          <p:cNvSpPr>
            <a:spLocks noGrp="1"/>
          </p:cNvSpPr>
          <p:nvPr>
            <p:ph idx="1"/>
          </p:nvPr>
        </p:nvSpPr>
        <p:spPr>
          <a:xfrm>
            <a:off x="561975" y="1601787"/>
            <a:ext cx="8839200" cy="7162800"/>
          </a:xfrm>
        </p:spPr>
        <p:txBody>
          <a:bodyPr/>
          <a:lstStyle/>
          <a:p>
            <a:r>
              <a:rPr lang="en-US" smtClean="0"/>
              <a:t>Idling event and analysis visualisation sample</a:t>
            </a:r>
          </a:p>
          <a:p>
            <a:r>
              <a:rPr lang="en-US" smtClean="0"/>
              <a:t>Implemented as an external command</a:t>
            </a:r>
          </a:p>
          <a:p>
            <a:r>
              <a:rPr lang="en-US" smtClean="0"/>
              <a:t>Select face on BIM element using filter</a:t>
            </a:r>
          </a:p>
          <a:p>
            <a:r>
              <a:rPr lang="en-US" smtClean="0"/>
              <a:t>Set up a spatial field primitive for face</a:t>
            </a:r>
          </a:p>
          <a:p>
            <a:r>
              <a:rPr lang="en-US" smtClean="0"/>
              <a:t>Set greyscale analysis display style</a:t>
            </a:r>
          </a:p>
          <a:p>
            <a:r>
              <a:rPr lang="en-US" smtClean="0"/>
              <a:t>Subscribe to Idling event with handler to</a:t>
            </a:r>
          </a:p>
          <a:p>
            <a:pPr lvl="1"/>
            <a:r>
              <a:rPr lang="en-US" smtClean="0"/>
              <a:t>Check minimum elapsed time interval</a:t>
            </a:r>
          </a:p>
          <a:p>
            <a:pPr lvl="1"/>
            <a:r>
              <a:rPr lang="en-US" smtClean="0"/>
              <a:t>Grab current image from URL</a:t>
            </a:r>
          </a:p>
          <a:p>
            <a:pPr lvl="1"/>
            <a:r>
              <a:rPr lang="en-US" smtClean="0"/>
              <a:t>Check whether update required</a:t>
            </a:r>
          </a:p>
          <a:p>
            <a:pPr lvl="1"/>
            <a:r>
              <a:rPr lang="en-US" smtClean="0"/>
              <a:t>Start transaction for write access</a:t>
            </a:r>
          </a:p>
          <a:p>
            <a:pPr lvl="1"/>
            <a:r>
              <a:rPr lang="en-US" smtClean="0"/>
              <a:t>Update spatial field primitive</a:t>
            </a:r>
          </a:p>
          <a:p>
            <a:pPr lvl="1"/>
            <a:r>
              <a:rPr lang="en-US" smtClean="0"/>
              <a:t>Set field points and values</a:t>
            </a:r>
            <a:endParaRPr lang="en-GB" smtClean="0"/>
          </a:p>
          <a:p>
            <a:pPr>
              <a:buFont typeface="Wingdings" pitchFamily="2" charset="2"/>
              <a:buChar char="Ø"/>
            </a:pPr>
            <a:r>
              <a:rPr lang="en-GB" smtClean="0">
                <a:hlinkClick r:id="rId2" action="ppaction://hlinkfile"/>
              </a:rPr>
              <a:t>RevitWebcam.sln</a:t>
            </a:r>
            <a:endParaRPr lang="en-GB"/>
          </a:p>
        </p:txBody>
      </p:sp>
      <p:pic>
        <p:nvPicPr>
          <p:cNvPr id="4" name="Content Placeholder 3" descr="webcam_on_wall_at_night.jpg"/>
          <p:cNvPicPr>
            <a:picLocks noChangeAspect="1"/>
          </p:cNvPicPr>
          <p:nvPr/>
        </p:nvPicPr>
        <p:blipFill>
          <a:blip r:embed="rId3" cstate="print"/>
          <a:stretch>
            <a:fillRect/>
          </a:stretch>
        </p:blipFill>
        <p:spPr bwMode="auto">
          <a:xfrm>
            <a:off x="7191375" y="5559424"/>
            <a:ext cx="5500688" cy="3509963"/>
          </a:xfrm>
          <a:prstGeom prst="rect">
            <a:avLst/>
          </a:prstGeom>
          <a:noFill/>
          <a:ln w="12700">
            <a:noFill/>
            <a:miter lim="800000"/>
            <a:headEnd/>
            <a:tailEnd/>
          </a:ln>
        </p:spPr>
      </p:pic>
      <p:pic>
        <p:nvPicPr>
          <p:cNvPr id="5" name="Picture 4" descr="webcam_on_wall.jpg"/>
          <p:cNvPicPr>
            <a:picLocks noChangeAspect="1"/>
          </p:cNvPicPr>
          <p:nvPr/>
        </p:nvPicPr>
        <p:blipFill>
          <a:blip r:embed="rId4" cstate="print"/>
          <a:stretch>
            <a:fillRect/>
          </a:stretch>
        </p:blipFill>
        <p:spPr>
          <a:xfrm>
            <a:off x="8691562" y="2806699"/>
            <a:ext cx="4062413" cy="3214688"/>
          </a:xfrm>
          <a:prstGeom prst="rect">
            <a:avLst/>
          </a:prstGeom>
        </p:spPr>
      </p:pic>
      <p:pic>
        <p:nvPicPr>
          <p:cNvPr id="6" name="Picture 5" descr="picadilly.jpg"/>
          <p:cNvPicPr>
            <a:picLocks noChangeAspect="1"/>
          </p:cNvPicPr>
          <p:nvPr/>
        </p:nvPicPr>
        <p:blipFill>
          <a:blip r:embed="rId5" cstate="print"/>
          <a:stretch>
            <a:fillRect/>
          </a:stretch>
        </p:blipFill>
        <p:spPr>
          <a:xfrm>
            <a:off x="9477375" y="534987"/>
            <a:ext cx="3352800" cy="2743200"/>
          </a:xfrm>
          <a:prstGeom prst="rect">
            <a:avLst/>
          </a:prstGeom>
        </p:spPr>
      </p:pic>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RstLink Dynamic Update</a:t>
            </a:r>
            <a:endParaRPr lang="en-GB" noProof="0" dirty="0"/>
          </a:p>
        </p:txBody>
      </p:sp>
      <p:sp>
        <p:nvSpPr>
          <p:cNvPr id="5" name="Content Placeholder 4"/>
          <p:cNvSpPr>
            <a:spLocks noGrp="1"/>
          </p:cNvSpPr>
          <p:nvPr>
            <p:ph idx="1"/>
          </p:nvPr>
        </p:nvSpPr>
        <p:spPr/>
        <p:txBody>
          <a:bodyPr/>
          <a:lstStyle/>
          <a:p>
            <a:r>
              <a:rPr lang="en-US" smtClean="0"/>
              <a:t>Idling event and Revit Structure link sample</a:t>
            </a:r>
          </a:p>
          <a:p>
            <a:r>
              <a:rPr lang="en-US" smtClean="0"/>
              <a:t>RstLink demonstrates export of analytical model to an external application and import of modified results back into Revit</a:t>
            </a:r>
          </a:p>
          <a:p>
            <a:pPr lvl="1"/>
            <a:r>
              <a:rPr lang="en-US" smtClean="0"/>
              <a:t>Export from Revit to neutral exchange file format</a:t>
            </a:r>
          </a:p>
          <a:p>
            <a:pPr lvl="1"/>
            <a:r>
              <a:rPr lang="en-US" smtClean="0"/>
              <a:t>Import into external analysis application and recreate simplified model</a:t>
            </a:r>
          </a:p>
          <a:p>
            <a:pPr lvl="1"/>
            <a:r>
              <a:rPr lang="en-US" smtClean="0"/>
              <a:t>Edit and export modified model from external analysis application</a:t>
            </a:r>
          </a:p>
          <a:p>
            <a:pPr lvl="1"/>
            <a:r>
              <a:rPr lang="en-US" smtClean="0"/>
              <a:t>Import back into Revit</a:t>
            </a:r>
          </a:p>
          <a:p>
            <a:r>
              <a:rPr lang="en-US" smtClean="0">
                <a:hlinkClick r:id="rId3" action="ppaction://hlinkfile"/>
              </a:rPr>
              <a:t>RstLiveLink</a:t>
            </a:r>
            <a:r>
              <a:rPr lang="en-US" smtClean="0"/>
              <a:t> automates the synchronisation</a:t>
            </a:r>
          </a:p>
          <a:p>
            <a:pPr lvl="1"/>
            <a:r>
              <a:rPr lang="en-US" smtClean="0"/>
              <a:t>Export command saves model to external file, remembers timestamp and installs Idling event handler</a:t>
            </a:r>
          </a:p>
          <a:p>
            <a:pPr lvl="1"/>
            <a:r>
              <a:rPr lang="en-US" smtClean="0"/>
              <a:t>Idling handler checks for an updated exchange file, starts transaction, imports updated data, updates timestamp</a:t>
            </a:r>
            <a:endParaRPr lang="en-GB"/>
          </a:p>
        </p:txBody>
      </p:sp>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Modeless Loose Connector Navigation</a:t>
            </a:r>
          </a:p>
        </p:txBody>
      </p:sp>
      <p:sp>
        <p:nvSpPr>
          <p:cNvPr id="3" name="Content Placeholder 2"/>
          <p:cNvSpPr>
            <a:spLocks noGrp="1"/>
          </p:cNvSpPr>
          <p:nvPr>
            <p:ph idx="1"/>
          </p:nvPr>
        </p:nvSpPr>
        <p:spPr>
          <a:xfrm>
            <a:off x="593725" y="1982787"/>
            <a:ext cx="11762080" cy="5398896"/>
          </a:xfrm>
        </p:spPr>
        <p:txBody>
          <a:bodyPr/>
          <a:lstStyle/>
          <a:p>
            <a:r>
              <a:rPr lang="en-US" smtClean="0"/>
              <a:t>Filter for all MEP connectors in project</a:t>
            </a:r>
          </a:p>
          <a:p>
            <a:pPr lvl="1"/>
            <a:r>
              <a:rPr lang="en-US" smtClean="0"/>
              <a:t>Combine all relevant classes and family instance categories</a:t>
            </a:r>
          </a:p>
          <a:p>
            <a:r>
              <a:rPr lang="en-US" smtClean="0"/>
              <a:t>Check IsConnected property on each connector</a:t>
            </a:r>
          </a:p>
          <a:p>
            <a:r>
              <a:rPr lang="en-US" smtClean="0"/>
              <a:t>Unable to determine whether a wire is intended to be homerun</a:t>
            </a:r>
          </a:p>
          <a:p>
            <a:r>
              <a:rPr lang="en-US" smtClean="0"/>
              <a:t>Log results to file and display it to user</a:t>
            </a:r>
          </a:p>
          <a:p>
            <a:r>
              <a:rPr lang="en-US" smtClean="0"/>
              <a:t>Interactively navigate through results from a modeless dialogue</a:t>
            </a:r>
          </a:p>
          <a:p>
            <a:r>
              <a:rPr lang="en-US" smtClean="0"/>
              <a:t>Ensure that modeless dialogue remains on top of Revit</a:t>
            </a:r>
          </a:p>
          <a:p>
            <a:r>
              <a:rPr lang="en-GB" smtClean="0"/>
              <a:t>Modeless navigation interacts with Idling event</a:t>
            </a:r>
          </a:p>
          <a:p>
            <a:r>
              <a:rPr lang="en-US" smtClean="0">
                <a:hlinkClick r:id="rId2" action="ppaction://hlinkfile"/>
              </a:rPr>
              <a:t>LooseConnector.sln</a:t>
            </a:r>
            <a:endParaRPr lang="en-GB" smtClean="0"/>
          </a:p>
        </p:txBody>
      </p:sp>
      <p:pic>
        <p:nvPicPr>
          <p:cNvPr id="4" name="Picture 3" descr="rme_homerun_wire.png"/>
          <p:cNvPicPr>
            <a:picLocks noChangeAspect="1"/>
          </p:cNvPicPr>
          <p:nvPr/>
        </p:nvPicPr>
        <p:blipFill>
          <a:blip r:embed="rId3" cstate="print"/>
          <a:stretch>
            <a:fillRect/>
          </a:stretch>
        </p:blipFill>
        <p:spPr>
          <a:xfrm>
            <a:off x="7419975" y="6707187"/>
            <a:ext cx="5072063" cy="2043113"/>
          </a:xfrm>
          <a:prstGeom prst="rect">
            <a:avLst/>
          </a:prstGeom>
        </p:spPr>
      </p:pic>
    </p:spTree>
  </p:cSld>
  <p:clrMapOvr>
    <a:masterClrMapping/>
  </p:clrMapOvr>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Revit 2012 SDK Samples</a:t>
            </a:r>
          </a:p>
        </p:txBody>
      </p:sp>
      <p:sp>
        <p:nvSpPr>
          <p:cNvPr id="6" name="Subtitle 5"/>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2012 SDK Samples</a:t>
            </a:r>
            <a:endParaRPr lang="en-US" dirty="0"/>
          </a:p>
        </p:txBody>
      </p:sp>
      <p:sp>
        <p:nvSpPr>
          <p:cNvPr id="3" name="Content Placeholder 2"/>
          <p:cNvSpPr>
            <a:spLocks noGrp="1"/>
          </p:cNvSpPr>
          <p:nvPr>
            <p:ph idx="1"/>
          </p:nvPr>
        </p:nvSpPr>
        <p:spPr>
          <a:xfrm>
            <a:off x="593725" y="1830387"/>
            <a:ext cx="11761788" cy="6699250"/>
          </a:xfrm>
        </p:spPr>
        <p:txBody>
          <a:bodyPr/>
          <a:lstStyle/>
          <a:p>
            <a:pPr>
              <a:spcBef>
                <a:spcPts val="600"/>
              </a:spcBef>
            </a:pPr>
            <a:r>
              <a:rPr lang="en-GB" smtClean="0"/>
              <a:t>CreateFillPattern</a:t>
            </a:r>
          </a:p>
          <a:p>
            <a:pPr>
              <a:spcBef>
                <a:spcPts val="600"/>
              </a:spcBef>
            </a:pPr>
            <a:r>
              <a:rPr lang="en-US" smtClean="0"/>
              <a:t>CompoundStructure</a:t>
            </a:r>
          </a:p>
          <a:p>
            <a:pPr>
              <a:spcBef>
                <a:spcPts val="600"/>
              </a:spcBef>
            </a:pPr>
            <a:r>
              <a:rPr lang="en-US" smtClean="0"/>
              <a:t>EnergyAnalysisModel</a:t>
            </a:r>
            <a:endParaRPr lang="en-GB" smtClean="0"/>
          </a:p>
          <a:p>
            <a:pPr>
              <a:spcBef>
                <a:spcPts val="600"/>
              </a:spcBef>
            </a:pPr>
            <a:r>
              <a:rPr lang="en-GB" smtClean="0"/>
              <a:t>ExtensibleStorageManager</a:t>
            </a:r>
          </a:p>
          <a:p>
            <a:pPr>
              <a:spcBef>
                <a:spcPts val="600"/>
              </a:spcBef>
            </a:pPr>
            <a:r>
              <a:rPr lang="en-GB" smtClean="0"/>
              <a:t>PerformanceAdviserControl</a:t>
            </a:r>
          </a:p>
          <a:p>
            <a:pPr>
              <a:spcBef>
                <a:spcPts val="600"/>
              </a:spcBef>
            </a:pPr>
            <a:r>
              <a:rPr lang="en-US" smtClean="0"/>
              <a:t>PointCloudEngine</a:t>
            </a:r>
          </a:p>
          <a:p>
            <a:pPr>
              <a:spcBef>
                <a:spcPts val="600"/>
              </a:spcBef>
            </a:pPr>
            <a:r>
              <a:rPr lang="en-US" smtClean="0"/>
              <a:t>MultiplanarRebar</a:t>
            </a:r>
            <a:endParaRPr lang="en-GB" smtClean="0"/>
          </a:p>
          <a:p>
            <a:pPr>
              <a:spcBef>
                <a:spcPts val="600"/>
              </a:spcBef>
            </a:pPr>
            <a:r>
              <a:rPr lang="en-US" smtClean="0"/>
              <a:t>MultithreadedCalculation</a:t>
            </a:r>
            <a:endParaRPr lang="en-GB" smtClean="0"/>
          </a:p>
          <a:p>
            <a:pPr>
              <a:spcBef>
                <a:spcPts val="600"/>
              </a:spcBef>
            </a:pPr>
            <a:r>
              <a:rPr lang="en-US" smtClean="0"/>
              <a:t>SlaveSymbolGeometry</a:t>
            </a:r>
          </a:p>
          <a:p>
            <a:pPr>
              <a:spcBef>
                <a:spcPts val="600"/>
              </a:spcBef>
            </a:pPr>
            <a:r>
              <a:rPr lang="en-US" smtClean="0"/>
              <a:t>GeometryCreation_BooleanOperation</a:t>
            </a:r>
          </a:p>
          <a:p>
            <a:pPr>
              <a:spcBef>
                <a:spcPts val="600"/>
              </a:spcBef>
            </a:pPr>
            <a:r>
              <a:rPr lang="en-US" smtClean="0"/>
              <a:t>ProximityDetection_WallJoinControl</a:t>
            </a:r>
            <a:endParaRPr lang="en-GB"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Main Samples Solution</a:t>
            </a:r>
          </a:p>
        </p:txBody>
      </p:sp>
      <p:sp>
        <p:nvSpPr>
          <p:cNvPr id="14339" name="Rectangle 3"/>
          <p:cNvSpPr>
            <a:spLocks noGrp="1" noChangeArrowheads="1"/>
          </p:cNvSpPr>
          <p:nvPr>
            <p:ph idx="1"/>
          </p:nvPr>
        </p:nvSpPr>
        <p:spPr/>
        <p:txBody>
          <a:bodyPr/>
          <a:lstStyle/>
          <a:p>
            <a:r>
              <a:rPr lang="en-US" smtClean="0"/>
              <a:t>All Revit SDK samples are united in SDKSamples2012.sln</a:t>
            </a:r>
          </a:p>
          <a:p>
            <a:pPr lvl="1"/>
            <a:r>
              <a:rPr lang="en-US" smtClean="0"/>
              <a:t>Both C# and VB</a:t>
            </a:r>
          </a:p>
          <a:p>
            <a:r>
              <a:rPr lang="en-US" smtClean="0"/>
              <a:t>Compiling all samples requires correct reference path to Revit API assemblies</a:t>
            </a:r>
          </a:p>
          <a:p>
            <a:pPr lvl="1"/>
            <a:r>
              <a:rPr lang="en-US" smtClean="0"/>
              <a:t>Installing Revit to default location matches default, otherwise adjust</a:t>
            </a:r>
          </a:p>
          <a:p>
            <a:pPr lvl="1"/>
            <a:r>
              <a:rPr lang="en-US" smtClean="0"/>
              <a:t>Ensure 'Copy Local' flag is set to False</a:t>
            </a:r>
          </a:p>
          <a:p>
            <a:r>
              <a:rPr lang="en-US" smtClean="0"/>
              <a:t>Use global searching to explore a specific programming task</a:t>
            </a:r>
          </a:p>
          <a:p>
            <a:pPr lvl="1"/>
            <a:r>
              <a:rPr lang="en-US" smtClean="0"/>
              <a:t>Search for CreateWall</a:t>
            </a:r>
          </a:p>
          <a:p>
            <a:pPr lvl="1"/>
            <a:r>
              <a:rPr lang="en-US" smtClean="0"/>
              <a:t>Whole word and match case</a:t>
            </a:r>
          </a:p>
          <a:p>
            <a:pPr lvl="1"/>
            <a:r>
              <a:rPr lang="en-US" smtClean="0"/>
              <a:t>In Journaling, discover what we really want: NewWall()</a:t>
            </a:r>
          </a:p>
          <a:p>
            <a:r>
              <a:rPr lang="en-US" smtClean="0"/>
              <a:t>Bare-bones external command requires add-in manifest</a:t>
            </a:r>
          </a:p>
          <a:p>
            <a:pPr lvl="1"/>
            <a:r>
              <a:rPr lang="en-US" smtClean="0"/>
              <a:t>It is a large effort to test all samples one by one</a:t>
            </a:r>
          </a:p>
          <a:p>
            <a:pPr lvl="1"/>
            <a:r>
              <a:rPr lang="en-GB" smtClean="0"/>
              <a:t>Solution: RvtSamples external application</a:t>
            </a:r>
            <a:endParaRPr lang="en-US" smtClean="0"/>
          </a:p>
        </p:txBody>
      </p:sp>
    </p:spTree>
  </p:cSld>
  <p:clrMapOvr>
    <a:masterClrMapping/>
  </p:clrMapOvr>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reateFillPattern04.png"/>
          <p:cNvPicPr>
            <a:picLocks noChangeAspect="1"/>
          </p:cNvPicPr>
          <p:nvPr/>
        </p:nvPicPr>
        <p:blipFill>
          <a:blip r:embed="rId3" cstate="print"/>
          <a:stretch>
            <a:fillRect/>
          </a:stretch>
        </p:blipFill>
        <p:spPr>
          <a:xfrm>
            <a:off x="11134725" y="1649412"/>
            <a:ext cx="1847850" cy="8105775"/>
          </a:xfrm>
          <a:prstGeom prst="rect">
            <a:avLst/>
          </a:prstGeom>
        </p:spPr>
      </p:pic>
      <p:sp>
        <p:nvSpPr>
          <p:cNvPr id="2" name="Title 1"/>
          <p:cNvSpPr>
            <a:spLocks noGrp="1"/>
          </p:cNvSpPr>
          <p:nvPr>
            <p:ph type="title"/>
          </p:nvPr>
        </p:nvSpPr>
        <p:spPr/>
        <p:txBody>
          <a:bodyPr/>
          <a:lstStyle/>
          <a:p>
            <a:r>
              <a:rPr lang="en-GB" smtClean="0"/>
              <a:t>Create Fill Pattern </a:t>
            </a:r>
            <a:endParaRPr lang="en-GB" dirty="0"/>
          </a:p>
        </p:txBody>
      </p:sp>
      <p:sp>
        <p:nvSpPr>
          <p:cNvPr id="4" name="Content Placeholder 3"/>
          <p:cNvSpPr>
            <a:spLocks noGrp="1"/>
          </p:cNvSpPr>
          <p:nvPr>
            <p:ph idx="1"/>
          </p:nvPr>
        </p:nvSpPr>
        <p:spPr>
          <a:xfrm>
            <a:off x="593725" y="1525587"/>
            <a:ext cx="7435850" cy="6699250"/>
          </a:xfrm>
        </p:spPr>
        <p:txBody>
          <a:bodyPr/>
          <a:lstStyle/>
          <a:p>
            <a:r>
              <a:rPr lang="en-GB" smtClean="0"/>
              <a:t>Create and retrieve line and fill patterns</a:t>
            </a:r>
          </a:p>
          <a:p>
            <a:r>
              <a:rPr lang="en-GB" smtClean="0"/>
              <a:t>Apply to a selected surface or grid</a:t>
            </a:r>
          </a:p>
          <a:p>
            <a:r>
              <a:rPr lang="en-GB" smtClean="0"/>
              <a:t>Main classes and methods:</a:t>
            </a:r>
          </a:p>
          <a:p>
            <a:pPr lvl="3">
              <a:spcBef>
                <a:spcPts val="1200"/>
              </a:spcBef>
            </a:pPr>
            <a:r>
              <a:rPr lang="en-GB" smtClean="0"/>
              <a:t>FillPattern</a:t>
            </a:r>
          </a:p>
          <a:p>
            <a:pPr lvl="3"/>
            <a:r>
              <a:rPr lang="en-GB" smtClean="0"/>
              <a:t>FillGrid, </a:t>
            </a:r>
          </a:p>
          <a:p>
            <a:pPr lvl="3"/>
            <a:r>
              <a:rPr lang="en-GB" smtClean="0"/>
              <a:t>FillPatternElement.Create(</a:t>
            </a:r>
            <a:br>
              <a:rPr lang="en-GB" smtClean="0"/>
            </a:br>
            <a:r>
              <a:rPr lang="en-GB" smtClean="0"/>
              <a:t>doc, fillPattern)</a:t>
            </a:r>
          </a:p>
          <a:p>
            <a:pPr lvl="3"/>
            <a:r>
              <a:rPr lang="en-GB" smtClean="0"/>
              <a:t>LinePattern</a:t>
            </a:r>
          </a:p>
          <a:p>
            <a:pPr lvl="3"/>
            <a:r>
              <a:rPr lang="en-GB" smtClean="0"/>
              <a:t>LinePatternSegment</a:t>
            </a:r>
          </a:p>
          <a:p>
            <a:pPr lvl="3"/>
            <a:r>
              <a:rPr lang="en-GB" smtClean="0"/>
              <a:t>LinePatternElement.Create( </a:t>
            </a:r>
            <a:br>
              <a:rPr lang="en-GB" smtClean="0"/>
            </a:br>
            <a:r>
              <a:rPr lang="en-GB" smtClean="0"/>
              <a:t>doc, linePattern)  </a:t>
            </a:r>
            <a:endParaRPr lang="en-GB" dirty="0" smtClean="0"/>
          </a:p>
        </p:txBody>
      </p:sp>
      <p:pic>
        <p:nvPicPr>
          <p:cNvPr id="14" name="Content Placeholder 3" descr="CreateFillPattern01.png"/>
          <p:cNvPicPr>
            <a:picLocks noChangeAspect="1"/>
          </p:cNvPicPr>
          <p:nvPr/>
        </p:nvPicPr>
        <p:blipFill>
          <a:blip r:embed="rId4" cstate="print"/>
          <a:stretch>
            <a:fillRect/>
          </a:stretch>
        </p:blipFill>
        <p:spPr bwMode="auto">
          <a:xfrm>
            <a:off x="8086725" y="153987"/>
            <a:ext cx="3143250" cy="3371850"/>
          </a:xfrm>
          <a:prstGeom prst="rect">
            <a:avLst/>
          </a:prstGeom>
          <a:noFill/>
          <a:ln w="12700">
            <a:noFill/>
            <a:miter lim="800000"/>
            <a:headEnd/>
            <a:tailEnd/>
          </a:ln>
        </p:spPr>
      </p:pic>
      <p:pic>
        <p:nvPicPr>
          <p:cNvPr id="15" name="Picture 14" descr="CreateFillPattern02.png"/>
          <p:cNvPicPr>
            <a:picLocks noChangeAspect="1"/>
          </p:cNvPicPr>
          <p:nvPr/>
        </p:nvPicPr>
        <p:blipFill>
          <a:blip r:embed="rId5" cstate="print"/>
          <a:stretch>
            <a:fillRect/>
          </a:stretch>
        </p:blipFill>
        <p:spPr>
          <a:xfrm>
            <a:off x="8086725" y="3659187"/>
            <a:ext cx="3143250" cy="3371850"/>
          </a:xfrm>
          <a:prstGeom prst="rect">
            <a:avLst/>
          </a:prstGeom>
        </p:spPr>
      </p:pic>
      <p:pic>
        <p:nvPicPr>
          <p:cNvPr id="16" name="Picture 15" descr="CreateFillPattern03.png"/>
          <p:cNvPicPr>
            <a:picLocks noChangeAspect="1"/>
          </p:cNvPicPr>
          <p:nvPr/>
        </p:nvPicPr>
        <p:blipFill>
          <a:blip r:embed="rId6" cstate="print"/>
          <a:stretch>
            <a:fillRect/>
          </a:stretch>
        </p:blipFill>
        <p:spPr>
          <a:xfrm>
            <a:off x="7339012" y="7111999"/>
            <a:ext cx="3967163" cy="2643188"/>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CompoundStructure</a:t>
            </a:r>
            <a:endParaRPr lang="en-GB"/>
          </a:p>
        </p:txBody>
      </p:sp>
      <p:sp>
        <p:nvSpPr>
          <p:cNvPr id="3" name="Content Placeholder 2"/>
          <p:cNvSpPr>
            <a:spLocks noGrp="1"/>
          </p:cNvSpPr>
          <p:nvPr>
            <p:ph idx="1"/>
          </p:nvPr>
        </p:nvSpPr>
        <p:spPr/>
        <p:txBody>
          <a:bodyPr/>
          <a:lstStyle/>
          <a:p>
            <a:r>
              <a:rPr lang="en-GB" smtClean="0"/>
              <a:t>Create a vertical compound structure for walls</a:t>
            </a:r>
          </a:p>
          <a:p>
            <a:r>
              <a:rPr lang="en-GB" smtClean="0"/>
              <a:t>Create and assign new compound structure to wall type</a:t>
            </a:r>
          </a:p>
          <a:p>
            <a:r>
              <a:rPr lang="en-GB" smtClean="0"/>
              <a:t>Main classes and methods:</a:t>
            </a:r>
          </a:p>
          <a:p>
            <a:pPr lvl="1"/>
            <a:r>
              <a:rPr lang="en-GB" smtClean="0"/>
              <a:t>HostObjAttributes methods: GetCompoundStructure and SetCompoundStructure</a:t>
            </a:r>
          </a:p>
          <a:p>
            <a:pPr lvl="1"/>
            <a:r>
              <a:rPr lang="en-GB" smtClean="0"/>
              <a:t>CompoundStructure methods: SetLayers, SetNumberOfShellLayers, SetParticipatesInWrapping, GetSegmentIds, GetAdjacentRegions, GetSegmentEndPoints, SplitRegion, FindEnclosingRegionAndSegments, AddWallSweep</a:t>
            </a:r>
            <a:endParaRPr lang="en-GB" dirty="0"/>
          </a:p>
        </p:txBody>
      </p:sp>
      <p:pic>
        <p:nvPicPr>
          <p:cNvPr id="4" name="Picture 3" descr="CompoundStructure_b.png"/>
          <p:cNvPicPr>
            <a:picLocks noChangeAspect="1"/>
          </p:cNvPicPr>
          <p:nvPr/>
        </p:nvPicPr>
        <p:blipFill>
          <a:blip r:embed="rId3" cstate="print"/>
          <a:stretch>
            <a:fillRect/>
          </a:stretch>
        </p:blipFill>
        <p:spPr>
          <a:xfrm>
            <a:off x="1243965" y="6173787"/>
            <a:ext cx="5795010" cy="2228850"/>
          </a:xfrm>
          <a:prstGeom prst="rect">
            <a:avLst/>
          </a:prstGeom>
        </p:spPr>
      </p:pic>
      <p:pic>
        <p:nvPicPr>
          <p:cNvPr id="5" name="Picture 4" descr="CompoundStructure02.png"/>
          <p:cNvPicPr>
            <a:picLocks noChangeAspect="1"/>
          </p:cNvPicPr>
          <p:nvPr/>
        </p:nvPicPr>
        <p:blipFill>
          <a:blip r:embed="rId4" cstate="print"/>
          <a:stretch>
            <a:fillRect/>
          </a:stretch>
        </p:blipFill>
        <p:spPr>
          <a:xfrm>
            <a:off x="7915275" y="5478462"/>
            <a:ext cx="3314700" cy="4200525"/>
          </a:xfrm>
          <a:prstGeom prst="rect">
            <a:avLst/>
          </a:prstGeom>
        </p:spPr>
      </p:pic>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EnergyAnalysisModel</a:t>
            </a:r>
            <a:endParaRPr lang="en-GB"/>
          </a:p>
        </p:txBody>
      </p:sp>
      <p:sp>
        <p:nvSpPr>
          <p:cNvPr id="3" name="Content Placeholder 2"/>
          <p:cNvSpPr>
            <a:spLocks noGrp="1"/>
          </p:cNvSpPr>
          <p:nvPr>
            <p:ph idx="1"/>
          </p:nvPr>
        </p:nvSpPr>
        <p:spPr>
          <a:xfrm>
            <a:off x="593725" y="1525587"/>
            <a:ext cx="11761788" cy="41910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GetAnalyticalSpaces, GetAnalyticalSurfaces, GetAnalyticalOpenings, GetAnalyticalShadingSurfaces</a:t>
            </a:r>
            <a:endParaRPr lang="en-GB" dirty="0"/>
          </a:p>
        </p:txBody>
      </p:sp>
      <p:pic>
        <p:nvPicPr>
          <p:cNvPr id="4" name="Content Placeholder 3" descr="EnergyAnalysisModel01b.png"/>
          <p:cNvPicPr>
            <a:picLocks noChangeAspect="1"/>
          </p:cNvPicPr>
          <p:nvPr/>
        </p:nvPicPr>
        <p:blipFill>
          <a:blip r:embed="rId3" cstate="print"/>
          <a:stretch>
            <a:fillRect/>
          </a:stretch>
        </p:blipFill>
        <p:spPr bwMode="auto">
          <a:xfrm>
            <a:off x="5391150" y="5390832"/>
            <a:ext cx="2257425" cy="4211955"/>
          </a:xfrm>
          <a:prstGeom prst="rect">
            <a:avLst/>
          </a:prstGeom>
          <a:noFill/>
          <a:ln w="12700">
            <a:noFill/>
            <a:miter lim="800000"/>
            <a:headEnd/>
            <a:tailEnd/>
          </a:ln>
        </p:spPr>
      </p:pic>
      <p:pic>
        <p:nvPicPr>
          <p:cNvPr id="5" name="Picture 4" descr="EnergyAnalysisModel02.png"/>
          <p:cNvPicPr>
            <a:picLocks noChangeAspect="1"/>
          </p:cNvPicPr>
          <p:nvPr/>
        </p:nvPicPr>
        <p:blipFill>
          <a:blip r:embed="rId4" cstate="print"/>
          <a:stretch>
            <a:fillRect/>
          </a:stretch>
        </p:blipFill>
        <p:spPr>
          <a:xfrm>
            <a:off x="8055769" y="5314156"/>
            <a:ext cx="4393406" cy="3679031"/>
          </a:xfrm>
          <a:prstGeom prst="rect">
            <a:avLst/>
          </a:prstGeom>
        </p:spPr>
      </p:pic>
      <p:pic>
        <p:nvPicPr>
          <p:cNvPr id="6" name="Picture 5" descr="EnergyAnalysisModel03.png"/>
          <p:cNvPicPr>
            <a:picLocks noChangeAspect="1"/>
          </p:cNvPicPr>
          <p:nvPr/>
        </p:nvPicPr>
        <p:blipFill>
          <a:blip r:embed="rId5" cstate="print"/>
          <a:stretch>
            <a:fillRect/>
          </a:stretch>
        </p:blipFill>
        <p:spPr>
          <a:xfrm>
            <a:off x="892969" y="5640387"/>
            <a:ext cx="4048125" cy="2728913"/>
          </a:xfrm>
          <a:prstGeom prst="rect">
            <a:avLst/>
          </a:prstGeom>
        </p:spPr>
      </p:pic>
    </p:spTree>
  </p:cSld>
  <p:clrMapOvr>
    <a:masterClrMapping/>
  </p:clrMapOvr>
  <p:transition/>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ExtensibleStorageManager</a:t>
            </a:r>
            <a:endParaRPr lang="en-GB" dirty="0"/>
          </a:p>
        </p:txBody>
      </p:sp>
      <p:sp>
        <p:nvSpPr>
          <p:cNvPr id="4" name="Content Placeholder 3"/>
          <p:cNvSpPr>
            <a:spLocks noGrp="1"/>
          </p:cNvSpPr>
          <p:nvPr>
            <p:ph idx="1"/>
          </p:nvPr>
        </p:nvSpPr>
        <p:spPr>
          <a:xfrm>
            <a:off x="593725" y="1525587"/>
            <a:ext cx="11761788" cy="5334000"/>
          </a:xfrm>
        </p:spPr>
        <p:txBody>
          <a:bodyPr/>
          <a:lstStyle/>
          <a:p>
            <a:r>
              <a:rPr lang="en-GB" smtClean="0"/>
              <a:t>Two separate projects </a:t>
            </a:r>
            <a:r>
              <a:rPr lang="en-GB" smtClean="0"/>
              <a:t>to </a:t>
            </a:r>
            <a:r>
              <a:rPr lang="en-GB" smtClean="0"/>
              <a:t>c</a:t>
            </a:r>
            <a:r>
              <a:rPr lang="en-GB" smtClean="0"/>
              <a:t>reate, read, update, and delete extensible storage data</a:t>
            </a:r>
          </a:p>
          <a:p>
            <a:r>
              <a:rPr lang="en-GB" smtClean="0"/>
              <a:t>SchemaWrapperTools</a:t>
            </a:r>
          </a:p>
          <a:p>
            <a:pPr lvl="1"/>
            <a:r>
              <a:rPr lang="en-GB" smtClean="0"/>
              <a:t>C# library </a:t>
            </a:r>
          </a:p>
          <a:p>
            <a:pPr lvl="1">
              <a:spcBef>
                <a:spcPts val="0"/>
              </a:spcBef>
            </a:pPr>
            <a:r>
              <a:rPr lang="en-GB" smtClean="0"/>
              <a:t>Encapsulates Schema, SchemaBuilder, Field, and FieldBuilder classes</a:t>
            </a:r>
          </a:p>
          <a:p>
            <a:pPr lvl="1">
              <a:spcBef>
                <a:spcPts val="0"/>
              </a:spcBef>
            </a:pPr>
            <a:r>
              <a:rPr lang="en-GB" smtClean="0"/>
              <a:t>Displays data of a particular Schema in an Entity</a:t>
            </a:r>
          </a:p>
          <a:p>
            <a:pPr lvl="1">
              <a:spcBef>
                <a:spcPts val="0"/>
              </a:spcBef>
            </a:pPr>
            <a:r>
              <a:rPr lang="en-GB" smtClean="0"/>
              <a:t>Serializes schema data to and from disk</a:t>
            </a:r>
          </a:p>
          <a:p>
            <a:r>
              <a:rPr lang="en-GB" smtClean="0"/>
              <a:t>ExtensibleStorageManager</a:t>
            </a:r>
          </a:p>
          <a:p>
            <a:pPr lvl="1"/>
            <a:r>
              <a:rPr lang="en-GB" smtClean="0"/>
              <a:t>External command and application </a:t>
            </a:r>
          </a:p>
          <a:p>
            <a:pPr lvl="1">
              <a:spcBef>
                <a:spcPts val="0"/>
              </a:spcBef>
            </a:pPr>
            <a:r>
              <a:rPr lang="en-GB" smtClean="0"/>
              <a:t>Launches a WPF dialog to interact with SchemaWrapper </a:t>
            </a:r>
          </a:p>
          <a:p>
            <a:pPr lvl="1">
              <a:spcBef>
                <a:spcPts val="0"/>
              </a:spcBef>
            </a:pPr>
            <a:r>
              <a:rPr lang="en-GB" smtClean="0"/>
              <a:t>View data and schemata serialized into Revit elements</a:t>
            </a:r>
            <a:endParaRPr lang="en-GB" dirty="0" smtClean="0"/>
          </a:p>
        </p:txBody>
      </p:sp>
      <p:pic>
        <p:nvPicPr>
          <p:cNvPr id="5" name="Picture 4" descr="ExtensibleStorageManager01.png"/>
          <p:cNvPicPr>
            <a:picLocks noChangeAspect="1"/>
          </p:cNvPicPr>
          <p:nvPr/>
        </p:nvPicPr>
        <p:blipFill>
          <a:blip r:embed="rId3" cstate="print"/>
          <a:stretch>
            <a:fillRect/>
          </a:stretch>
        </p:blipFill>
        <p:spPr>
          <a:xfrm>
            <a:off x="3686175" y="6825204"/>
            <a:ext cx="5181600" cy="2701383"/>
          </a:xfrm>
          <a:prstGeom prst="rect">
            <a:avLst/>
          </a:prstGeom>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PerformanceAdviserControl</a:t>
            </a:r>
            <a:endParaRPr lang="en-GB" altLang="zh-CN" dirty="0"/>
          </a:p>
        </p:txBody>
      </p:sp>
      <p:sp>
        <p:nvSpPr>
          <p:cNvPr id="3" name="Content Placeholder 2"/>
          <p:cNvSpPr>
            <a:spLocks noGrp="1"/>
          </p:cNvSpPr>
          <p:nvPr>
            <p:ph idx="1"/>
          </p:nvPr>
        </p:nvSpPr>
        <p:spPr>
          <a:xfrm>
            <a:off x="593725" y="1525587"/>
            <a:ext cx="11761788" cy="2667000"/>
          </a:xfrm>
        </p:spPr>
        <p:txBody>
          <a:bodyPr/>
          <a:lstStyle/>
          <a:p>
            <a:r>
              <a:rPr lang="en-GB" altLang="zh-CN" sz="2800" smtClean="0"/>
              <a:t>Demo usage of the PerformanceAdviser API </a:t>
            </a:r>
          </a:p>
          <a:p>
            <a:r>
              <a:rPr lang="en-GB" altLang="zh-CN" sz="2800" smtClean="0"/>
              <a:t>Select rules to be run on elements, </a:t>
            </a:r>
            <a:r>
              <a:rPr lang="en-US" sz="2800" smtClean="0"/>
              <a:t>performance and criteria tests</a:t>
            </a:r>
            <a:endParaRPr lang="en-GB" altLang="zh-CN" sz="2800" smtClean="0"/>
          </a:p>
          <a:p>
            <a:r>
              <a:rPr lang="en-GB" altLang="zh-CN" sz="2800" smtClean="0"/>
              <a:t>Show warnings for elements meeting the selected rules' criteria</a:t>
            </a:r>
          </a:p>
          <a:p>
            <a:r>
              <a:rPr lang="en-GB" altLang="zh-CN" sz="2800" smtClean="0"/>
              <a:t>Create and register custom API-based rules</a:t>
            </a:r>
          </a:p>
          <a:p>
            <a:pPr lvl="1"/>
            <a:r>
              <a:rPr lang="en-GB" altLang="zh-CN" sz="2000" smtClean="0"/>
              <a:t>e.g.custom flipped door rule</a:t>
            </a:r>
            <a:endParaRPr lang="en-GB" altLang="zh-CN" sz="2000" dirty="0" smtClean="0"/>
          </a:p>
        </p:txBody>
      </p:sp>
      <p:pic>
        <p:nvPicPr>
          <p:cNvPr id="7" name="Picture 6" descr="PerformanceAdviserControl03.png"/>
          <p:cNvPicPr>
            <a:picLocks noChangeAspect="1"/>
          </p:cNvPicPr>
          <p:nvPr/>
        </p:nvPicPr>
        <p:blipFill>
          <a:blip r:embed="rId3" cstate="print"/>
          <a:stretch>
            <a:fillRect/>
          </a:stretch>
        </p:blipFill>
        <p:spPr>
          <a:xfrm>
            <a:off x="8010525" y="4602162"/>
            <a:ext cx="4362450" cy="1876425"/>
          </a:xfrm>
          <a:prstGeom prst="rect">
            <a:avLst/>
          </a:prstGeom>
        </p:spPr>
      </p:pic>
      <p:pic>
        <p:nvPicPr>
          <p:cNvPr id="8" name="Picture 7" descr="PerformanceAdviserControl01.png"/>
          <p:cNvPicPr>
            <a:picLocks noChangeAspect="1"/>
          </p:cNvPicPr>
          <p:nvPr/>
        </p:nvPicPr>
        <p:blipFill>
          <a:blip r:embed="rId4" cstate="print"/>
          <a:stretch>
            <a:fillRect/>
          </a:stretch>
        </p:blipFill>
        <p:spPr>
          <a:xfrm>
            <a:off x="866775" y="4649787"/>
            <a:ext cx="1666875" cy="904875"/>
          </a:xfrm>
          <a:prstGeom prst="rect">
            <a:avLst/>
          </a:prstGeom>
        </p:spPr>
      </p:pic>
      <p:pic>
        <p:nvPicPr>
          <p:cNvPr id="9" name="Picture 8" descr="PerformanceAdviserControl02.png"/>
          <p:cNvPicPr>
            <a:picLocks noChangeAspect="1"/>
          </p:cNvPicPr>
          <p:nvPr/>
        </p:nvPicPr>
        <p:blipFill>
          <a:blip r:embed="rId5" cstate="print"/>
          <a:stretch>
            <a:fillRect/>
          </a:stretch>
        </p:blipFill>
        <p:spPr>
          <a:xfrm>
            <a:off x="3009900" y="4649787"/>
            <a:ext cx="4562475" cy="4876800"/>
          </a:xfrm>
          <a:prstGeom prst="rect">
            <a:avLst/>
          </a:prstGeom>
        </p:spPr>
      </p:pic>
    </p:spTree>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PointCloudEngine</a:t>
            </a:r>
            <a:endParaRPr lang="en-GB" dirty="0"/>
          </a:p>
        </p:txBody>
      </p:sp>
      <p:sp>
        <p:nvSpPr>
          <p:cNvPr id="4" name="Content Placeholder 3"/>
          <p:cNvSpPr>
            <a:spLocks noGrp="1"/>
          </p:cNvSpPr>
          <p:nvPr>
            <p:ph idx="1"/>
          </p:nvPr>
        </p:nvSpPr>
        <p:spPr/>
        <p:txBody>
          <a:bodyPr/>
          <a:lstStyle/>
          <a:p>
            <a:r>
              <a:rPr lang="en-GB" smtClean="0"/>
              <a:t>Point Cloud represented by 3D cells</a:t>
            </a:r>
          </a:p>
          <a:p>
            <a:r>
              <a:rPr lang="en-GB" smtClean="0"/>
              <a:t>Point Cloud Engine types for file based and non-file-based point clouds</a:t>
            </a:r>
          </a:p>
          <a:p>
            <a:r>
              <a:rPr lang="en-GB" smtClean="0"/>
              <a:t>Interfaces to implement Point Cloud engines</a:t>
            </a:r>
          </a:p>
          <a:p>
            <a:pPr lvl="1"/>
            <a:r>
              <a:rPr lang="en-GB" smtClean="0"/>
              <a:t>IPointCloudEngine</a:t>
            </a:r>
          </a:p>
          <a:p>
            <a:pPr lvl="1"/>
            <a:r>
              <a:rPr lang="en-GB" smtClean="0"/>
              <a:t>IPointCloudAccess</a:t>
            </a:r>
          </a:p>
          <a:p>
            <a:pPr lvl="1"/>
            <a:r>
              <a:rPr lang="en-GB" smtClean="0"/>
              <a:t>IPointSetIterator</a:t>
            </a:r>
          </a:p>
          <a:p>
            <a:r>
              <a:rPr lang="en-GB" smtClean="0"/>
              <a:t>Register Point Cloud engine</a:t>
            </a:r>
          </a:p>
          <a:p>
            <a:r>
              <a:rPr lang="en-GB" smtClean="0"/>
              <a:t>Export Point Cloud</a:t>
            </a:r>
            <a:endParaRPr lang="en-GB" dirty="0" smtClean="0"/>
          </a:p>
        </p:txBody>
      </p:sp>
      <p:pic>
        <p:nvPicPr>
          <p:cNvPr id="8" name="図 7"/>
          <p:cNvPicPr/>
          <p:nvPr/>
        </p:nvPicPr>
        <p:blipFill>
          <a:blip r:embed="rId3" cstate="print"/>
          <a:srcRect/>
          <a:stretch>
            <a:fillRect/>
          </a:stretch>
        </p:blipFill>
        <p:spPr bwMode="auto">
          <a:xfrm>
            <a:off x="5210175" y="6326187"/>
            <a:ext cx="4495800" cy="2895600"/>
          </a:xfrm>
          <a:prstGeom prst="rect">
            <a:avLst/>
          </a:prstGeom>
          <a:noFill/>
          <a:ln w="9525">
            <a:noFill/>
            <a:miter lim="800000"/>
            <a:headEnd/>
            <a:tailEnd/>
          </a:ln>
        </p:spPr>
      </p:pic>
      <p:pic>
        <p:nvPicPr>
          <p:cNvPr id="9" name="図 8"/>
          <p:cNvPicPr/>
          <p:nvPr/>
        </p:nvPicPr>
        <p:blipFill>
          <a:blip r:embed="rId4" cstate="print"/>
          <a:srcRect/>
          <a:stretch>
            <a:fillRect/>
          </a:stretch>
        </p:blipFill>
        <p:spPr bwMode="auto">
          <a:xfrm>
            <a:off x="9858375" y="5030787"/>
            <a:ext cx="2590800" cy="4191000"/>
          </a:xfrm>
          <a:prstGeom prst="rect">
            <a:avLst/>
          </a:prstGeom>
          <a:noFill/>
          <a:ln w="9525">
            <a:noFill/>
            <a:miter lim="800000"/>
            <a:headEnd/>
            <a:tailEnd/>
          </a:ln>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MultiplanarRebar</a:t>
            </a:r>
            <a:endParaRPr lang="en-GB" altLang="zh-CN" dirty="0"/>
          </a:p>
        </p:txBody>
      </p:sp>
      <p:sp>
        <p:nvSpPr>
          <p:cNvPr id="3" name="Content Placeholder 2"/>
          <p:cNvSpPr>
            <a:spLocks noGrp="1"/>
          </p:cNvSpPr>
          <p:nvPr>
            <p:ph idx="1"/>
          </p:nvPr>
        </p:nvSpPr>
        <p:spPr/>
        <p:txBody>
          <a:bodyPr/>
          <a:lstStyle/>
          <a:p>
            <a:r>
              <a:rPr lang="en-GB" altLang="zh-CN" smtClean="0"/>
              <a:t>Demonstrate reinforcement of sloped corbel</a:t>
            </a:r>
          </a:p>
          <a:p>
            <a:r>
              <a:rPr lang="en-GB" altLang="zh-CN" smtClean="0"/>
              <a:t>Create multiplanar rebar shape, straight vertical, stirrup and 3D rebar for the selected corbel</a:t>
            </a:r>
          </a:p>
          <a:p>
            <a:endParaRPr lang="en-GB" altLang="zh-CN" dirty="0"/>
          </a:p>
        </p:txBody>
      </p:sp>
      <p:pic>
        <p:nvPicPr>
          <p:cNvPr id="2050" name="Picture 2"/>
          <p:cNvPicPr>
            <a:picLocks noChangeAspect="1" noChangeArrowheads="1"/>
          </p:cNvPicPr>
          <p:nvPr/>
        </p:nvPicPr>
        <p:blipFill>
          <a:blip r:embed="rId3" cstate="print"/>
          <a:srcRect/>
          <a:stretch>
            <a:fillRect/>
          </a:stretch>
        </p:blipFill>
        <p:spPr bwMode="auto">
          <a:xfrm>
            <a:off x="7419975" y="4268787"/>
            <a:ext cx="3895725" cy="4410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4" cstate="print"/>
          <a:srcRect/>
          <a:stretch>
            <a:fillRect/>
          </a:stretch>
        </p:blipFill>
        <p:spPr bwMode="auto">
          <a:xfrm>
            <a:off x="1171575" y="4573587"/>
            <a:ext cx="5131914"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MultithreadedCalculation</a:t>
            </a:r>
            <a:endParaRPr lang="en-GB" dirty="0"/>
          </a:p>
        </p:txBody>
      </p:sp>
      <p:sp>
        <p:nvSpPr>
          <p:cNvPr id="3" name="Content Placeholder 2"/>
          <p:cNvSpPr>
            <a:spLocks noGrp="1"/>
          </p:cNvSpPr>
          <p:nvPr>
            <p:ph idx="1"/>
          </p:nvPr>
        </p:nvSpPr>
        <p:spPr>
          <a:xfrm>
            <a:off x="593725" y="1525587"/>
            <a:ext cx="7969250" cy="8077200"/>
          </a:xfrm>
        </p:spPr>
        <p:txBody>
          <a:bodyPr/>
          <a:lstStyle/>
          <a:p>
            <a:pPr>
              <a:spcBef>
                <a:spcPts val="600"/>
              </a:spcBef>
            </a:pPr>
            <a:r>
              <a:rPr lang="en-US" smtClean="0"/>
              <a:t>Combination </a:t>
            </a:r>
            <a:r>
              <a:rPr lang="en-US" smtClean="0"/>
              <a:t>of </a:t>
            </a:r>
            <a:r>
              <a:rPr lang="en-US" smtClean="0"/>
              <a:t>AVF, </a:t>
            </a:r>
            <a:r>
              <a:rPr lang="en-US" smtClean="0"/>
              <a:t>multi-threading, Idling event, </a:t>
            </a:r>
            <a:r>
              <a:rPr lang="en-US" smtClean="0"/>
              <a:t>and </a:t>
            </a:r>
            <a:r>
              <a:rPr lang="en-US" smtClean="0"/>
              <a:t>DMU</a:t>
            </a:r>
          </a:p>
          <a:p>
            <a:pPr>
              <a:spcBef>
                <a:spcPts val="600"/>
              </a:spcBef>
            </a:pPr>
            <a:r>
              <a:rPr lang="en-US" smtClean="0"/>
              <a:t>Periodically update analysis </a:t>
            </a:r>
            <a:r>
              <a:rPr lang="en-US" smtClean="0"/>
              <a:t>results </a:t>
            </a:r>
            <a:r>
              <a:rPr lang="en-US" smtClean="0"/>
              <a:t>during </a:t>
            </a:r>
            <a:r>
              <a:rPr lang="en-US" smtClean="0"/>
              <a:t>computation </a:t>
            </a:r>
            <a:r>
              <a:rPr lang="en-US" smtClean="0"/>
              <a:t>and </a:t>
            </a:r>
            <a:r>
              <a:rPr lang="en-US" smtClean="0"/>
              <a:t>when model </a:t>
            </a:r>
            <a:r>
              <a:rPr lang="en-US" smtClean="0"/>
              <a:t>changes</a:t>
            </a:r>
            <a:endParaRPr lang="en-GB" smtClean="0"/>
          </a:p>
          <a:p>
            <a:pPr>
              <a:spcBef>
                <a:spcPts val="600"/>
              </a:spcBef>
            </a:pPr>
            <a:r>
              <a:rPr lang="en-GB" smtClean="0"/>
              <a:t>Create analysis data in separate thread</a:t>
            </a:r>
          </a:p>
          <a:p>
            <a:pPr>
              <a:spcBef>
                <a:spcPts val="600"/>
              </a:spcBef>
            </a:pPr>
            <a:r>
              <a:rPr lang="en-GB" smtClean="0"/>
              <a:t>Display it on a preselected element</a:t>
            </a:r>
          </a:p>
          <a:p>
            <a:pPr>
              <a:spcBef>
                <a:spcPts val="600"/>
              </a:spcBef>
            </a:pPr>
            <a:r>
              <a:rPr lang="en-GB" smtClean="0"/>
              <a:t>Uses current view's SpatialFieldManager to show the analysis results</a:t>
            </a:r>
          </a:p>
          <a:p>
            <a:pPr>
              <a:spcBef>
                <a:spcPts val="600"/>
              </a:spcBef>
            </a:pPr>
            <a:r>
              <a:rPr lang="en-GB" smtClean="0"/>
              <a:t>Implements IUpdater to update analysis data on element geometry changes</a:t>
            </a:r>
          </a:p>
          <a:p>
            <a:pPr>
              <a:spcBef>
                <a:spcPts val="3600"/>
              </a:spcBef>
              <a:buNone/>
            </a:pPr>
            <a:r>
              <a:rPr lang="en-US" sz="2000" smtClean="0"/>
              <a:t>The type of the sender arg to the Idling event handler changed.</a:t>
            </a:r>
          </a:p>
          <a:p>
            <a:pPr>
              <a:buNone/>
            </a:pPr>
            <a:r>
              <a:rPr lang="en-US" sz="2000" smtClean="0"/>
              <a:t>The first two lines in UpdateWhileIdling():</a:t>
            </a:r>
          </a:p>
          <a:p>
            <a:pPr lvl="3">
              <a:spcBef>
                <a:spcPts val="1200"/>
              </a:spcBef>
            </a:pPr>
            <a:r>
              <a:rPr lang="en-US" sz="1400" smtClean="0"/>
              <a:t>Application app = sender as Application;</a:t>
            </a:r>
          </a:p>
          <a:p>
            <a:pPr lvl="3"/>
            <a:r>
              <a:rPr lang="en-US" sz="1400" smtClean="0"/>
              <a:t>UIApplication uiApp = new UIApplication(app);</a:t>
            </a:r>
          </a:p>
          <a:p>
            <a:pPr>
              <a:buNone/>
            </a:pPr>
            <a:r>
              <a:rPr lang="en-US" sz="2000" smtClean="0"/>
              <a:t>need to be replaced with:</a:t>
            </a:r>
          </a:p>
          <a:p>
            <a:pPr lvl="3">
              <a:spcBef>
                <a:spcPts val="1200"/>
              </a:spcBef>
            </a:pPr>
            <a:r>
              <a:rPr lang="en-US" sz="1400" smtClean="0"/>
              <a:t>UIApplication uiApp = sender as UIApplication;</a:t>
            </a:r>
          </a:p>
          <a:p>
            <a:pPr>
              <a:buNone/>
            </a:pPr>
            <a:endParaRPr lang="en-GB" sz="2000" dirty="0" smtClean="0"/>
          </a:p>
        </p:txBody>
      </p:sp>
      <p:pic>
        <p:nvPicPr>
          <p:cNvPr id="7" name="Picture 6" descr="MultiThreadedCalculation.png"/>
          <p:cNvPicPr>
            <a:picLocks noChangeAspect="1"/>
          </p:cNvPicPr>
          <p:nvPr/>
        </p:nvPicPr>
        <p:blipFill>
          <a:blip r:embed="rId3" cstate="print"/>
          <a:stretch>
            <a:fillRect/>
          </a:stretch>
        </p:blipFill>
        <p:spPr>
          <a:xfrm>
            <a:off x="8424932" y="1144587"/>
            <a:ext cx="4329043" cy="4267200"/>
          </a:xfrm>
          <a:prstGeom prst="rect">
            <a:avLst/>
          </a:prstGeom>
        </p:spPr>
      </p:pic>
      <p:pic>
        <p:nvPicPr>
          <p:cNvPr id="8" name="Picture 7" descr="MultiThreadAVF01.png"/>
          <p:cNvPicPr>
            <a:picLocks noChangeAspect="1"/>
          </p:cNvPicPr>
          <p:nvPr/>
        </p:nvPicPr>
        <p:blipFill>
          <a:blip r:embed="rId4" cstate="print"/>
          <a:stretch>
            <a:fillRect/>
          </a:stretch>
        </p:blipFill>
        <p:spPr>
          <a:xfrm>
            <a:off x="8639175" y="5564187"/>
            <a:ext cx="3495675" cy="3457575"/>
          </a:xfrm>
          <a:prstGeom prst="rect">
            <a:avLst/>
          </a:prstGeom>
        </p:spPr>
      </p:pic>
    </p:spTree>
  </p:cSld>
  <p:clrMapOvr>
    <a:masterClrMapping/>
  </p:clrMapOvr>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SlaveSymbolGeometry</a:t>
            </a:r>
            <a:endParaRPr lang="en-GB" dirty="0"/>
          </a:p>
        </p:txBody>
      </p:sp>
      <p:sp>
        <p:nvSpPr>
          <p:cNvPr id="3" name="Content Placeholder 2"/>
          <p:cNvSpPr>
            <a:spLocks noGrp="1"/>
          </p:cNvSpPr>
          <p:nvPr>
            <p:ph idx="1"/>
          </p:nvPr>
        </p:nvSpPr>
        <p:spPr/>
        <p:txBody>
          <a:bodyPr/>
          <a:lstStyle/>
          <a:p>
            <a:r>
              <a:rPr lang="en-GB" sz="2800" smtClean="0"/>
              <a:t>Slave symbol geometry e.g. same door type used in different walls</a:t>
            </a:r>
          </a:p>
          <a:p>
            <a:r>
              <a:rPr lang="en-GB" sz="2800" smtClean="0"/>
              <a:t>Demonstrate access to family instance slave symbol geometry</a:t>
            </a:r>
          </a:p>
          <a:p>
            <a:r>
              <a:rPr lang="en-GB" sz="2800" smtClean="0"/>
              <a:t>Uses SpatialFieldManager to paint the geometry</a:t>
            </a:r>
          </a:p>
          <a:p>
            <a:r>
              <a:rPr lang="en-GB" sz="2800" smtClean="0"/>
              <a:t>Calls FamilyInstance methods to access geometry</a:t>
            </a:r>
          </a:p>
          <a:p>
            <a:r>
              <a:rPr lang="en-GB" sz="2800" smtClean="0"/>
              <a:t>get_Geometry(), GetOriginalGeometry(), GetTransformed()</a:t>
            </a:r>
          </a:p>
          <a:p>
            <a:r>
              <a:rPr lang="en-GB" sz="2800" smtClean="0"/>
              <a:t>Each geometry type is placed in a different view</a:t>
            </a:r>
            <a:endParaRPr lang="en-GB" sz="2800" dirty="0" smtClean="0"/>
          </a:p>
        </p:txBody>
      </p:sp>
      <p:pic>
        <p:nvPicPr>
          <p:cNvPr id="5" name="Picture 4" descr="SlaveSymbolGeometry.png"/>
          <p:cNvPicPr>
            <a:picLocks noChangeAspect="1"/>
          </p:cNvPicPr>
          <p:nvPr/>
        </p:nvPicPr>
        <p:blipFill>
          <a:blip r:embed="rId3" cstate="print"/>
          <a:stretch>
            <a:fillRect/>
          </a:stretch>
        </p:blipFill>
        <p:spPr>
          <a:xfrm>
            <a:off x="1857375" y="5734322"/>
            <a:ext cx="9372600" cy="3563665"/>
          </a:xfrm>
          <a:prstGeom prst="rect">
            <a:avLst/>
          </a:prstGeom>
        </p:spPr>
      </p:pic>
    </p:spTree>
  </p:cSld>
  <p:clrMapOvr>
    <a:masterClrMapping/>
  </p:clrMapOvr>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GeometryCreation_BooleanOperation</a:t>
            </a:r>
            <a:endParaRPr lang="en-GB" dirty="0"/>
          </a:p>
        </p:txBody>
      </p:sp>
      <p:sp>
        <p:nvSpPr>
          <p:cNvPr id="3" name="Content Placeholder 2"/>
          <p:cNvSpPr>
            <a:spLocks noGrp="1"/>
          </p:cNvSpPr>
          <p:nvPr>
            <p:ph idx="1"/>
          </p:nvPr>
        </p:nvSpPr>
        <p:spPr/>
        <p:txBody>
          <a:bodyPr/>
          <a:lstStyle/>
          <a:p>
            <a:r>
              <a:rPr lang="en-GB" smtClean="0"/>
              <a:t>Create geometry solid</a:t>
            </a:r>
          </a:p>
          <a:p>
            <a:r>
              <a:rPr lang="en-GB" smtClean="0"/>
              <a:t>Apply geometric Boolean operations </a:t>
            </a:r>
          </a:p>
          <a:p>
            <a:r>
              <a:rPr lang="en-GB" smtClean="0"/>
              <a:t>Create constructive solid geometry</a:t>
            </a:r>
          </a:p>
          <a:p>
            <a:r>
              <a:rPr lang="en-GB" smtClean="0"/>
              <a:t>View solid using Analysis Visualization Framework (AVF) PaintSolid</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2238375" y="4573587"/>
            <a:ext cx="4005262" cy="3881677"/>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734175" y="4573587"/>
            <a:ext cx="4248095"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Revit Samples Spreadsheet</a:t>
            </a:r>
            <a:endParaRPr lang="en-GB" smtClean="0"/>
          </a:p>
        </p:txBody>
      </p:sp>
      <p:sp>
        <p:nvSpPr>
          <p:cNvPr id="14339" name="Rectangle 3"/>
          <p:cNvSpPr>
            <a:spLocks noGrp="1" noChangeArrowheads="1"/>
          </p:cNvSpPr>
          <p:nvPr>
            <p:ph idx="1"/>
          </p:nvPr>
        </p:nvSpPr>
        <p:spPr/>
        <p:txBody>
          <a:bodyPr/>
          <a:lstStyle/>
          <a:p>
            <a:r>
              <a:rPr lang="en-US" smtClean="0"/>
              <a:t>Excel spreadsheet listing all samples</a:t>
            </a:r>
          </a:p>
          <a:p>
            <a:pPr lvl="2"/>
            <a:r>
              <a:rPr lang="en-US" smtClean="0"/>
              <a:t>Revit_SDK_Samples.xlsx</a:t>
            </a:r>
          </a:p>
          <a:p>
            <a:pPr lvl="1"/>
            <a:r>
              <a:rPr lang="en-US" smtClean="0"/>
              <a:t>Includes the required add-in manifest data</a:t>
            </a:r>
          </a:p>
          <a:p>
            <a:pPr lvl="1"/>
            <a:r>
              <a:rPr lang="en-US" smtClean="0"/>
              <a:t>Includes classification by various categories</a:t>
            </a:r>
          </a:p>
          <a:p>
            <a:pPr lvl="2"/>
            <a:r>
              <a:rPr lang="en-US" smtClean="0"/>
              <a:t>Flavour: generic, rac, rst, rme</a:t>
            </a:r>
          </a:p>
          <a:p>
            <a:pPr lvl="2">
              <a:spcBef>
                <a:spcPts val="0"/>
              </a:spcBef>
            </a:pPr>
            <a:r>
              <a:rPr lang="en-US" smtClean="0"/>
              <a:t>Version: 8.0, 8.1, 9.0, 9.1, 2008.0, 2008.2, 2009.0, 2009.1, 2010, 2011, 2012</a:t>
            </a:r>
          </a:p>
          <a:p>
            <a:pPr lvl="2">
              <a:spcBef>
                <a:spcPts val="0"/>
              </a:spcBef>
            </a:pPr>
            <a:r>
              <a:rPr lang="en-US" smtClean="0"/>
              <a:t>Level: basic, intermediate, advanced</a:t>
            </a:r>
          </a:p>
          <a:p>
            <a:pPr lvl="2">
              <a:spcBef>
                <a:spcPts val="0"/>
              </a:spcBef>
            </a:pPr>
            <a:r>
              <a:rPr lang="en-US" smtClean="0"/>
              <a:t>Type: cmd, app, exe</a:t>
            </a:r>
          </a:p>
          <a:p>
            <a:pPr lvl="2">
              <a:spcBef>
                <a:spcPts val="0"/>
              </a:spcBef>
            </a:pPr>
            <a:r>
              <a:rPr lang="en-US" smtClean="0"/>
              <a:t>Language: cs or vb</a:t>
            </a:r>
          </a:p>
          <a:p>
            <a:pPr lvl="2">
              <a:spcBef>
                <a:spcPts val="0"/>
              </a:spcBef>
            </a:pPr>
            <a:r>
              <a:rPr lang="en-US" smtClean="0"/>
              <a:t>Topic: creation, element, parameter, etc.</a:t>
            </a:r>
          </a:p>
          <a:p>
            <a:pPr lvl="2">
              <a:spcBef>
                <a:spcPts val="0"/>
              </a:spcBef>
            </a:pPr>
            <a:r>
              <a:rPr lang="en-US" smtClean="0"/>
              <a:t>Files: number of source files</a:t>
            </a:r>
          </a:p>
          <a:p>
            <a:pPr lvl="2">
              <a:spcBef>
                <a:spcPts val="0"/>
              </a:spcBef>
            </a:pPr>
            <a:r>
              <a:rPr lang="en-US" smtClean="0"/>
              <a:t>Bytes: total source file size</a:t>
            </a:r>
          </a:p>
        </p:txBody>
      </p:sp>
      <p:pic>
        <p:nvPicPr>
          <p:cNvPr id="6" name="Picture 5" descr="Revit_2009_SDK_Samples.png"/>
          <p:cNvPicPr>
            <a:picLocks noChangeAspect="1"/>
          </p:cNvPicPr>
          <p:nvPr/>
        </p:nvPicPr>
        <p:blipFill>
          <a:blip r:embed="rId3" cstate="print"/>
          <a:stretch>
            <a:fillRect/>
          </a:stretch>
        </p:blipFill>
        <p:spPr>
          <a:xfrm>
            <a:off x="1552575" y="6788149"/>
            <a:ext cx="9486900" cy="2586038"/>
          </a:xfrm>
          <a:prstGeom prst="rect">
            <a:avLst/>
          </a:prstGeom>
        </p:spPr>
      </p:pic>
    </p:spTree>
  </p:cSld>
  <p:clrMapOvr>
    <a:masterClrMapping/>
  </p:clrMapOvr>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ProximityDetection_WallJoinControl</a:t>
            </a:r>
            <a:endParaRPr lang="en-GB" dirty="0"/>
          </a:p>
        </p:txBody>
      </p:sp>
      <p:sp>
        <p:nvSpPr>
          <p:cNvPr id="4" name="Content Placeholder 3"/>
          <p:cNvSpPr>
            <a:spLocks noGrp="1"/>
          </p:cNvSpPr>
          <p:nvPr>
            <p:ph idx="1"/>
          </p:nvPr>
        </p:nvSpPr>
        <p:spPr/>
        <p:txBody>
          <a:bodyPr/>
          <a:lstStyle/>
          <a:p>
            <a:r>
              <a:rPr lang="en-GB" smtClean="0"/>
              <a:t>Four functionalities: </a:t>
            </a:r>
          </a:p>
          <a:p>
            <a:pPr lvl="1"/>
            <a:r>
              <a:rPr lang="en-GB" smtClean="0"/>
              <a:t>1) find columns in walls, 2) find elements blocking door ways, 3) find walls at the end of walls, and 4) check walls join/disjoin states. </a:t>
            </a:r>
          </a:p>
          <a:p>
            <a:r>
              <a:rPr lang="en-GB" smtClean="0"/>
              <a:t>Main classes and methods: </a:t>
            </a:r>
          </a:p>
          <a:p>
            <a:pPr lvl="1"/>
            <a:r>
              <a:rPr lang="en-GB" smtClean="0"/>
              <a:t>ElementIntersectsElementFilter, ElementIntersectsSolidFilter, GeometryCreationUtilities.CreateExtrusionGeometry(), WallUtils.IsWallJoinAllowedAtEnd(), </a:t>
            </a:r>
            <a:br>
              <a:rPr lang="en-GB" smtClean="0"/>
            </a:br>
            <a:r>
              <a:rPr lang="en-GB" smtClean="0"/>
              <a:t>WallUtils.(Dis)allowWallJoinAtEnd(), </a:t>
            </a:r>
            <a:br>
              <a:rPr lang="en-GB" smtClean="0"/>
            </a:br>
            <a:r>
              <a:rPr lang="en-GB" smtClean="0"/>
              <a:t>LocationCurve.ElementsAtJoin(), </a:t>
            </a:r>
            <a:br>
              <a:rPr lang="en-GB" smtClean="0"/>
            </a:br>
            <a:endParaRPr lang="en-GB" dirty="0" smtClean="0"/>
          </a:p>
        </p:txBody>
      </p:sp>
      <p:pic>
        <p:nvPicPr>
          <p:cNvPr id="6" name="Picture 5" descr="Proximity model.JPG"/>
          <p:cNvPicPr>
            <a:picLocks noChangeAspect="1"/>
          </p:cNvPicPr>
          <p:nvPr/>
        </p:nvPicPr>
        <p:blipFill>
          <a:blip r:embed="rId3" cstate="print"/>
          <a:stretch>
            <a:fillRect/>
          </a:stretch>
        </p:blipFill>
        <p:spPr>
          <a:xfrm>
            <a:off x="3914775" y="5945187"/>
            <a:ext cx="3419231" cy="3048000"/>
          </a:xfrm>
          <a:prstGeom prst="rect">
            <a:avLst/>
          </a:prstGeom>
        </p:spPr>
      </p:pic>
      <p:pic>
        <p:nvPicPr>
          <p:cNvPr id="7" name="Picture 6" descr="Proximity dialog.JPG"/>
          <p:cNvPicPr>
            <a:picLocks noChangeAspect="1"/>
          </p:cNvPicPr>
          <p:nvPr/>
        </p:nvPicPr>
        <p:blipFill>
          <a:blip r:embed="rId4" cstate="print"/>
          <a:stretch>
            <a:fillRect/>
          </a:stretch>
        </p:blipFill>
        <p:spPr>
          <a:xfrm>
            <a:off x="7496175" y="4543835"/>
            <a:ext cx="5137872" cy="4469187"/>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RvtSamples</a:t>
            </a:r>
            <a:endParaRPr lang="en-GB" smtClean="0"/>
          </a:p>
        </p:txBody>
      </p:sp>
      <p:sp>
        <p:nvSpPr>
          <p:cNvPr id="14339" name="Rectangle 3"/>
          <p:cNvSpPr>
            <a:spLocks noGrp="1" noChangeArrowheads="1"/>
          </p:cNvSpPr>
          <p:nvPr>
            <p:ph idx="1"/>
          </p:nvPr>
        </p:nvSpPr>
        <p:spPr/>
        <p:txBody>
          <a:bodyPr/>
          <a:lstStyle/>
          <a:p>
            <a:r>
              <a:rPr lang="en-US" smtClean="0"/>
              <a:t>External application</a:t>
            </a:r>
          </a:p>
          <a:p>
            <a:r>
              <a:rPr lang="en-US" smtClean="0"/>
              <a:t>Defines entire menu hierarchy</a:t>
            </a:r>
          </a:p>
          <a:p>
            <a:r>
              <a:rPr lang="en-US" smtClean="0"/>
              <a:t>Generic menu generator</a:t>
            </a:r>
          </a:p>
          <a:p>
            <a:pPr lvl="1"/>
            <a:r>
              <a:rPr lang="en-US" smtClean="0"/>
              <a:t>Used for additional ADN and BC material as well</a:t>
            </a:r>
          </a:p>
          <a:p>
            <a:r>
              <a:rPr lang="en-US" smtClean="0"/>
              <a:t>Lists all Revit samples</a:t>
            </a:r>
          </a:p>
          <a:p>
            <a:r>
              <a:rPr lang="en-US" smtClean="0"/>
              <a:t>Multiple categorisations</a:t>
            </a:r>
          </a:p>
          <a:p>
            <a:r>
              <a:rPr lang="en-US" smtClean="0"/>
              <a:t>Database driven</a:t>
            </a:r>
          </a:p>
          <a:p>
            <a:r>
              <a:rPr lang="en-US" smtClean="0"/>
              <a:t>Avoid hitting max. number of menu entries</a:t>
            </a:r>
          </a:p>
          <a:p>
            <a:r>
              <a:rPr lang="en-US" smtClean="0"/>
              <a:t>Minimal edits in Revit.ini</a:t>
            </a:r>
          </a:p>
          <a:p>
            <a:r>
              <a:rPr lang="en-US" smtClean="0"/>
              <a:t>Enhanced version supporting #include</a:t>
            </a:r>
          </a:p>
          <a:p>
            <a:pPr lvl="1">
              <a:buNone/>
            </a:pPr>
            <a:r>
              <a:rPr lang="en-US" sz="2000" smtClean="0">
                <a:hlinkClick r:id="rId3"/>
              </a:rPr>
              <a:t>http://thebuildingcoder.typepad.com/blog/2008/11/loading-the-building-coder-samples.html</a:t>
            </a:r>
            <a:endParaRPr lang="en-US" sz="200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p:txBody>
          <a:bodyPr/>
          <a:lstStyle/>
          <a:p>
            <a:r>
              <a:rPr lang="en-GB" smtClean="0"/>
              <a:t>SDK Samples </a:t>
            </a:r>
            <a:r>
              <a:rPr lang="en-US" smtClean="0"/>
              <a:t>Overview</a:t>
            </a:r>
            <a:endParaRPr lang="en-GB" smtClean="0"/>
          </a:p>
        </p:txBody>
      </p:sp>
      <p:sp>
        <p:nvSpPr>
          <p:cNvPr id="5" name="Subtitle 4"/>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67647" y="409902"/>
            <a:ext cx="5676456" cy="837006"/>
          </a:xfrm>
          <a:noFill/>
        </p:spPr>
        <p:txBody>
          <a:bodyPr/>
          <a:lstStyle/>
          <a:p>
            <a:pPr eaLnBrk="1" hangingPunct="1"/>
            <a:r>
              <a:rPr lang="en-GB" dirty="0" smtClean="0"/>
              <a:t>About the Presenter</a:t>
            </a:r>
          </a:p>
        </p:txBody>
      </p:sp>
      <p:sp>
        <p:nvSpPr>
          <p:cNvPr id="4099" name="Rectangle 3"/>
          <p:cNvSpPr>
            <a:spLocks noGrp="1" noChangeArrowheads="1"/>
          </p:cNvSpPr>
          <p:nvPr>
            <p:ph idx="1"/>
          </p:nvPr>
        </p:nvSpPr>
        <p:spPr>
          <a:xfrm>
            <a:off x="367647" y="4221153"/>
            <a:ext cx="12116394" cy="4819716"/>
          </a:xfrm>
          <a:noFill/>
        </p:spPr>
        <p:txBody>
          <a:bodyPr/>
          <a:lstStyle/>
          <a:p>
            <a:pPr marL="0" indent="0">
              <a:buNone/>
            </a:pPr>
            <a:r>
              <a:rPr lang="en-US" sz="2200" smtClean="0"/>
              <a:t>Jeremy is a member of the AEC workgroup of the Autodesk Developer Network ADN team, providing developer support, training, conference presentations, and blogging on the Revit API.</a:t>
            </a:r>
          </a:p>
          <a:p>
            <a:pPr marL="0" indent="0">
              <a:buNone/>
            </a:pPr>
            <a:r>
              <a:rPr lang="en-US" sz="2200" smtClean="0"/>
              <a:t>He joined Autodesk in 1988 as the technology evangelist responsible for European developer support to lecture, consult, and support AutoCAD application developers in Europe, the U.S., Australia, and Africa. He was a co-founder of ADGE, the AutoCAD Developer Group Europe, and a prolific author on AutoCAD application development. He left Autodesk in 1994 to work as an HVAC application developer, and then rejoined the company in 2005.</a:t>
            </a:r>
          </a:p>
          <a:p>
            <a:pPr marL="0" indent="0">
              <a:buNone/>
            </a:pPr>
            <a:r>
              <a:rPr lang="en-US" sz="2200" smtClean="0"/>
              <a:t>Jeremy graduated in mathematics and physics in Germany, worked as a teacher and translator, then as a C++ programmer on early GUI and multitasking projects. He is fluent in six European languages, vegetarian, has four kids, plays the flute, likes reading, travelling, theatre improvisation, and carpentry, loves mountains, oceans, sports, and especially climbing.</a:t>
            </a:r>
          </a:p>
        </p:txBody>
      </p:sp>
      <p:sp>
        <p:nvSpPr>
          <p:cNvPr id="4101" name="Text Box 5"/>
          <p:cNvSpPr txBox="1">
            <a:spLocks noChangeArrowheads="1"/>
          </p:cNvSpPr>
          <p:nvPr/>
        </p:nvSpPr>
        <p:spPr bwMode="auto">
          <a:xfrm>
            <a:off x="367647" y="2111713"/>
            <a:ext cx="6754349" cy="1423971"/>
          </a:xfrm>
          <a:prstGeom prst="rect">
            <a:avLst/>
          </a:prstGeom>
          <a:noFill/>
          <a:ln w="9525">
            <a:noFill/>
            <a:miter lim="800000"/>
            <a:headEnd/>
            <a:tailEnd/>
          </a:ln>
        </p:spPr>
        <p:txBody>
          <a:bodyPr wrap="square" lIns="130039" tIns="65020" rIns="130039" bIns="65020">
            <a:spAutoFit/>
          </a:bodyPr>
          <a:lstStyle/>
          <a:p>
            <a:r>
              <a:rPr lang="en-US" sz="3600" b="1" dirty="0"/>
              <a:t>Jeremy Tammik</a:t>
            </a:r>
          </a:p>
          <a:p>
            <a:r>
              <a:rPr lang="en-GB" sz="2400" dirty="0"/>
              <a:t>Developer Technical Services</a:t>
            </a:r>
            <a:endParaRPr lang="en-US" sz="2400" dirty="0"/>
          </a:p>
          <a:p>
            <a:r>
              <a:rPr lang="en-US" sz="2400" dirty="0" smtClean="0"/>
              <a:t>EMEA, Autodesk </a:t>
            </a:r>
            <a:r>
              <a:rPr lang="en-US" sz="2400" dirty="0"/>
              <a:t>SARL</a:t>
            </a:r>
          </a:p>
        </p:txBody>
      </p:sp>
      <p:pic>
        <p:nvPicPr>
          <p:cNvPr id="7" name="Picture 6" descr="jeremy_on_weissmies_summit_happy_cutout.jpg"/>
          <p:cNvPicPr>
            <a:picLocks noChangeAspect="1"/>
          </p:cNvPicPr>
          <p:nvPr/>
        </p:nvPicPr>
        <p:blipFill>
          <a:blip r:embed="rId3" cstate="print"/>
          <a:srcRect l="9664" r="9020"/>
          <a:stretch>
            <a:fillRect/>
          </a:stretch>
        </p:blipFill>
        <p:spPr>
          <a:xfrm>
            <a:off x="5884475" y="679393"/>
            <a:ext cx="6928218" cy="2920365"/>
          </a:xfrm>
          <a:prstGeom prst="rect">
            <a:avLst/>
          </a:prstGeom>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09575" y="363538"/>
            <a:ext cx="11945938" cy="857249"/>
          </a:xfrm>
        </p:spPr>
        <p:txBody>
          <a:bodyPr/>
          <a:lstStyle/>
          <a:p>
            <a:pPr eaLnBrk="1" hangingPunct="1"/>
            <a:r>
              <a:rPr lang="en-GB" smtClean="0"/>
              <a:t>Revit SDK Samples</a:t>
            </a:r>
          </a:p>
        </p:txBody>
      </p:sp>
      <p:sp>
        <p:nvSpPr>
          <p:cNvPr id="107523" name="Rectangle 3"/>
          <p:cNvSpPr>
            <a:spLocks noGrp="1" noChangeArrowheads="1"/>
          </p:cNvSpPr>
          <p:nvPr>
            <p:ph idx="1"/>
          </p:nvPr>
        </p:nvSpPr>
        <p:spPr>
          <a:xfrm>
            <a:off x="454036" y="1296987"/>
            <a:ext cx="11581278" cy="932765"/>
          </a:xfrm>
        </p:spPr>
        <p:txBody>
          <a:bodyPr/>
          <a:lstStyle/>
          <a:p>
            <a:pPr eaLnBrk="1" hangingPunct="1">
              <a:buFontTx/>
              <a:buNone/>
            </a:pPr>
            <a:r>
              <a:rPr lang="en-GB" sz="2400" smtClean="0"/>
              <a:t>Huge knowledge base … most of the Revit SDK information is contained in the samples ... impossible to discuss each and every one ...</a:t>
            </a:r>
          </a:p>
        </p:txBody>
      </p:sp>
      <p:sp>
        <p:nvSpPr>
          <p:cNvPr id="107524" name="Text Box 4"/>
          <p:cNvSpPr txBox="1">
            <a:spLocks noChangeArrowheads="1"/>
          </p:cNvSpPr>
          <p:nvPr/>
        </p:nvSpPr>
        <p:spPr bwMode="auto">
          <a:xfrm>
            <a:off x="463073" y="2211387"/>
            <a:ext cx="3072077" cy="6594602"/>
          </a:xfrm>
          <a:prstGeom prst="rect">
            <a:avLst/>
          </a:prstGeom>
          <a:noFill/>
          <a:ln w="9525">
            <a:noFill/>
            <a:miter lim="800000"/>
            <a:headEnd/>
            <a:tailEnd/>
          </a:ln>
        </p:spPr>
        <p:txBody>
          <a:bodyPr lIns="130022" tIns="65012" rIns="130022" bIns="65012">
            <a:spAutoFit/>
          </a:bodyPr>
          <a:lstStyle/>
          <a:p>
            <a:r>
              <a:rPr lang="en-GB" sz="1400" b="1" noProof="1" smtClean="0"/>
              <a:t>APIAppStartup</a:t>
            </a:r>
          </a:p>
          <a:p>
            <a:r>
              <a:rPr lang="en-GB" sz="1400" b="1" noProof="1" smtClean="0"/>
              <a:t>AddSpaceAndZone</a:t>
            </a:r>
          </a:p>
          <a:p>
            <a:r>
              <a:rPr lang="en-GB" sz="1400" b="1" noProof="1" smtClean="0"/>
              <a:t>AllViews</a:t>
            </a:r>
          </a:p>
          <a:p>
            <a:r>
              <a:rPr lang="en-GB" sz="1400" b="1" noProof="1" smtClean="0"/>
              <a:t>AnalyticalSupportData_Info</a:t>
            </a:r>
          </a:p>
          <a:p>
            <a:r>
              <a:rPr lang="en-GB" sz="1400" b="1" noProof="1" smtClean="0"/>
              <a:t>ApplicationEvents</a:t>
            </a:r>
          </a:p>
          <a:p>
            <a:r>
              <a:rPr lang="en-GB" sz="1400" b="1" noProof="1" smtClean="0"/>
              <a:t>ArchSample</a:t>
            </a:r>
          </a:p>
          <a:p>
            <a:r>
              <a:rPr lang="en-GB" sz="1400" b="1" noProof="1" smtClean="0"/>
              <a:t>AreaReinCurve</a:t>
            </a:r>
          </a:p>
          <a:p>
            <a:r>
              <a:rPr lang="en-GB" sz="1400" b="1" noProof="1" smtClean="0"/>
              <a:t>AreaReinParameters</a:t>
            </a:r>
          </a:p>
          <a:p>
            <a:r>
              <a:rPr lang="en-GB" sz="1400" b="1" noProof="1" smtClean="0"/>
              <a:t>AutoTagRooms</a:t>
            </a:r>
          </a:p>
          <a:p>
            <a:r>
              <a:rPr lang="en-GB" sz="1400" b="1" noProof="1" smtClean="0"/>
              <a:t>BarDescriptions</a:t>
            </a:r>
          </a:p>
          <a:p>
            <a:r>
              <a:rPr lang="en-GB" sz="1400" b="1" noProof="1" smtClean="0"/>
              <a:t>BeamAndSlabNewParameter</a:t>
            </a:r>
          </a:p>
          <a:p>
            <a:r>
              <a:rPr lang="en-GB" sz="1400" b="1" noProof="1" smtClean="0"/>
              <a:t>BlendVertexConnectTable</a:t>
            </a:r>
          </a:p>
          <a:p>
            <a:r>
              <a:rPr lang="en-GB" sz="1400" b="1" noProof="1" smtClean="0"/>
              <a:t>BoundaryConditions</a:t>
            </a:r>
          </a:p>
          <a:p>
            <a:r>
              <a:rPr lang="en-GB" sz="1400" b="1" noProof="1" smtClean="0"/>
              <a:t>BrowseBindings</a:t>
            </a:r>
          </a:p>
          <a:p>
            <a:r>
              <a:rPr lang="en-GB" sz="1400" b="1" noProof="1" smtClean="0"/>
              <a:t>CreateBeamSystem</a:t>
            </a:r>
          </a:p>
          <a:p>
            <a:r>
              <a:rPr lang="en-GB" sz="1400" b="1" noProof="1" smtClean="0"/>
              <a:t>CreateBeamsColumnsBraces</a:t>
            </a:r>
          </a:p>
          <a:p>
            <a:r>
              <a:rPr lang="en-GB" sz="1400" b="1" noProof="1" smtClean="0"/>
              <a:t>CreateComplexAreaRein</a:t>
            </a:r>
          </a:p>
          <a:p>
            <a:r>
              <a:rPr lang="en-GB" sz="1400" b="1" noProof="1" smtClean="0"/>
              <a:t>CreateDimensions</a:t>
            </a:r>
          </a:p>
          <a:p>
            <a:r>
              <a:rPr lang="en-GB" sz="1400" b="1" noProof="1" smtClean="0"/>
              <a:t>CreateShared</a:t>
            </a:r>
          </a:p>
          <a:p>
            <a:r>
              <a:rPr lang="en-GB" sz="1400" b="1" noProof="1" smtClean="0"/>
              <a:t>CreateSimpleAreaRein</a:t>
            </a:r>
          </a:p>
          <a:p>
            <a:r>
              <a:rPr lang="en-GB" sz="1400" b="1" noProof="1" smtClean="0"/>
              <a:t>CreateViewSection</a:t>
            </a:r>
          </a:p>
          <a:p>
            <a:r>
              <a:rPr lang="en-GB" sz="1400" b="1" noProof="1" smtClean="0"/>
              <a:t>CreateWallinBeamProfile</a:t>
            </a:r>
          </a:p>
          <a:p>
            <a:r>
              <a:rPr lang="en-GB" sz="1400" b="1" noProof="1" smtClean="0"/>
              <a:t>CreateWallsUnderBeams</a:t>
            </a:r>
          </a:p>
          <a:p>
            <a:r>
              <a:rPr lang="en-GB" sz="1400" b="1" noProof="1" smtClean="0"/>
              <a:t>CurtainSystem</a:t>
            </a:r>
          </a:p>
          <a:p>
            <a:r>
              <a:rPr lang="en-GB" sz="1400" b="1" noProof="1" smtClean="0"/>
              <a:t>CurtainWallGrid</a:t>
            </a:r>
          </a:p>
          <a:p>
            <a:r>
              <a:rPr lang="en-GB" sz="1400" b="1" noProof="1" smtClean="0"/>
              <a:t>CurvedBeam</a:t>
            </a:r>
          </a:p>
          <a:p>
            <a:r>
              <a:rPr lang="en-GB" sz="1400" b="1" noProof="1" smtClean="0"/>
              <a:t>DeckProperties</a:t>
            </a:r>
          </a:p>
          <a:p>
            <a:r>
              <a:rPr lang="en-GB" sz="1400" b="1" noProof="1" smtClean="0"/>
              <a:t>DeleteDimensions</a:t>
            </a:r>
          </a:p>
          <a:p>
            <a:r>
              <a:rPr lang="en-GB" sz="1400" b="1" noProof="1" smtClean="0"/>
              <a:t>DeleteObject</a:t>
            </a:r>
          </a:p>
          <a:p>
            <a:r>
              <a:rPr lang="en-GB" sz="1400" b="1" noProof="1" smtClean="0"/>
              <a:t>DesignOptionReader</a:t>
            </a:r>
            <a:endParaRPr lang="en-GB" sz="1400" b="1" noProof="1"/>
          </a:p>
        </p:txBody>
      </p:sp>
      <p:sp>
        <p:nvSpPr>
          <p:cNvPr id="107525" name="Text Box 5"/>
          <p:cNvSpPr txBox="1">
            <a:spLocks noChangeArrowheads="1"/>
          </p:cNvSpPr>
          <p:nvPr/>
        </p:nvSpPr>
        <p:spPr bwMode="auto">
          <a:xfrm>
            <a:off x="3682881" y="2211387"/>
            <a:ext cx="3279894" cy="6594602"/>
          </a:xfrm>
          <a:prstGeom prst="rect">
            <a:avLst/>
          </a:prstGeom>
          <a:noFill/>
          <a:ln w="9525">
            <a:noFill/>
            <a:miter lim="800000"/>
            <a:headEnd/>
            <a:tailEnd/>
          </a:ln>
        </p:spPr>
        <p:txBody>
          <a:bodyPr lIns="130022" tIns="65012" rIns="130022" bIns="65012">
            <a:spAutoFit/>
          </a:bodyPr>
          <a:lstStyle/>
          <a:p>
            <a:r>
              <a:rPr lang="en-GB" sz="1400" b="1" noProof="1" smtClean="0"/>
              <a:t>DoorSwing</a:t>
            </a:r>
          </a:p>
          <a:p>
            <a:r>
              <a:rPr lang="en-GB" sz="1400" b="1" noProof="1" smtClean="0"/>
              <a:t>ElementsBatchCreation</a:t>
            </a:r>
          </a:p>
          <a:p>
            <a:r>
              <a:rPr lang="en-GB" sz="1400" b="1" noProof="1" smtClean="0"/>
              <a:t>ElementsFilter</a:t>
            </a:r>
          </a:p>
          <a:p>
            <a:r>
              <a:rPr lang="en-GB" sz="1400" b="1" noProof="1" smtClean="0"/>
              <a:t>FamilyExplorer</a:t>
            </a:r>
          </a:p>
          <a:p>
            <a:r>
              <a:rPr lang="en-GB" sz="1400" b="1" noProof="1" smtClean="0"/>
              <a:t>FireRating</a:t>
            </a:r>
          </a:p>
          <a:p>
            <a:r>
              <a:rPr lang="en-GB" sz="1400" b="1" noProof="1" smtClean="0"/>
              <a:t>FoundationSlab</a:t>
            </a:r>
          </a:p>
          <a:p>
            <a:r>
              <a:rPr lang="en-GB" sz="1400" b="1" noProof="1" smtClean="0"/>
              <a:t>FrameBuilder</a:t>
            </a:r>
          </a:p>
          <a:p>
            <a:r>
              <a:rPr lang="en-GB" sz="1400" b="1" noProof="1" smtClean="0"/>
              <a:t>GenerateFloor</a:t>
            </a:r>
          </a:p>
          <a:p>
            <a:r>
              <a:rPr lang="en-GB" sz="1400" b="1" noProof="1" smtClean="0"/>
              <a:t>GridCreation</a:t>
            </a:r>
          </a:p>
          <a:p>
            <a:r>
              <a:rPr lang="en-GB" sz="1400" b="1" noProof="1" smtClean="0"/>
              <a:t>HelloRevit</a:t>
            </a:r>
          </a:p>
          <a:p>
            <a:r>
              <a:rPr lang="en-GB" sz="1400" b="1" noProof="1" smtClean="0"/>
              <a:t>HelloWorld</a:t>
            </a:r>
          </a:p>
          <a:p>
            <a:r>
              <a:rPr lang="en-GB" sz="1400" b="1" noProof="1" smtClean="0"/>
              <a:t>ImportExport</a:t>
            </a:r>
          </a:p>
          <a:p>
            <a:r>
              <a:rPr lang="en-GB" sz="1400" b="1" noProof="1" smtClean="0"/>
              <a:t>InPlaceMembers</a:t>
            </a:r>
          </a:p>
          <a:p>
            <a:r>
              <a:rPr lang="en-GB" sz="1400" b="1" noProof="1" smtClean="0"/>
              <a:t>InplaceFamilyAnalyticalModel3D</a:t>
            </a:r>
          </a:p>
          <a:p>
            <a:r>
              <a:rPr lang="en-GB" sz="1400" b="1" noProof="1" smtClean="0"/>
              <a:t>InvisibleParam</a:t>
            </a:r>
          </a:p>
          <a:p>
            <a:r>
              <a:rPr lang="en-GB" sz="1400" b="1" noProof="1" smtClean="0"/>
              <a:t>Journaling</a:t>
            </a:r>
          </a:p>
          <a:p>
            <a:r>
              <a:rPr lang="en-GB" sz="1400" b="1" noProof="1" smtClean="0"/>
              <a:t>LevelsProperty</a:t>
            </a:r>
          </a:p>
          <a:p>
            <a:r>
              <a:rPr lang="en-GB" sz="1400" b="1" noProof="1" smtClean="0"/>
              <a:t>Loads</a:t>
            </a:r>
          </a:p>
          <a:p>
            <a:r>
              <a:rPr lang="en-GB" sz="1400" b="1" noProof="1" smtClean="0"/>
              <a:t>MaterialProperties</a:t>
            </a:r>
          </a:p>
          <a:p>
            <a:r>
              <a:rPr lang="en-GB" sz="1400" b="1" noProof="1" smtClean="0"/>
              <a:t>Materials</a:t>
            </a:r>
          </a:p>
          <a:p>
            <a:r>
              <a:rPr lang="en-GB" sz="1400" b="1" noProof="1" smtClean="0"/>
              <a:t>ModelLines</a:t>
            </a:r>
          </a:p>
          <a:p>
            <a:r>
              <a:rPr lang="en-GB" sz="1400" b="1" noProof="1" smtClean="0"/>
              <a:t>ModifyIniFile</a:t>
            </a:r>
          </a:p>
          <a:p>
            <a:r>
              <a:rPr lang="en-GB" sz="1400" b="1" noProof="1" smtClean="0"/>
              <a:t>MoveLinear</a:t>
            </a:r>
          </a:p>
          <a:p>
            <a:r>
              <a:rPr lang="en-GB" sz="1400" b="1" noProof="1" smtClean="0"/>
              <a:t>NewHostedSweep</a:t>
            </a:r>
          </a:p>
          <a:p>
            <a:r>
              <a:rPr lang="en-GB" sz="1400" b="1" noProof="1" smtClean="0"/>
              <a:t>NewOpenings</a:t>
            </a:r>
          </a:p>
          <a:p>
            <a:r>
              <a:rPr lang="en-GB" sz="1400" b="1" noProof="1" smtClean="0"/>
              <a:t>NewPathReinforcement</a:t>
            </a:r>
          </a:p>
          <a:p>
            <a:r>
              <a:rPr lang="en-GB" sz="1400" b="1" noProof="1" smtClean="0"/>
              <a:t>NewRebar</a:t>
            </a:r>
          </a:p>
          <a:p>
            <a:r>
              <a:rPr lang="en-GB" sz="1400" b="1" noProof="1" smtClean="0"/>
              <a:t>NewRoof</a:t>
            </a:r>
          </a:p>
          <a:p>
            <a:r>
              <a:rPr lang="en-GB" sz="1400" b="1" noProof="1" smtClean="0"/>
              <a:t>ObjectViewer</a:t>
            </a:r>
          </a:p>
          <a:p>
            <a:r>
              <a:rPr lang="en-GB" sz="1400" b="1" noProof="1" smtClean="0"/>
              <a:t>Openings</a:t>
            </a:r>
          </a:p>
        </p:txBody>
      </p:sp>
      <p:sp>
        <p:nvSpPr>
          <p:cNvPr id="107526" name="Text Box 7"/>
          <p:cNvSpPr txBox="1">
            <a:spLocks noChangeArrowheads="1"/>
          </p:cNvSpPr>
          <p:nvPr/>
        </p:nvSpPr>
        <p:spPr bwMode="auto">
          <a:xfrm>
            <a:off x="9782175" y="2185880"/>
            <a:ext cx="2970428" cy="2932060"/>
          </a:xfrm>
          <a:prstGeom prst="rect">
            <a:avLst/>
          </a:prstGeom>
          <a:noFill/>
          <a:ln w="9525">
            <a:noFill/>
            <a:miter lim="800000"/>
            <a:headEnd/>
            <a:tailEnd/>
          </a:ln>
        </p:spPr>
        <p:txBody>
          <a:bodyPr lIns="130022" tIns="65012" rIns="130022" bIns="65012">
            <a:spAutoFit/>
          </a:bodyPr>
          <a:lstStyle/>
          <a:p>
            <a:r>
              <a:rPr lang="en-GB" sz="1400" b="1" noProof="1" smtClean="0"/>
              <a:t>TagBeam</a:t>
            </a:r>
          </a:p>
          <a:p>
            <a:r>
              <a:rPr lang="en-GB" sz="1400" b="1" noProof="1" smtClean="0"/>
              <a:t>TestFloorThickness</a:t>
            </a:r>
          </a:p>
          <a:p>
            <a:r>
              <a:rPr lang="en-GB" sz="1400" b="1" noProof="1" smtClean="0"/>
              <a:t>TestWallThickness</a:t>
            </a:r>
          </a:p>
          <a:p>
            <a:r>
              <a:rPr lang="en-GB" sz="1400" b="1" noProof="1" smtClean="0"/>
              <a:t>Toolbar</a:t>
            </a:r>
          </a:p>
          <a:p>
            <a:r>
              <a:rPr lang="en-GB" sz="1400" b="1" noProof="1" smtClean="0"/>
              <a:t>TransactionControl</a:t>
            </a:r>
          </a:p>
          <a:p>
            <a:r>
              <a:rPr lang="en-GB" sz="1400" b="1" noProof="1" smtClean="0"/>
              <a:t>Truss</a:t>
            </a:r>
          </a:p>
          <a:p>
            <a:r>
              <a:rPr lang="en-GB" sz="1400" b="1" noProof="1" smtClean="0"/>
              <a:t>TypeSelector</a:t>
            </a:r>
          </a:p>
          <a:p>
            <a:r>
              <a:rPr lang="en-GB" sz="1400" b="1" noProof="1" smtClean="0"/>
              <a:t>VersionChecking</a:t>
            </a:r>
          </a:p>
          <a:p>
            <a:r>
              <a:rPr lang="en-GB" sz="1400" b="1" noProof="1" smtClean="0"/>
              <a:t>ViewPrinter</a:t>
            </a:r>
          </a:p>
          <a:p>
            <a:r>
              <a:rPr lang="en-GB" sz="1400" b="1" noProof="1" smtClean="0"/>
              <a:t>Viewers/AnalyticalViewer</a:t>
            </a:r>
          </a:p>
          <a:p>
            <a:r>
              <a:rPr lang="en-GB" sz="1400" b="1" noProof="1" smtClean="0"/>
              <a:t>Viewers/ElementViewer</a:t>
            </a:r>
          </a:p>
          <a:p>
            <a:r>
              <a:rPr lang="en-GB" sz="1400" b="1" noProof="1" smtClean="0"/>
              <a:t>Viewers/RoomViewer</a:t>
            </a:r>
          </a:p>
          <a:p>
            <a:r>
              <a:rPr lang="en-GB" sz="1400" b="1" noProof="1" smtClean="0"/>
              <a:t>VisibilityControl</a:t>
            </a:r>
          </a:p>
        </p:txBody>
      </p:sp>
      <p:sp>
        <p:nvSpPr>
          <p:cNvPr id="7" name="Text Box 5"/>
          <p:cNvSpPr txBox="1">
            <a:spLocks noChangeArrowheads="1"/>
          </p:cNvSpPr>
          <p:nvPr/>
        </p:nvSpPr>
        <p:spPr bwMode="auto">
          <a:xfrm>
            <a:off x="6807081" y="2259342"/>
            <a:ext cx="3279894" cy="6810045"/>
          </a:xfrm>
          <a:prstGeom prst="rect">
            <a:avLst/>
          </a:prstGeom>
          <a:noFill/>
          <a:ln w="9525">
            <a:noFill/>
            <a:miter lim="800000"/>
            <a:headEnd/>
            <a:tailEnd/>
          </a:ln>
        </p:spPr>
        <p:txBody>
          <a:bodyPr lIns="130022" tIns="65012" rIns="130022" bIns="65012">
            <a:spAutoFit/>
          </a:bodyPr>
          <a:lstStyle/>
          <a:p>
            <a:r>
              <a:rPr lang="en-GB" sz="1400" b="1" noProof="1" smtClean="0"/>
              <a:t>ParameterUtils</a:t>
            </a:r>
          </a:p>
          <a:p>
            <a:r>
              <a:rPr lang="en-GB" sz="1400" b="1" noProof="1" smtClean="0"/>
              <a:t>PathReinforcement</a:t>
            </a:r>
          </a:p>
          <a:p>
            <a:r>
              <a:rPr lang="en-GB" sz="1400" b="1" noProof="1" smtClean="0"/>
              <a:t>PhaseSample</a:t>
            </a:r>
          </a:p>
          <a:p>
            <a:r>
              <a:rPr lang="en-GB" sz="1400" b="1" noProof="1" smtClean="0"/>
              <a:t>PhysicalProp</a:t>
            </a:r>
          </a:p>
          <a:p>
            <a:r>
              <a:rPr lang="en-GB" sz="1400" b="1" noProof="1" smtClean="0"/>
              <a:t>PlaceFamilyInstanceByFace</a:t>
            </a:r>
          </a:p>
          <a:p>
            <a:r>
              <a:rPr lang="en-GB" sz="1400" b="1" noProof="1" smtClean="0"/>
              <a:t>PowerCircuit</a:t>
            </a:r>
          </a:p>
          <a:p>
            <a:r>
              <a:rPr lang="en-GB" sz="1400" b="1" noProof="1" smtClean="0"/>
              <a:t>ProjectInfo</a:t>
            </a:r>
          </a:p>
          <a:p>
            <a:r>
              <a:rPr lang="en-GB" sz="1400" b="1" noProof="1" smtClean="0"/>
              <a:t>ProjectUnit</a:t>
            </a:r>
          </a:p>
          <a:p>
            <a:r>
              <a:rPr lang="en-GB" sz="1400" b="1" noProof="1" smtClean="0"/>
              <a:t>RDBLink</a:t>
            </a:r>
          </a:p>
          <a:p>
            <a:r>
              <a:rPr lang="en-GB" sz="1400" b="1" noProof="1" smtClean="0"/>
              <a:t>ReferencePlane</a:t>
            </a:r>
          </a:p>
          <a:p>
            <a:r>
              <a:rPr lang="en-GB" sz="1400" b="1" noProof="1" smtClean="0"/>
              <a:t>Reinforcement</a:t>
            </a:r>
          </a:p>
          <a:p>
            <a:r>
              <a:rPr lang="en-GB" sz="1400" b="1" noProof="1" smtClean="0"/>
              <a:t>RevitCommands</a:t>
            </a:r>
          </a:p>
          <a:p>
            <a:r>
              <a:rPr lang="en-GB" sz="1400" b="1" noProof="1" smtClean="0"/>
              <a:t>RoofsRooms</a:t>
            </a:r>
          </a:p>
          <a:p>
            <a:r>
              <a:rPr lang="en-GB" sz="1400" b="1" noProof="1" smtClean="0"/>
              <a:t>RoomSchedule</a:t>
            </a:r>
          </a:p>
          <a:p>
            <a:r>
              <a:rPr lang="en-GB" sz="1400" b="1" noProof="1" smtClean="0"/>
              <a:t>Rooms</a:t>
            </a:r>
          </a:p>
          <a:p>
            <a:r>
              <a:rPr lang="en-GB" sz="1400" b="1" noProof="1" smtClean="0"/>
              <a:t>RotateFramingObjects</a:t>
            </a:r>
          </a:p>
          <a:p>
            <a:r>
              <a:rPr lang="en-GB" sz="1400" b="1" noProof="1" smtClean="0"/>
              <a:t>RvtSamples</a:t>
            </a:r>
          </a:p>
          <a:p>
            <a:r>
              <a:rPr lang="en-GB" sz="1400" b="1" noProof="1" smtClean="0"/>
              <a:t>ShaftHolePuncher</a:t>
            </a:r>
          </a:p>
          <a:p>
            <a:r>
              <a:rPr lang="en-GB" sz="1400" b="1" noProof="1" smtClean="0"/>
              <a:t>SharedCoordinateSystem</a:t>
            </a:r>
          </a:p>
          <a:p>
            <a:r>
              <a:rPr lang="en-GB" sz="1400" b="1" noProof="1" smtClean="0"/>
              <a:t>SlabProperties</a:t>
            </a:r>
          </a:p>
          <a:p>
            <a:r>
              <a:rPr lang="en-GB" sz="1400" b="1" noProof="1" smtClean="0"/>
              <a:t>SlabShapeEditing</a:t>
            </a:r>
          </a:p>
          <a:p>
            <a:r>
              <a:rPr lang="en-GB" sz="1400" b="1" noProof="1" smtClean="0"/>
              <a:t>SpanDirection</a:t>
            </a:r>
          </a:p>
          <a:p>
            <a:r>
              <a:rPr lang="en-GB" sz="1400" b="1" noProof="1" smtClean="0"/>
              <a:t>SpotDimension</a:t>
            </a:r>
          </a:p>
          <a:p>
            <a:r>
              <a:rPr lang="en-GB" sz="1400" b="1" noProof="1" smtClean="0"/>
              <a:t>StructSample</a:t>
            </a:r>
          </a:p>
          <a:p>
            <a:r>
              <a:rPr lang="en-GB" sz="1400" b="1" noProof="1" smtClean="0"/>
              <a:t>StructuralLayerFunction</a:t>
            </a:r>
          </a:p>
          <a:p>
            <a:r>
              <a:rPr lang="en-GB" sz="1400" b="1" noProof="1" smtClean="0"/>
              <a:t>TagBeam</a:t>
            </a:r>
          </a:p>
          <a:p>
            <a:r>
              <a:rPr lang="en-GB" sz="1400" b="1" noProof="1" smtClean="0"/>
              <a:t>TestFloorThickness</a:t>
            </a:r>
          </a:p>
          <a:p>
            <a:r>
              <a:rPr lang="en-GB" sz="1400" b="1" noProof="1" smtClean="0"/>
              <a:t>TestWallThickness</a:t>
            </a:r>
          </a:p>
          <a:p>
            <a:r>
              <a:rPr lang="en-GB" sz="1400" b="1" noProof="1" smtClean="0"/>
              <a:t>Toolbar</a:t>
            </a:r>
          </a:p>
          <a:p>
            <a:r>
              <a:rPr lang="en-GB" sz="1400" b="1" noProof="1" smtClean="0"/>
              <a:t>TransactionControl</a:t>
            </a:r>
          </a:p>
          <a:p>
            <a:endParaRPr lang="en-GB" sz="1400" b="1" noProof="1"/>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Basic Revit SDK Samples</a:t>
            </a:r>
          </a:p>
        </p:txBody>
      </p:sp>
      <p:sp>
        <p:nvSpPr>
          <p:cNvPr id="109571" name="Rectangle 3"/>
          <p:cNvSpPr>
            <a:spLocks noGrp="1" noChangeArrowheads="1"/>
          </p:cNvSpPr>
          <p:nvPr>
            <p:ph idx="1"/>
          </p:nvPr>
        </p:nvSpPr>
        <p:spPr>
          <a:xfrm>
            <a:off x="454036" y="1820362"/>
            <a:ext cx="6400124" cy="6668731"/>
          </a:xfrm>
        </p:spPr>
        <p:txBody>
          <a:bodyPr/>
          <a:lstStyle/>
          <a:p>
            <a:pPr marL="0" indent="7938" defTabSz="720000">
              <a:spcBef>
                <a:spcPts val="0"/>
              </a:spcBef>
              <a:buNone/>
              <a:tabLst>
                <a:tab pos="4320000" algn="r"/>
              </a:tabLst>
            </a:pPr>
            <a:r>
              <a:rPr lang="en-GB" sz="3200" smtClean="0"/>
              <a:t>ArchSample	</a:t>
            </a:r>
            <a:r>
              <a:rPr lang="en-GB" altLang="ja-JP" sz="3200" smtClean="0">
                <a:ea typeface="ＭＳ Ｐゴシック" pitchFamily="34" charset="-128"/>
              </a:rPr>
              <a:t>All</a:t>
            </a:r>
            <a:endParaRPr lang="en-GB" altLang="ja-JP" sz="3200" smtClean="0">
              <a:solidFill>
                <a:srgbClr val="FF3300"/>
              </a:solidFill>
              <a:ea typeface="ＭＳ Ｐゴシック" pitchFamily="34" charset="-128"/>
            </a:endParaRPr>
          </a:p>
          <a:p>
            <a:pPr marL="0" indent="7938" defTabSz="720000">
              <a:spcBef>
                <a:spcPts val="0"/>
              </a:spcBef>
              <a:buNone/>
              <a:tabLst>
                <a:tab pos="4320000" algn="r"/>
              </a:tabLst>
            </a:pPr>
            <a:r>
              <a:rPr lang="en-GB" altLang="ja-JP" sz="3200" smtClean="0">
                <a:ea typeface="ＭＳ Ｐゴシック" pitchFamily="34" charset="-128"/>
              </a:rPr>
              <a:t>BrowseBindings</a:t>
            </a:r>
            <a:r>
              <a:rPr lang="en-GB" sz="3200" smtClean="0"/>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CreateShared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FireRating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HelloRevit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MoveLinear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PhysicalProp</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RevitCommands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StructSample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TypeSelector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solidFill>
                <a:srgbClr val="FF3300"/>
              </a:solidFill>
            </a:endParaRPr>
          </a:p>
          <a:p>
            <a:pPr marL="0" indent="7938" defTabSz="720000">
              <a:spcBef>
                <a:spcPts val="0"/>
              </a:spcBef>
              <a:buNone/>
              <a:tabLst>
                <a:tab pos="4320000" algn="r"/>
              </a:tabLst>
            </a:pPr>
            <a:r>
              <a:rPr lang="en-GB" sz="3200" smtClean="0"/>
              <a:t>ElementViewer</a:t>
            </a:r>
            <a:r>
              <a:rPr lang="en-GB" altLang="ja-JP" sz="3200" smtClean="0">
                <a:ea typeface="ＭＳ Ｐゴシック" pitchFamily="34" charset="-128"/>
              </a:rPr>
              <a:t>	All</a:t>
            </a:r>
            <a:endParaRPr lang="en-GB" sz="3200" smtClean="0">
              <a:solidFill>
                <a:srgbClr val="FF3300"/>
              </a:solidFill>
            </a:endParaRPr>
          </a:p>
          <a:p>
            <a:pPr marL="0" indent="7938" defTabSz="720000">
              <a:spcBef>
                <a:spcPts val="0"/>
              </a:spcBef>
              <a:buNone/>
              <a:tabLst>
                <a:tab pos="4320000" algn="r"/>
              </a:tabLst>
            </a:pPr>
            <a:r>
              <a:rPr lang="en-GB" sz="3200" smtClean="0"/>
              <a:t>RoomViewer</a:t>
            </a:r>
            <a:r>
              <a:rPr lang="ja-JP" altLang="en-GB" sz="3200" smtClean="0">
                <a:ea typeface="ＭＳ Ｐゴシック" pitchFamily="34" charset="-128"/>
              </a:rPr>
              <a:t>	</a:t>
            </a:r>
            <a:r>
              <a:rPr lang="en-GB" altLang="ja-JP" sz="3200" smtClean="0">
                <a:ea typeface="ＭＳ Ｐゴシック" pitchFamily="34" charset="-128"/>
              </a:rPr>
              <a:t>All</a:t>
            </a:r>
            <a:endParaRPr lang="en-GB" sz="3200" smtClean="0"/>
          </a:p>
          <a:p>
            <a:pPr marL="0" indent="7938" defTabSz="720000">
              <a:spcBef>
                <a:spcPts val="0"/>
              </a:spcBef>
              <a:buNone/>
              <a:tabLst>
                <a:tab pos="4320000" algn="r"/>
              </a:tabLst>
            </a:pPr>
            <a:r>
              <a:rPr lang="en-GB" sz="3200" smtClean="0"/>
              <a:t>AnalyticalViewer</a:t>
            </a:r>
            <a:r>
              <a:rPr lang="ja-JP" altLang="en-GB" sz="3200" smtClean="0">
                <a:ea typeface="ＭＳ Ｐゴシック" pitchFamily="34" charset="-128"/>
              </a:rPr>
              <a:t>	</a:t>
            </a:r>
            <a:r>
              <a:rPr lang="en-GB" sz="3200" smtClean="0"/>
              <a:t>R</a:t>
            </a:r>
            <a:r>
              <a:rPr lang="en-US" sz="3200" smtClean="0"/>
              <a:t>st</a:t>
            </a:r>
            <a:endParaRPr lang="en-GB" sz="2000" smtClean="0"/>
          </a:p>
        </p:txBody>
      </p:sp>
      <p:pic>
        <p:nvPicPr>
          <p:cNvPr id="6" name="Picture 3"/>
          <p:cNvPicPr>
            <a:picLocks noChangeAspect="1" noChangeArrowheads="1"/>
          </p:cNvPicPr>
          <p:nvPr/>
        </p:nvPicPr>
        <p:blipFill>
          <a:blip r:embed="rId3" cstate="print"/>
          <a:srcRect/>
          <a:stretch>
            <a:fillRect/>
          </a:stretch>
        </p:blipFill>
        <p:spPr bwMode="auto">
          <a:xfrm>
            <a:off x="8274320" y="2744080"/>
            <a:ext cx="4228624" cy="317321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33375" y="194234"/>
            <a:ext cx="11701939" cy="1178954"/>
          </a:xfrm>
        </p:spPr>
        <p:txBody>
          <a:bodyPr/>
          <a:lstStyle/>
          <a:p>
            <a:pPr algn="l" eaLnBrk="1" hangingPunct="1"/>
            <a:r>
              <a:rPr lang="en-GB" smtClean="0"/>
              <a:t>Revit 9.0 SDK Samples</a:t>
            </a:r>
          </a:p>
        </p:txBody>
      </p:sp>
      <p:sp>
        <p:nvSpPr>
          <p:cNvPr id="109571" name="Rectangle 3"/>
          <p:cNvSpPr>
            <a:spLocks noGrp="1" noChangeArrowheads="1"/>
          </p:cNvSpPr>
          <p:nvPr>
            <p:ph sz="half" idx="1"/>
          </p:nvPr>
        </p:nvSpPr>
        <p:spPr>
          <a:xfrm>
            <a:off x="454035" y="1884560"/>
            <a:ext cx="6432539" cy="6196758"/>
          </a:xfrm>
        </p:spPr>
        <p:txBody>
          <a:bodyPr/>
          <a:lstStyle/>
          <a:p>
            <a:pPr>
              <a:spcBef>
                <a:spcPts val="0"/>
              </a:spcBef>
              <a:buNone/>
              <a:tabLst>
                <a:tab pos="5649913" algn="r"/>
              </a:tabLst>
            </a:pPr>
            <a:r>
              <a:rPr lang="en-GB" sz="2800" smtClean="0"/>
              <a:t>AllViews	All</a:t>
            </a:r>
            <a:endParaRPr lang="en-GB" sz="2800" smtClean="0">
              <a:solidFill>
                <a:srgbClr val="FF3300"/>
              </a:solidFill>
            </a:endParaRPr>
          </a:p>
          <a:p>
            <a:pPr>
              <a:spcBef>
                <a:spcPts val="0"/>
              </a:spcBef>
              <a:buNone/>
              <a:tabLst>
                <a:tab pos="5649913" algn="r"/>
              </a:tabLst>
            </a:pPr>
            <a:r>
              <a:rPr lang="en-GB" sz="2800" smtClean="0"/>
              <a:t>AnalyticalSupportData_Info	Rst</a:t>
            </a:r>
          </a:p>
          <a:p>
            <a:pPr>
              <a:spcBef>
                <a:spcPts val="0"/>
              </a:spcBef>
              <a:buNone/>
              <a:tabLst>
                <a:tab pos="5649913" algn="r"/>
              </a:tabLst>
            </a:pPr>
            <a:r>
              <a:rPr lang="en-GB" sz="2800" smtClean="0"/>
              <a:t>AreaReinCurve	Rst</a:t>
            </a:r>
          </a:p>
          <a:p>
            <a:pPr>
              <a:spcBef>
                <a:spcPts val="0"/>
              </a:spcBef>
              <a:buNone/>
              <a:tabLst>
                <a:tab pos="5649913" algn="r"/>
              </a:tabLst>
            </a:pPr>
            <a:r>
              <a:rPr lang="en-GB" sz="2800" smtClean="0"/>
              <a:t>AreaReinParameters	Rst</a:t>
            </a:r>
          </a:p>
          <a:p>
            <a:pPr>
              <a:spcBef>
                <a:spcPts val="0"/>
              </a:spcBef>
              <a:buNone/>
              <a:tabLst>
                <a:tab pos="5649913" algn="r"/>
              </a:tabLst>
            </a:pPr>
            <a:r>
              <a:rPr lang="en-GB" sz="2800" smtClean="0"/>
              <a:t>BarDescriptions	Rst</a:t>
            </a:r>
          </a:p>
          <a:p>
            <a:pPr>
              <a:spcBef>
                <a:spcPts val="0"/>
              </a:spcBef>
              <a:buNone/>
              <a:tabLst>
                <a:tab pos="5649913" algn="r"/>
              </a:tabLst>
            </a:pPr>
            <a:r>
              <a:rPr lang="en-GB" sz="2800" smtClean="0"/>
              <a:t>BeamAndSlabNewParameter	Rst</a:t>
            </a:r>
            <a:endParaRPr lang="en-GB" sz="2800" smtClean="0">
              <a:solidFill>
                <a:srgbClr val="FF3300"/>
              </a:solidFill>
            </a:endParaRPr>
          </a:p>
          <a:p>
            <a:pPr>
              <a:spcBef>
                <a:spcPts val="0"/>
              </a:spcBef>
              <a:buNone/>
              <a:tabLst>
                <a:tab pos="5649913" algn="r"/>
              </a:tabLst>
            </a:pPr>
            <a:r>
              <a:rPr lang="en-GB" sz="2800" smtClean="0"/>
              <a:t>CreateBeamsColumnsBraces	All</a:t>
            </a:r>
          </a:p>
          <a:p>
            <a:pPr>
              <a:spcBef>
                <a:spcPts val="0"/>
              </a:spcBef>
              <a:buNone/>
              <a:tabLst>
                <a:tab pos="5649913" algn="r"/>
              </a:tabLst>
            </a:pPr>
            <a:r>
              <a:rPr lang="en-GB" sz="2800" smtClean="0"/>
              <a:t>CreateComplexAreaRein	Rst</a:t>
            </a:r>
            <a:endParaRPr lang="en-GB" sz="2800" smtClean="0">
              <a:solidFill>
                <a:srgbClr val="FF3300"/>
              </a:solidFill>
            </a:endParaRPr>
          </a:p>
          <a:p>
            <a:pPr>
              <a:spcBef>
                <a:spcPts val="0"/>
              </a:spcBef>
              <a:buNone/>
              <a:tabLst>
                <a:tab pos="5649913" algn="r"/>
              </a:tabLst>
            </a:pPr>
            <a:r>
              <a:rPr lang="en-GB" sz="2800" smtClean="0"/>
              <a:t>CreateDimensions	All</a:t>
            </a:r>
            <a:endParaRPr lang="en-GB" sz="2800" smtClean="0">
              <a:solidFill>
                <a:srgbClr val="FF3300"/>
              </a:solidFill>
            </a:endParaRPr>
          </a:p>
          <a:p>
            <a:pPr>
              <a:spcBef>
                <a:spcPts val="0"/>
              </a:spcBef>
              <a:buNone/>
              <a:tabLst>
                <a:tab pos="5649913" algn="r"/>
              </a:tabLst>
            </a:pPr>
            <a:r>
              <a:rPr lang="en-GB" sz="2800" smtClean="0"/>
              <a:t>CreateSimpleAreaRein	Rst</a:t>
            </a:r>
            <a:endParaRPr lang="en-GB" sz="2800" smtClean="0">
              <a:solidFill>
                <a:srgbClr val="FF3300"/>
              </a:solidFill>
            </a:endParaRPr>
          </a:p>
          <a:p>
            <a:pPr>
              <a:spcBef>
                <a:spcPts val="0"/>
              </a:spcBef>
              <a:buNone/>
              <a:tabLst>
                <a:tab pos="5649913" algn="r"/>
              </a:tabLst>
            </a:pPr>
            <a:r>
              <a:rPr lang="en-GB" sz="2800" smtClean="0"/>
              <a:t>CreateViewSection	Rst</a:t>
            </a:r>
            <a:endParaRPr lang="en-GB" sz="2800" smtClean="0">
              <a:solidFill>
                <a:srgbClr val="FF3300"/>
              </a:solidFill>
            </a:endParaRPr>
          </a:p>
          <a:p>
            <a:pPr>
              <a:spcBef>
                <a:spcPts val="0"/>
              </a:spcBef>
              <a:buNone/>
              <a:tabLst>
                <a:tab pos="5649913" algn="r"/>
              </a:tabLst>
            </a:pPr>
            <a:r>
              <a:rPr lang="en-GB" sz="2800" smtClean="0"/>
              <a:t>CreateWallinBeamProfile	Rst</a:t>
            </a:r>
          </a:p>
          <a:p>
            <a:pPr>
              <a:spcBef>
                <a:spcPts val="0"/>
              </a:spcBef>
              <a:buNone/>
              <a:tabLst>
                <a:tab pos="5649913" algn="r"/>
              </a:tabLst>
            </a:pPr>
            <a:r>
              <a:rPr lang="en-GB" sz="2800" smtClean="0"/>
              <a:t>CreateWallsUnderBeams	Rst</a:t>
            </a:r>
            <a:endParaRPr lang="en-GB" sz="2800" smtClean="0">
              <a:solidFill>
                <a:srgbClr val="FF3300"/>
              </a:solidFill>
            </a:endParaRPr>
          </a:p>
        </p:txBody>
      </p:sp>
      <p:sp>
        <p:nvSpPr>
          <p:cNvPr id="8" name="TextBox 7"/>
          <p:cNvSpPr txBox="1"/>
          <p:nvPr/>
        </p:nvSpPr>
        <p:spPr>
          <a:xfrm>
            <a:off x="7320667" y="1885387"/>
            <a:ext cx="5280908" cy="6163714"/>
          </a:xfrm>
          <a:prstGeom prst="rect">
            <a:avLst/>
          </a:prstGeom>
          <a:noFill/>
        </p:spPr>
        <p:txBody>
          <a:bodyPr wrap="square" lIns="130022" tIns="65012" rIns="130022" bIns="65012" rtlCol="0">
            <a:spAutoFit/>
          </a:bodyPr>
          <a:lstStyle/>
          <a:p>
            <a:pPr>
              <a:tabLst>
                <a:tab pos="4657725" algn="r"/>
              </a:tabLst>
            </a:pPr>
            <a:r>
              <a:rPr lang="en-GB" sz="2800" smtClean="0"/>
              <a:t>DeleteDimensions	All</a:t>
            </a:r>
            <a:endParaRPr lang="en-GB" sz="2800" smtClean="0">
              <a:solidFill>
                <a:srgbClr val="FF3300"/>
              </a:solidFill>
            </a:endParaRPr>
          </a:p>
          <a:p>
            <a:pPr>
              <a:tabLst>
                <a:tab pos="4657725" algn="r"/>
              </a:tabLst>
            </a:pPr>
            <a:r>
              <a:rPr lang="en-GB" sz="2800" smtClean="0"/>
              <a:t>DeleteObject	All</a:t>
            </a:r>
            <a:endParaRPr lang="en-GB" sz="2800" smtClean="0">
              <a:solidFill>
                <a:srgbClr val="FF3300"/>
              </a:solidFill>
            </a:endParaRPr>
          </a:p>
          <a:p>
            <a:pPr>
              <a:tabLst>
                <a:tab pos="4657725" algn="r"/>
              </a:tabLst>
            </a:pPr>
            <a:r>
              <a:rPr lang="en-GB" sz="2800" smtClean="0"/>
              <a:t>DesignOptionReader	All</a:t>
            </a:r>
          </a:p>
          <a:p>
            <a:pPr>
              <a:tabLst>
                <a:tab pos="4657725" algn="r"/>
              </a:tabLst>
            </a:pPr>
            <a:r>
              <a:rPr lang="en-GB" sz="2800" smtClean="0"/>
              <a:t>GenerateFloor	All</a:t>
            </a:r>
            <a:endParaRPr lang="en-GB" sz="2800" smtClean="0">
              <a:solidFill>
                <a:srgbClr val="FF3300"/>
              </a:solidFill>
            </a:endParaRPr>
          </a:p>
          <a:p>
            <a:pPr>
              <a:tabLst>
                <a:tab pos="4657725" algn="r"/>
              </a:tabLst>
            </a:pPr>
            <a:r>
              <a:rPr lang="en-GB" sz="2800" smtClean="0"/>
              <a:t>InPlaceMembers	Rst</a:t>
            </a:r>
          </a:p>
          <a:p>
            <a:pPr>
              <a:tabLst>
                <a:tab pos="4657725" algn="r"/>
              </a:tabLst>
            </a:pPr>
            <a:r>
              <a:rPr lang="en-GB" sz="2800" smtClean="0"/>
              <a:t>LevelsProperty	All</a:t>
            </a:r>
          </a:p>
          <a:p>
            <a:pPr>
              <a:tabLst>
                <a:tab pos="4657725" algn="r"/>
              </a:tabLst>
            </a:pPr>
            <a:r>
              <a:rPr lang="en-GB" sz="2800" smtClean="0"/>
              <a:t>Loads	Rst</a:t>
            </a:r>
          </a:p>
          <a:p>
            <a:pPr>
              <a:tabLst>
                <a:tab pos="4657725" algn="r"/>
              </a:tabLst>
            </a:pPr>
            <a:r>
              <a:rPr lang="en-GB" sz="2800" smtClean="0"/>
              <a:t>MaterialProperties	All</a:t>
            </a:r>
          </a:p>
          <a:p>
            <a:pPr>
              <a:tabLst>
                <a:tab pos="4657725" algn="r"/>
              </a:tabLst>
            </a:pPr>
            <a:r>
              <a:rPr lang="en-GB" sz="2800" smtClean="0"/>
              <a:t>ObjectViewer	All</a:t>
            </a:r>
          </a:p>
          <a:p>
            <a:pPr>
              <a:tabLst>
                <a:tab pos="4657725" algn="r"/>
              </a:tabLst>
            </a:pPr>
            <a:r>
              <a:rPr lang="en-GB" sz="2800" smtClean="0"/>
              <a:t>PhaseSample	All</a:t>
            </a:r>
          </a:p>
          <a:p>
            <a:pPr>
              <a:tabLst>
                <a:tab pos="4657725" algn="r"/>
              </a:tabLst>
            </a:pPr>
            <a:r>
              <a:rPr lang="en-GB" sz="2800" smtClean="0"/>
              <a:t>RotateFramingObjects	All</a:t>
            </a:r>
          </a:p>
          <a:p>
            <a:pPr>
              <a:tabLst>
                <a:tab pos="4657725" algn="r"/>
              </a:tabLst>
            </a:pPr>
            <a:r>
              <a:rPr lang="en-GB" sz="2800" smtClean="0"/>
              <a:t>SlabProperties	Rst</a:t>
            </a:r>
          </a:p>
          <a:p>
            <a:pPr>
              <a:tabLst>
                <a:tab pos="4657725" algn="r"/>
              </a:tabLst>
            </a:pPr>
            <a:r>
              <a:rPr lang="en-GB" sz="2800" smtClean="0"/>
              <a:t>StructuralLayerFunction	Rst</a:t>
            </a:r>
          </a:p>
          <a:p>
            <a:pPr>
              <a:tabLst>
                <a:tab pos="4657725" algn="r"/>
              </a:tabLst>
            </a:pPr>
            <a:r>
              <a:rPr lang="en-GB" sz="2800" smtClean="0"/>
              <a:t>VersionChecking	All</a:t>
            </a:r>
          </a:p>
        </p:txBody>
      </p:sp>
      <p:sp>
        <p:nvSpPr>
          <p:cNvPr id="5" name="Footer Placeholder 4"/>
          <p:cNvSpPr>
            <a:spLocks noGrp="1"/>
          </p:cNvSpPr>
          <p:nvPr>
            <p:ph type="ftr" sz="quarter" idx="11"/>
          </p:nvPr>
        </p:nvSpPr>
        <p:spPr/>
        <p:txBody>
          <a:bodyPr/>
          <a:lstStyle/>
          <a:p>
            <a:r>
              <a:rPr lang="en-US" smtClean="0"/>
              <a:t>The Revit SDK Samples</a:t>
            </a:r>
            <a:endParaRPr lang="en-GB"/>
          </a:p>
        </p:txBody>
      </p:sp>
      <p:sp>
        <p:nvSpPr>
          <p:cNvPr id="6" name="Slide Number Placeholder 5"/>
          <p:cNvSpPr>
            <a:spLocks noGrp="1"/>
          </p:cNvSpPr>
          <p:nvPr>
            <p:ph type="sldNum" sz="quarter" idx="10"/>
          </p:nvPr>
        </p:nvSpPr>
        <p:spPr/>
        <p:txBody>
          <a:bodyPr/>
          <a:lstStyle/>
          <a:p>
            <a:fld id="{8F9CEB62-F5F8-4298-BEE6-BF8C617717FA}" type="slidenum">
              <a:rPr lang="en-GB" smtClean="0"/>
              <a:pPr/>
              <a:t>22</a:t>
            </a:fld>
            <a:endParaRPr lang="en-GB"/>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57175" y="194233"/>
            <a:ext cx="11778139" cy="1140298"/>
          </a:xfrm>
        </p:spPr>
        <p:txBody>
          <a:bodyPr/>
          <a:lstStyle/>
          <a:p>
            <a:pPr algn="l" eaLnBrk="1" hangingPunct="1"/>
            <a:r>
              <a:rPr lang="en-GB" smtClean="0"/>
              <a:t>Revit 9.1 SDK Samples</a:t>
            </a:r>
          </a:p>
        </p:txBody>
      </p:sp>
      <p:sp>
        <p:nvSpPr>
          <p:cNvPr id="109571" name="Rectangle 3"/>
          <p:cNvSpPr>
            <a:spLocks noGrp="1" noChangeArrowheads="1"/>
          </p:cNvSpPr>
          <p:nvPr>
            <p:ph sz="half" idx="1"/>
          </p:nvPr>
        </p:nvSpPr>
        <p:spPr>
          <a:xfrm>
            <a:off x="590043" y="1449663"/>
            <a:ext cx="7990781" cy="7175354"/>
          </a:xfrm>
        </p:spPr>
        <p:txBody>
          <a:bodyPr/>
          <a:lstStyle/>
          <a:p>
            <a:pPr marL="510161" indent="-4516" defTabSz="720000">
              <a:lnSpc>
                <a:spcPct val="80000"/>
              </a:lnSpc>
              <a:buNone/>
              <a:tabLst>
                <a:tab pos="6462713" algn="r"/>
              </a:tabLst>
            </a:pPr>
            <a:r>
              <a:rPr lang="en-US" sz="3400" noProof="1" smtClean="0"/>
              <a:t>FrameBuilder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Journaling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solidFill>
                  <a:schemeClr val="bg1">
                    <a:lumMod val="65000"/>
                  </a:schemeClr>
                </a:solidFill>
              </a:rPr>
              <a:t>ModelLines	</a:t>
            </a:r>
            <a:r>
              <a:rPr lang="en-US" altLang="ja-JP" sz="3400" smtClean="0">
                <a:solidFill>
                  <a:schemeClr val="bg1">
                    <a:lumMod val="65000"/>
                  </a:schemeClr>
                </a:solidFill>
                <a:ea typeface="ＭＳ Ｐゴシック" pitchFamily="34" charset="-128"/>
              </a:rPr>
              <a:t>All</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t>Openings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ReferencePlane	</a:t>
            </a:r>
            <a:r>
              <a:rPr lang="en-US" altLang="ja-JP" sz="3400" smtClean="0">
                <a:ea typeface="ＭＳ Ｐゴシック" pitchFamily="34" charset="-128"/>
              </a:rPr>
              <a:t>All</a:t>
            </a:r>
            <a:endParaRPr lang="en-US" sz="3400" noProof="1" smtClean="0"/>
          </a:p>
          <a:p>
            <a:pPr marL="510161" indent="-4516" defTabSz="720000">
              <a:lnSpc>
                <a:spcPct val="80000"/>
              </a:lnSpc>
              <a:buNone/>
              <a:tabLst>
                <a:tab pos="6462713" algn="r"/>
              </a:tabLst>
            </a:pPr>
            <a:r>
              <a:rPr lang="en-US" sz="3400" noProof="1" smtClean="0"/>
              <a:t>Rooms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SharedCoordinateSystem	</a:t>
            </a:r>
            <a:r>
              <a:rPr lang="en-US" altLang="ja-JP" sz="3400" smtClean="0">
                <a:ea typeface="ＭＳ Ｐゴシック" pitchFamily="34" charset="-128"/>
              </a:rPr>
              <a:t>All</a:t>
            </a:r>
          </a:p>
          <a:p>
            <a:pPr marL="510161" indent="-4516" defTabSz="720000">
              <a:lnSpc>
                <a:spcPct val="80000"/>
              </a:lnSpc>
              <a:buNone/>
              <a:tabLst>
                <a:tab pos="6462713" algn="r"/>
              </a:tabLst>
            </a:pPr>
            <a:r>
              <a:rPr lang="en-US" sz="3400" noProof="1" smtClean="0"/>
              <a:t>BoundaryConditions	Rst</a:t>
            </a:r>
          </a:p>
          <a:p>
            <a:pPr marL="510161" indent="-4516" defTabSz="720000">
              <a:lnSpc>
                <a:spcPct val="80000"/>
              </a:lnSpc>
              <a:buNone/>
              <a:tabLst>
                <a:tab pos="6462713" algn="r"/>
              </a:tabLst>
            </a:pPr>
            <a:r>
              <a:rPr lang="en-US" sz="3400" noProof="1" smtClean="0"/>
              <a:t>CreateBeamSystem	Rst</a:t>
            </a:r>
          </a:p>
          <a:p>
            <a:pPr marL="510161" indent="-4516" defTabSz="720000">
              <a:lnSpc>
                <a:spcPct val="80000"/>
              </a:lnSpc>
              <a:buNone/>
              <a:tabLst>
                <a:tab pos="6462713" algn="r"/>
              </a:tabLst>
            </a:pPr>
            <a:r>
              <a:rPr lang="en-US" sz="3400" noProof="1" smtClean="0"/>
              <a:t>FoundationSlab	Rst</a:t>
            </a:r>
          </a:p>
          <a:p>
            <a:pPr marL="510161" indent="-4516" defTabSz="720000">
              <a:lnSpc>
                <a:spcPct val="80000"/>
              </a:lnSpc>
              <a:buNone/>
              <a:tabLst>
                <a:tab pos="6462713" algn="r"/>
              </a:tabLst>
            </a:pPr>
            <a:r>
              <a:rPr lang="en-US" sz="3400" noProof="1" smtClean="0">
                <a:solidFill>
                  <a:schemeClr val="bg1">
                    <a:lumMod val="65000"/>
                  </a:schemeClr>
                </a:solidFill>
              </a:rPr>
              <a:t>Materials	</a:t>
            </a:r>
            <a:r>
              <a:rPr lang="en-US" altLang="ja-JP" sz="3400" smtClean="0">
                <a:solidFill>
                  <a:schemeClr val="bg1">
                    <a:lumMod val="65000"/>
                  </a:schemeClr>
                </a:solidFill>
                <a:ea typeface="ＭＳ Ｐゴシック" pitchFamily="34" charset="-128"/>
              </a:rPr>
              <a:t>Rst</a:t>
            </a:r>
            <a:endParaRPr lang="en-US" sz="3400" noProof="1" smtClean="0">
              <a:solidFill>
                <a:schemeClr val="bg1">
                  <a:lumMod val="65000"/>
                </a:schemeClr>
              </a:solidFill>
            </a:endParaRPr>
          </a:p>
          <a:p>
            <a:pPr marL="510161" indent="-4516" defTabSz="720000">
              <a:lnSpc>
                <a:spcPct val="80000"/>
              </a:lnSpc>
              <a:buNone/>
              <a:tabLst>
                <a:tab pos="6462713" algn="r"/>
              </a:tabLst>
            </a:pPr>
            <a:r>
              <a:rPr lang="en-US" sz="3400" noProof="1" smtClean="0">
                <a:solidFill>
                  <a:schemeClr val="bg1">
                    <a:lumMod val="50000"/>
                  </a:schemeClr>
                </a:solidFill>
              </a:rPr>
              <a:t>ObjectViewerII	</a:t>
            </a:r>
            <a:r>
              <a:rPr lang="en-US" altLang="ja-JP" sz="3400" smtClean="0">
                <a:solidFill>
                  <a:schemeClr val="bg1">
                    <a:lumMod val="50000"/>
                  </a:schemeClr>
                </a:solidFill>
                <a:ea typeface="ＭＳ Ｐゴシック" pitchFamily="34" charset="-128"/>
              </a:rPr>
              <a:t>Rst</a:t>
            </a:r>
            <a:endParaRPr lang="en-US" sz="3400" noProof="1" smtClean="0">
              <a:solidFill>
                <a:schemeClr val="bg1">
                  <a:lumMod val="50000"/>
                </a:schemeClr>
              </a:solidFill>
            </a:endParaRPr>
          </a:p>
          <a:p>
            <a:pPr marL="510161" indent="-4516" defTabSz="720000">
              <a:lnSpc>
                <a:spcPct val="80000"/>
              </a:lnSpc>
              <a:buNone/>
              <a:tabLst>
                <a:tab pos="6462713" algn="r"/>
              </a:tabLst>
            </a:pPr>
            <a:r>
              <a:rPr lang="en-US" sz="3400" noProof="1" smtClean="0"/>
              <a:t>Reinforcement	Rst</a:t>
            </a:r>
            <a:endParaRPr lang="en-US" altLang="ja-JP" sz="3400">
              <a:ea typeface="ＭＳ Ｐゴシック" pitchFamily="34" charset="-128"/>
            </a:endParaRPr>
          </a:p>
        </p:txBody>
      </p:sp>
      <p:sp>
        <p:nvSpPr>
          <p:cNvPr id="4" name="Footer Placeholder 3"/>
          <p:cNvSpPr>
            <a:spLocks noGrp="1"/>
          </p:cNvSpPr>
          <p:nvPr>
            <p:ph type="ftr" sz="quarter" idx="11"/>
          </p:nvPr>
        </p:nvSpPr>
        <p:spPr/>
        <p:txBody>
          <a:bodyPr/>
          <a:lstStyle/>
          <a:p>
            <a:r>
              <a:rPr lang="en-US" smtClean="0"/>
              <a:t>The Revit SDK Samples</a:t>
            </a:r>
            <a:endParaRPr lang="en-GB"/>
          </a:p>
        </p:txBody>
      </p:sp>
      <p:sp>
        <p:nvSpPr>
          <p:cNvPr id="5" name="Slide Number Placeholder 4"/>
          <p:cNvSpPr>
            <a:spLocks noGrp="1"/>
          </p:cNvSpPr>
          <p:nvPr>
            <p:ph type="sldNum" sz="quarter" idx="10"/>
          </p:nvPr>
        </p:nvSpPr>
        <p:spPr/>
        <p:txBody>
          <a:bodyPr/>
          <a:lstStyle/>
          <a:p>
            <a:fld id="{8F9CEB62-F5F8-4298-BEE6-BF8C617717FA}" type="slidenum">
              <a:rPr lang="en-GB" smtClean="0"/>
              <a:pPr/>
              <a:t>23</a:t>
            </a:fld>
            <a:endParaRPr lang="en-GB"/>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409575" y="363538"/>
            <a:ext cx="11945938" cy="1085849"/>
          </a:xfrm>
        </p:spPr>
        <p:txBody>
          <a:bodyPr/>
          <a:lstStyle/>
          <a:p>
            <a:pPr eaLnBrk="1" hangingPunct="1"/>
            <a:r>
              <a:rPr lang="en-GB" smtClean="0"/>
              <a:t>Revit 2008 SDK Samples</a:t>
            </a:r>
          </a:p>
        </p:txBody>
      </p:sp>
      <p:sp>
        <p:nvSpPr>
          <p:cNvPr id="109571" name="Rectangle 3"/>
          <p:cNvSpPr>
            <a:spLocks noGrp="1" noChangeArrowheads="1"/>
          </p:cNvSpPr>
          <p:nvPr>
            <p:ph idx="1"/>
          </p:nvPr>
        </p:nvSpPr>
        <p:spPr>
          <a:xfrm>
            <a:off x="454036" y="1820361"/>
            <a:ext cx="6965939" cy="6715626"/>
          </a:xfrm>
        </p:spPr>
        <p:txBody>
          <a:bodyPr/>
          <a:lstStyle/>
          <a:p>
            <a:pPr eaLnBrk="1" hangingPunct="1">
              <a:buFontTx/>
              <a:buNone/>
            </a:pPr>
            <a:r>
              <a:rPr lang="en-GB" smtClean="0"/>
              <a:t>Described in</a:t>
            </a:r>
          </a:p>
          <a:p>
            <a:pPr lvl="1" eaLnBrk="1" hangingPunct="1">
              <a:spcAft>
                <a:spcPts val="1200"/>
              </a:spcAft>
            </a:pPr>
            <a:r>
              <a:rPr lang="en-GB" sz="2400" smtClean="0"/>
              <a:t>SDK/Samples/Revit 2008 New Samples.doc</a:t>
            </a:r>
          </a:p>
          <a:p>
            <a:pPr lvl="2" eaLnBrk="1" hangingPunct="1">
              <a:spcBef>
                <a:spcPts val="0"/>
              </a:spcBef>
              <a:buFont typeface="Wingdings" pitchFamily="2" charset="2"/>
              <a:buNone/>
            </a:pPr>
            <a:r>
              <a:rPr lang="en-GB" smtClean="0"/>
              <a:t>APIAppStartup</a:t>
            </a:r>
          </a:p>
          <a:p>
            <a:pPr lvl="2" eaLnBrk="1" hangingPunct="1">
              <a:spcBef>
                <a:spcPts val="0"/>
              </a:spcBef>
              <a:buFont typeface="Wingdings" pitchFamily="2" charset="2"/>
              <a:buNone/>
            </a:pPr>
            <a:r>
              <a:rPr lang="en-GB" smtClean="0"/>
              <a:t>ApplicationEvents</a:t>
            </a:r>
          </a:p>
          <a:p>
            <a:pPr lvl="2" eaLnBrk="1" hangingPunct="1">
              <a:spcBef>
                <a:spcPts val="0"/>
              </a:spcBef>
              <a:buFont typeface="Wingdings" pitchFamily="2" charset="2"/>
              <a:buNone/>
            </a:pPr>
            <a:r>
              <a:rPr lang="en-GB" smtClean="0"/>
              <a:t>AutoTagRooms</a:t>
            </a:r>
          </a:p>
          <a:p>
            <a:pPr lvl="2" eaLnBrk="1" hangingPunct="1">
              <a:spcBef>
                <a:spcPts val="0"/>
              </a:spcBef>
              <a:buFont typeface="Wingdings" pitchFamily="2" charset="2"/>
              <a:buNone/>
            </a:pPr>
            <a:r>
              <a:rPr lang="en-GB" smtClean="0"/>
              <a:t>BlendVertexConnectTable</a:t>
            </a:r>
          </a:p>
          <a:p>
            <a:pPr lvl="2" eaLnBrk="1" hangingPunct="1">
              <a:spcBef>
                <a:spcPts val="0"/>
              </a:spcBef>
              <a:buFont typeface="Wingdings" pitchFamily="2" charset="2"/>
              <a:buNone/>
            </a:pPr>
            <a:r>
              <a:rPr lang="en-GB" smtClean="0"/>
              <a:t>CurvedBeam</a:t>
            </a:r>
          </a:p>
          <a:p>
            <a:pPr lvl="2" eaLnBrk="1" hangingPunct="1">
              <a:spcBef>
                <a:spcPts val="0"/>
              </a:spcBef>
              <a:buFont typeface="Wingdings" pitchFamily="2" charset="2"/>
              <a:buNone/>
            </a:pPr>
            <a:r>
              <a:rPr lang="en-GB" smtClean="0"/>
              <a:t>FamilyExplorer</a:t>
            </a:r>
          </a:p>
          <a:p>
            <a:pPr lvl="2" eaLnBrk="1" hangingPunct="1">
              <a:spcBef>
                <a:spcPts val="0"/>
              </a:spcBef>
              <a:buFont typeface="Wingdings" pitchFamily="2" charset="2"/>
              <a:buNone/>
            </a:pPr>
            <a:r>
              <a:rPr lang="en-GB" smtClean="0"/>
              <a:t>ImportExport</a:t>
            </a:r>
          </a:p>
          <a:p>
            <a:pPr lvl="2" eaLnBrk="1" hangingPunct="1">
              <a:spcBef>
                <a:spcPts val="0"/>
              </a:spcBef>
              <a:buFont typeface="Wingdings" pitchFamily="2" charset="2"/>
              <a:buNone/>
            </a:pPr>
            <a:r>
              <a:rPr lang="en-GB" smtClean="0"/>
              <a:t>InplaceFamilyAnalyticalModel3D</a:t>
            </a:r>
          </a:p>
          <a:p>
            <a:pPr lvl="2" eaLnBrk="1" hangingPunct="1">
              <a:spcBef>
                <a:spcPts val="0"/>
              </a:spcBef>
              <a:buFont typeface="Wingdings" pitchFamily="2" charset="2"/>
              <a:buNone/>
            </a:pPr>
            <a:r>
              <a:rPr lang="en-GB" smtClean="0"/>
              <a:t>NewOpenings</a:t>
            </a:r>
          </a:p>
          <a:p>
            <a:pPr lvl="2" eaLnBrk="1" hangingPunct="1">
              <a:spcBef>
                <a:spcPts val="0"/>
              </a:spcBef>
              <a:buFont typeface="Wingdings" pitchFamily="2" charset="2"/>
              <a:buNone/>
            </a:pPr>
            <a:r>
              <a:rPr lang="en-GB" smtClean="0"/>
              <a:t>NewPathReinforcement</a:t>
            </a:r>
          </a:p>
          <a:p>
            <a:pPr lvl="2" eaLnBrk="1" hangingPunct="1">
              <a:spcBef>
                <a:spcPts val="0"/>
              </a:spcBef>
              <a:buFont typeface="Wingdings" pitchFamily="2" charset="2"/>
              <a:buNone/>
            </a:pPr>
            <a:r>
              <a:rPr lang="en-GB" smtClean="0"/>
              <a:t>PathReinforcement</a:t>
            </a:r>
          </a:p>
          <a:p>
            <a:pPr lvl="1" eaLnBrk="1" hangingPunct="1">
              <a:spcBef>
                <a:spcPts val="4800"/>
              </a:spcBef>
              <a:spcAft>
                <a:spcPts val="600"/>
              </a:spcAft>
            </a:pPr>
            <a:r>
              <a:rPr lang="en-GB" sz="2400" smtClean="0"/>
              <a:t>Added in 2008.2</a:t>
            </a:r>
          </a:p>
          <a:p>
            <a:pPr lvl="2" eaLnBrk="1" hangingPunct="1">
              <a:spcBef>
                <a:spcPts val="0"/>
              </a:spcBef>
              <a:buNone/>
            </a:pPr>
            <a:r>
              <a:rPr lang="en-US" smtClean="0"/>
              <a:t>RDBLink</a:t>
            </a:r>
          </a:p>
          <a:p>
            <a:pPr lvl="2" eaLnBrk="1" hangingPunct="1">
              <a:spcBef>
                <a:spcPts val="0"/>
              </a:spcBef>
              <a:buNone/>
            </a:pPr>
            <a:r>
              <a:rPr lang="en-US" smtClean="0"/>
              <a:t>RoomSchedule</a:t>
            </a:r>
            <a:endParaRPr lang="en-GB" sz="2800" smtClean="0"/>
          </a:p>
        </p:txBody>
      </p:sp>
      <p:sp>
        <p:nvSpPr>
          <p:cNvPr id="109572" name="Text Box 5"/>
          <p:cNvSpPr txBox="1">
            <a:spLocks noChangeArrowheads="1"/>
          </p:cNvSpPr>
          <p:nvPr/>
        </p:nvSpPr>
        <p:spPr bwMode="auto">
          <a:xfrm>
            <a:off x="6912259" y="2950655"/>
            <a:ext cx="4097609" cy="3516836"/>
          </a:xfrm>
          <a:prstGeom prst="rect">
            <a:avLst/>
          </a:prstGeom>
          <a:noFill/>
          <a:ln w="9525">
            <a:noFill/>
            <a:miter lim="800000"/>
            <a:headEnd/>
            <a:tailEnd/>
          </a:ln>
        </p:spPr>
        <p:txBody>
          <a:bodyPr lIns="130022" tIns="65012" rIns="130022" bIns="65012">
            <a:spAutoFit/>
          </a:bodyPr>
          <a:lstStyle/>
          <a:p>
            <a:pPr>
              <a:buClr>
                <a:schemeClr val="accent1"/>
              </a:buClr>
            </a:pPr>
            <a:r>
              <a:rPr lang="en-US" sz="2000"/>
              <a:t>ProjectInfo</a:t>
            </a:r>
          </a:p>
          <a:p>
            <a:pPr>
              <a:buClr>
                <a:schemeClr val="accent1"/>
              </a:buClr>
            </a:pPr>
            <a:r>
              <a:rPr lang="en-US" sz="2000"/>
              <a:t>ProjectUnit</a:t>
            </a:r>
          </a:p>
          <a:p>
            <a:pPr>
              <a:buClr>
                <a:schemeClr val="accent1"/>
              </a:buClr>
            </a:pPr>
            <a:r>
              <a:rPr lang="en-US" sz="2000"/>
              <a:t>ShaftHolePuncher</a:t>
            </a:r>
          </a:p>
          <a:p>
            <a:pPr>
              <a:buClr>
                <a:schemeClr val="accent1"/>
              </a:buClr>
            </a:pPr>
            <a:r>
              <a:rPr lang="en-US" sz="2000"/>
              <a:t>SpotDimension</a:t>
            </a:r>
          </a:p>
          <a:p>
            <a:pPr>
              <a:buClr>
                <a:schemeClr val="accent1"/>
              </a:buClr>
            </a:pPr>
            <a:r>
              <a:rPr lang="en-US" sz="2000"/>
              <a:t>TagBeam</a:t>
            </a:r>
          </a:p>
          <a:p>
            <a:pPr>
              <a:buClr>
                <a:schemeClr val="accent1"/>
              </a:buClr>
            </a:pPr>
            <a:r>
              <a:rPr lang="en-US" sz="2000"/>
              <a:t>TestFloorThickness</a:t>
            </a:r>
          </a:p>
          <a:p>
            <a:pPr>
              <a:buClr>
                <a:schemeClr val="accent1"/>
              </a:buClr>
            </a:pPr>
            <a:r>
              <a:rPr lang="en-US" sz="2000"/>
              <a:t>TestWallThickness</a:t>
            </a:r>
          </a:p>
          <a:p>
            <a:pPr>
              <a:buClr>
                <a:schemeClr val="accent1"/>
              </a:buClr>
            </a:pPr>
            <a:r>
              <a:rPr lang="en-US" sz="2000"/>
              <a:t>Toolbar</a:t>
            </a:r>
          </a:p>
          <a:p>
            <a:pPr>
              <a:buClr>
                <a:schemeClr val="accent1"/>
              </a:buClr>
            </a:pPr>
            <a:r>
              <a:rPr lang="en-US" sz="2000"/>
              <a:t>TransactionControl</a:t>
            </a:r>
          </a:p>
          <a:p>
            <a:pPr>
              <a:buClr>
                <a:schemeClr val="accent1"/>
              </a:buClr>
            </a:pPr>
            <a:r>
              <a:rPr lang="en-US" sz="2000"/>
              <a:t>ViewPrinter</a:t>
            </a:r>
          </a:p>
          <a:p>
            <a:pPr>
              <a:buClr>
                <a:schemeClr val="accent1"/>
              </a:buClr>
            </a:pPr>
            <a:r>
              <a:rPr lang="en-US" sz="2000"/>
              <a:t>VisibilityControl</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485775" y="363538"/>
            <a:ext cx="11761788" cy="857249"/>
          </a:xfrm>
        </p:spPr>
        <p:txBody>
          <a:bodyPr/>
          <a:lstStyle/>
          <a:p>
            <a:pPr eaLnBrk="1" hangingPunct="1"/>
            <a:r>
              <a:rPr lang="en-US" altLang="zh-CN" smtClean="0">
                <a:ea typeface="SimSun" pitchFamily="2" charset="-122"/>
              </a:rPr>
              <a:t>Revit 2009 SDK Samples</a:t>
            </a:r>
          </a:p>
        </p:txBody>
      </p:sp>
      <p:sp>
        <p:nvSpPr>
          <p:cNvPr id="142339" name="Rectangle 3"/>
          <p:cNvSpPr>
            <a:spLocks noGrp="1" noChangeArrowheads="1"/>
          </p:cNvSpPr>
          <p:nvPr>
            <p:ph type="body" idx="1"/>
          </p:nvPr>
        </p:nvSpPr>
        <p:spPr>
          <a:xfrm>
            <a:off x="531003" y="1565972"/>
            <a:ext cx="5669772" cy="6512815"/>
          </a:xfrm>
        </p:spPr>
        <p:txBody>
          <a:bodyPr/>
          <a:lstStyle/>
          <a:p>
            <a:pPr>
              <a:spcBef>
                <a:spcPts val="0"/>
              </a:spcBef>
            </a:pPr>
            <a:r>
              <a:rPr lang="en-GB" smtClean="0"/>
              <a:t>All</a:t>
            </a:r>
          </a:p>
          <a:p>
            <a:pPr marL="722313" lvl="1" indent="-361950">
              <a:spcBef>
                <a:spcPts val="0"/>
              </a:spcBef>
            </a:pPr>
            <a:r>
              <a:rPr lang="en-US" smtClean="0"/>
              <a:t>CurtainSystem</a:t>
            </a:r>
            <a:endParaRPr lang="en-GB" smtClean="0"/>
          </a:p>
          <a:p>
            <a:pPr marL="722313" lvl="1" indent="-361950">
              <a:spcBef>
                <a:spcPts val="0"/>
              </a:spcBef>
            </a:pPr>
            <a:r>
              <a:rPr lang="en-GB" smtClean="0"/>
              <a:t>ElementsBatchCreation</a:t>
            </a:r>
          </a:p>
          <a:p>
            <a:pPr marL="722313" lvl="1" indent="-361950">
              <a:spcBef>
                <a:spcPts val="0"/>
              </a:spcBef>
            </a:pPr>
            <a:r>
              <a:rPr lang="en-GB" smtClean="0"/>
              <a:t>ElementsFilter</a:t>
            </a:r>
          </a:p>
          <a:p>
            <a:pPr marL="722313" lvl="1" indent="-361950">
              <a:spcBef>
                <a:spcPts val="0"/>
              </a:spcBef>
            </a:pPr>
            <a:r>
              <a:rPr lang="en-GB" smtClean="0"/>
              <a:t>GridCreation</a:t>
            </a:r>
          </a:p>
          <a:p>
            <a:pPr marL="722313" lvl="1" indent="-361950">
              <a:spcBef>
                <a:spcPts val="0"/>
              </a:spcBef>
            </a:pPr>
            <a:r>
              <a:rPr lang="en-GB" smtClean="0"/>
              <a:t>ImportExport</a:t>
            </a:r>
          </a:p>
          <a:p>
            <a:pPr marL="722313" lvl="1" indent="-361950">
              <a:spcBef>
                <a:spcPts val="0"/>
              </a:spcBef>
            </a:pPr>
            <a:r>
              <a:rPr lang="en-US" smtClean="0"/>
              <a:t>NewRoof</a:t>
            </a:r>
            <a:endParaRPr lang="en-GB" smtClean="0"/>
          </a:p>
          <a:p>
            <a:pPr marL="722313" lvl="1" indent="-361950">
              <a:spcBef>
                <a:spcPts val="0"/>
              </a:spcBef>
            </a:pPr>
            <a:r>
              <a:rPr lang="en-GB" smtClean="0"/>
              <a:t>PlaceFamilyInstanceByFace</a:t>
            </a:r>
          </a:p>
          <a:p>
            <a:pPr marL="722313" lvl="1" indent="-361950">
              <a:spcBef>
                <a:spcPts val="0"/>
              </a:spcBef>
            </a:pPr>
            <a:r>
              <a:rPr lang="en-US" smtClean="0"/>
              <a:t>RvtSamples</a:t>
            </a:r>
          </a:p>
          <a:p>
            <a:pPr marL="722313" lvl="1" indent="-361950">
              <a:spcBef>
                <a:spcPts val="0"/>
              </a:spcBef>
            </a:pPr>
            <a:r>
              <a:rPr lang="en-GB" smtClean="0"/>
              <a:t>SlabShapeEditing</a:t>
            </a:r>
          </a:p>
          <a:p>
            <a:pPr>
              <a:spcBef>
                <a:spcPts val="6000"/>
              </a:spcBef>
            </a:pPr>
            <a:r>
              <a:rPr lang="en-US" smtClean="0"/>
              <a:t>RAC and RME (2009.1)</a:t>
            </a:r>
            <a:endParaRPr lang="en-GB" smtClean="0"/>
          </a:p>
          <a:p>
            <a:pPr marL="722313" lvl="1" indent="-361950"/>
            <a:r>
              <a:rPr lang="en-US" smtClean="0"/>
              <a:t>RoofsRooms</a:t>
            </a:r>
            <a:endParaRPr lang="en-GB" smtClean="0"/>
          </a:p>
          <a:p>
            <a:pPr marL="722313" lvl="1" indent="-361950">
              <a:spcBef>
                <a:spcPts val="0"/>
              </a:spcBef>
            </a:pPr>
            <a:endParaRPr lang="en-GB" sz="2800" smtClean="0"/>
          </a:p>
        </p:txBody>
      </p:sp>
      <p:sp>
        <p:nvSpPr>
          <p:cNvPr id="5" name="TextBox 4"/>
          <p:cNvSpPr txBox="1"/>
          <p:nvPr/>
        </p:nvSpPr>
        <p:spPr>
          <a:xfrm>
            <a:off x="7127042" y="1552070"/>
            <a:ext cx="4483933" cy="4591000"/>
          </a:xfrm>
          <a:prstGeom prst="rect">
            <a:avLst/>
          </a:prstGeom>
          <a:noFill/>
        </p:spPr>
        <p:txBody>
          <a:bodyPr wrap="square" rtlCol="0">
            <a:spAutoFit/>
          </a:bodyPr>
          <a:lstStyle/>
          <a:p>
            <a:pPr>
              <a:spcBef>
                <a:spcPts val="1707"/>
              </a:spcBef>
            </a:pPr>
            <a:r>
              <a:rPr lang="en-GB" sz="3200" smtClean="0"/>
              <a:t>RAC</a:t>
            </a:r>
          </a:p>
          <a:p>
            <a:pPr marL="722313" lvl="1" indent="-361950">
              <a:spcBef>
                <a:spcPts val="0"/>
              </a:spcBef>
              <a:buFont typeface="Wingdings" pitchFamily="2" charset="2"/>
              <a:buChar char="§"/>
            </a:pPr>
            <a:r>
              <a:rPr lang="en-GB" sz="2400" smtClean="0"/>
              <a:t>CurtainWallGrid</a:t>
            </a:r>
          </a:p>
          <a:p>
            <a:pPr marL="722313" lvl="1" indent="-361950">
              <a:spcBef>
                <a:spcPts val="0"/>
              </a:spcBef>
              <a:buFont typeface="Wingdings" pitchFamily="2" charset="2"/>
              <a:buChar char="§"/>
            </a:pPr>
            <a:r>
              <a:rPr lang="en-GB" sz="2400" smtClean="0"/>
              <a:t>DoorSwing</a:t>
            </a:r>
          </a:p>
          <a:p>
            <a:pPr marL="722313" lvl="1" indent="-361950">
              <a:spcBef>
                <a:spcPts val="0"/>
              </a:spcBef>
              <a:buFont typeface="Wingdings" pitchFamily="2" charset="2"/>
              <a:buChar char="§"/>
            </a:pPr>
            <a:r>
              <a:rPr lang="en-GB" sz="2400" smtClean="0"/>
              <a:t>NewHostedSweep</a:t>
            </a:r>
          </a:p>
          <a:p>
            <a:pPr>
              <a:spcBef>
                <a:spcPts val="1707"/>
              </a:spcBef>
            </a:pPr>
            <a:r>
              <a:rPr lang="en-GB" sz="3200" smtClean="0"/>
              <a:t>RME</a:t>
            </a:r>
          </a:p>
          <a:p>
            <a:pPr marL="722313" lvl="1" indent="-361950">
              <a:spcBef>
                <a:spcPts val="0"/>
              </a:spcBef>
              <a:buFont typeface="Wingdings" pitchFamily="2" charset="2"/>
              <a:buChar char="§"/>
            </a:pPr>
            <a:r>
              <a:rPr lang="en-GB" sz="2400" smtClean="0"/>
              <a:t>AddSpaceAndZone</a:t>
            </a:r>
          </a:p>
          <a:p>
            <a:pPr marL="722313" lvl="1" indent="-361950">
              <a:spcBef>
                <a:spcPts val="0"/>
              </a:spcBef>
              <a:buFont typeface="Wingdings" pitchFamily="2" charset="2"/>
              <a:buChar char="§"/>
            </a:pPr>
            <a:r>
              <a:rPr lang="en-GB" sz="2400" smtClean="0"/>
              <a:t>PowerCircuit</a:t>
            </a:r>
          </a:p>
          <a:p>
            <a:pPr>
              <a:spcBef>
                <a:spcPts val="1707"/>
              </a:spcBef>
            </a:pPr>
            <a:r>
              <a:rPr lang="en-GB" sz="3200" smtClean="0"/>
              <a:t>RST</a:t>
            </a:r>
          </a:p>
          <a:p>
            <a:pPr marL="722313" lvl="1" indent="-361950">
              <a:spcBef>
                <a:spcPts val="0"/>
              </a:spcBef>
              <a:buFont typeface="Wingdings" pitchFamily="2" charset="2"/>
              <a:buChar char="§"/>
            </a:pPr>
            <a:r>
              <a:rPr lang="en-GB" sz="2400" smtClean="0"/>
              <a:t>NewRebar</a:t>
            </a:r>
          </a:p>
          <a:p>
            <a:pPr marL="722313" lvl="1" indent="-361950">
              <a:spcBef>
                <a:spcPts val="0"/>
              </a:spcBef>
              <a:buFont typeface="Wingdings" pitchFamily="2" charset="2"/>
              <a:buChar char="§"/>
            </a:pPr>
            <a:r>
              <a:rPr lang="en-GB" sz="2400" smtClean="0"/>
              <a:t>Truss</a:t>
            </a:r>
            <a:endParaRPr lang="en-US" altLang="zh-CN" sz="2400" smtClean="0">
              <a:ea typeface="ＭＳ Ｐゴシック" pitchFamily="34" charset="-128"/>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30187"/>
            <a:ext cx="11762080" cy="1161332"/>
          </a:xfrm>
        </p:spPr>
        <p:txBody>
          <a:bodyPr/>
          <a:lstStyle/>
          <a:p>
            <a:r>
              <a:rPr lang="en-GB" smtClean="0"/>
              <a:t>Revit 2010 SDK Samples</a:t>
            </a:r>
            <a:endParaRPr lang="en-GB" sz="2800" noProof="0" dirty="0"/>
          </a:p>
        </p:txBody>
      </p:sp>
      <p:sp>
        <p:nvSpPr>
          <p:cNvPr id="3" name="Content Placeholder 2"/>
          <p:cNvSpPr>
            <a:spLocks noGrp="1"/>
          </p:cNvSpPr>
          <p:nvPr>
            <p:ph idx="1"/>
          </p:nvPr>
        </p:nvSpPr>
        <p:spPr>
          <a:xfrm>
            <a:off x="593725" y="1677987"/>
            <a:ext cx="11762080" cy="7162800"/>
          </a:xfrm>
        </p:spPr>
        <p:txBody>
          <a:bodyPr numCol="2"/>
          <a:lstStyle/>
          <a:p>
            <a:pPr lvl="0">
              <a:buNone/>
            </a:pPr>
            <a:r>
              <a:rPr lang="en-GB" smtClean="0"/>
              <a:t>Generic</a:t>
            </a:r>
          </a:p>
          <a:p>
            <a:pPr marL="568325" lvl="1" indent="-284163"/>
            <a:r>
              <a:rPr lang="en-GB" smtClean="0"/>
              <a:t>RaytraceBounce</a:t>
            </a:r>
          </a:p>
          <a:p>
            <a:pPr lvl="1">
              <a:spcBef>
                <a:spcPts val="0"/>
              </a:spcBef>
            </a:pPr>
            <a:r>
              <a:rPr lang="en-GB" smtClean="0"/>
              <a:t>Ribbon</a:t>
            </a:r>
          </a:p>
          <a:p>
            <a:pPr lvl="0">
              <a:buNone/>
            </a:pPr>
            <a:r>
              <a:rPr lang="en-GB" smtClean="0"/>
              <a:t>Revit MEP</a:t>
            </a:r>
          </a:p>
          <a:p>
            <a:pPr lvl="1"/>
            <a:r>
              <a:rPr lang="en-GB" smtClean="0"/>
              <a:t>AutoRoute</a:t>
            </a:r>
          </a:p>
          <a:p>
            <a:pPr lvl="1">
              <a:spcBef>
                <a:spcPts val="0"/>
              </a:spcBef>
            </a:pPr>
            <a:r>
              <a:rPr lang="en-GB" smtClean="0"/>
              <a:t>AvoidObstruction</a:t>
            </a:r>
          </a:p>
          <a:p>
            <a:pPr lvl="1">
              <a:spcBef>
                <a:spcPts val="0"/>
              </a:spcBef>
            </a:pPr>
            <a:r>
              <a:rPr lang="en-GB" smtClean="0"/>
              <a:t>TraverseSystem </a:t>
            </a:r>
          </a:p>
          <a:p>
            <a:pPr lvl="0">
              <a:buNone/>
            </a:pPr>
            <a:r>
              <a:rPr lang="en-GB" smtClean="0"/>
              <a:t>Events</a:t>
            </a:r>
          </a:p>
          <a:p>
            <a:pPr lvl="1"/>
            <a:r>
              <a:rPr lang="en-GB" smtClean="0"/>
              <a:t>AutoStamp</a:t>
            </a:r>
          </a:p>
          <a:p>
            <a:pPr lvl="1">
              <a:spcBef>
                <a:spcPts val="0"/>
              </a:spcBef>
            </a:pPr>
            <a:r>
              <a:rPr lang="en-GB" smtClean="0"/>
              <a:t>AutoUpdate</a:t>
            </a:r>
          </a:p>
          <a:p>
            <a:pPr lvl="1">
              <a:spcBef>
                <a:spcPts val="0"/>
              </a:spcBef>
            </a:pPr>
            <a:r>
              <a:rPr lang="en-GB" smtClean="0"/>
              <a:t>CancelSave</a:t>
            </a:r>
          </a:p>
          <a:p>
            <a:pPr lvl="1">
              <a:spcBef>
                <a:spcPts val="0"/>
              </a:spcBef>
            </a:pPr>
            <a:r>
              <a:rPr lang="en-GB" smtClean="0"/>
              <a:t>EventsMonitor</a:t>
            </a:r>
          </a:p>
          <a:p>
            <a:pPr lvl="1">
              <a:spcBef>
                <a:spcPts val="0"/>
              </a:spcBef>
            </a:pPr>
            <a:r>
              <a:rPr lang="en-GB" smtClean="0"/>
              <a:t>PrintLog</a:t>
            </a:r>
          </a:p>
          <a:p>
            <a:pPr lvl="0">
              <a:spcBef>
                <a:spcPts val="60000"/>
              </a:spcBef>
              <a:buNone/>
            </a:pPr>
            <a:r>
              <a:rPr lang="en-GB" smtClean="0"/>
              <a:t>FamilyCreation</a:t>
            </a:r>
          </a:p>
          <a:p>
            <a:pPr marL="714375" lvl="1" indent="-271463"/>
            <a:r>
              <a:rPr lang="en-GB" smtClean="0"/>
              <a:t>AutoJoin</a:t>
            </a:r>
          </a:p>
          <a:p>
            <a:pPr marL="714375" lvl="1" indent="-271463">
              <a:spcBef>
                <a:spcPts val="0"/>
              </a:spcBef>
            </a:pPr>
            <a:r>
              <a:rPr lang="en-GB" smtClean="0"/>
              <a:t>AutoParameter</a:t>
            </a:r>
          </a:p>
          <a:p>
            <a:pPr marL="714375" lvl="1" indent="-271463">
              <a:spcBef>
                <a:spcPts val="0"/>
              </a:spcBef>
            </a:pPr>
            <a:r>
              <a:rPr lang="en-GB" smtClean="0"/>
              <a:t>CreateAirHandler (rme)</a:t>
            </a:r>
          </a:p>
          <a:p>
            <a:pPr marL="714375" lvl="1" indent="-271463">
              <a:spcBef>
                <a:spcPts val="0"/>
              </a:spcBef>
            </a:pPr>
            <a:r>
              <a:rPr lang="en-GB" smtClean="0"/>
              <a:t>CreateTruss (rst)</a:t>
            </a:r>
          </a:p>
          <a:p>
            <a:pPr marL="714375" lvl="1" indent="-271463">
              <a:spcBef>
                <a:spcPts val="0"/>
              </a:spcBef>
            </a:pPr>
            <a:r>
              <a:rPr lang="en-GB" smtClean="0"/>
              <a:t>DWGFamilyCreation</a:t>
            </a:r>
          </a:p>
          <a:p>
            <a:pPr marL="714375" lvl="1" indent="-271463">
              <a:spcBef>
                <a:spcPts val="0"/>
              </a:spcBef>
            </a:pPr>
            <a:r>
              <a:rPr lang="en-GB" smtClean="0"/>
              <a:t>GenericModelCreation</a:t>
            </a:r>
          </a:p>
          <a:p>
            <a:pPr marL="714375" lvl="1" indent="-271463">
              <a:spcBef>
                <a:spcPts val="0"/>
              </a:spcBef>
            </a:pPr>
            <a:r>
              <a:rPr lang="en-GB" smtClean="0"/>
              <a:t>TypeRegeneration</a:t>
            </a:r>
          </a:p>
          <a:p>
            <a:pPr marL="714375" lvl="1" indent="-271463">
              <a:spcBef>
                <a:spcPts val="0"/>
              </a:spcBef>
            </a:pPr>
            <a:r>
              <a:rPr lang="en-GB" smtClean="0"/>
              <a:t>ValidateParameters</a:t>
            </a:r>
          </a:p>
          <a:p>
            <a:pPr marL="714375" lvl="1" indent="-271463">
              <a:spcBef>
                <a:spcPts val="0"/>
              </a:spcBef>
            </a:pPr>
            <a:r>
              <a:rPr lang="en-GB" smtClean="0"/>
              <a:t>WindowWizard</a:t>
            </a:r>
          </a:p>
          <a:p>
            <a:pPr>
              <a:buNone/>
            </a:pPr>
            <a:r>
              <a:rPr lang="en-GB" smtClean="0"/>
              <a:t> Massing</a:t>
            </a:r>
          </a:p>
          <a:p>
            <a:pPr marL="714375" lvl="1" indent="-271463"/>
            <a:r>
              <a:rPr lang="en-GB" smtClean="0"/>
              <a:t>DistanceToPanels</a:t>
            </a:r>
          </a:p>
          <a:p>
            <a:pPr marL="714375" lvl="1" indent="-271463">
              <a:spcBef>
                <a:spcPts val="0"/>
              </a:spcBef>
            </a:pPr>
            <a:r>
              <a:rPr lang="en-GB" smtClean="0"/>
              <a:t>MeasurePanelArea</a:t>
            </a:r>
          </a:p>
          <a:p>
            <a:pPr marL="714375" lvl="1" indent="-271463">
              <a:spcBef>
                <a:spcPts val="0"/>
              </a:spcBef>
            </a:pPr>
            <a:r>
              <a:rPr lang="en-GB" smtClean="0"/>
              <a:t>NewForm (5 commands)</a:t>
            </a:r>
          </a:p>
          <a:p>
            <a:pPr marL="714375" lvl="1" indent="-271463">
              <a:spcBef>
                <a:spcPts val="0"/>
              </a:spcBef>
            </a:pPr>
            <a:r>
              <a:rPr lang="en-GB" smtClean="0"/>
              <a:t>PanelEdgeLengthAngle</a:t>
            </a:r>
            <a:endParaRPr lang="en-US"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2011 SDK Samples</a:t>
            </a:r>
            <a:endParaRPr lang="en-US" dirty="0"/>
          </a:p>
        </p:txBody>
      </p:sp>
      <p:sp>
        <p:nvSpPr>
          <p:cNvPr id="3" name="Content Placeholder 2"/>
          <p:cNvSpPr>
            <a:spLocks noGrp="1"/>
          </p:cNvSpPr>
          <p:nvPr>
            <p:ph idx="1"/>
          </p:nvPr>
        </p:nvSpPr>
        <p:spPr>
          <a:xfrm>
            <a:off x="699386" y="1552161"/>
            <a:ext cx="11980652" cy="6320293"/>
          </a:xfrm>
        </p:spPr>
        <p:txBody>
          <a:bodyPr numCol="2"/>
          <a:lstStyle/>
          <a:p>
            <a:r>
              <a:rPr lang="en-US" smtClean="0"/>
              <a:t>N</a:t>
            </a:r>
            <a:r>
              <a:rPr lang="en-GB" smtClean="0"/>
              <a:t>ew</a:t>
            </a:r>
          </a:p>
          <a:p>
            <a:pPr lvl="1"/>
            <a:r>
              <a:rPr lang="en-GB" smtClean="0"/>
              <a:t>AnalysisVisualizationFramework</a:t>
            </a:r>
          </a:p>
          <a:p>
            <a:pPr lvl="2"/>
            <a:r>
              <a:rPr lang="en-GB" smtClean="0"/>
              <a:t>DistanceToSurfaces</a:t>
            </a:r>
          </a:p>
          <a:p>
            <a:pPr lvl="2"/>
            <a:r>
              <a:rPr lang="en-GB" smtClean="0"/>
              <a:t>SpatialFieldGradient</a:t>
            </a:r>
          </a:p>
          <a:p>
            <a:pPr lvl="1"/>
            <a:r>
              <a:rPr lang="en-GB" smtClean="0"/>
              <a:t>ConceptualDesign (* typo)</a:t>
            </a:r>
          </a:p>
          <a:p>
            <a:pPr lvl="2"/>
            <a:r>
              <a:rPr lang="en-GB" smtClean="0"/>
              <a:t>DividedSurfaceByIntersects</a:t>
            </a:r>
          </a:p>
          <a:p>
            <a:pPr lvl="1"/>
            <a:r>
              <a:rPr lang="en-GB" smtClean="0"/>
              <a:t>ElementFilter</a:t>
            </a:r>
          </a:p>
          <a:p>
            <a:pPr lvl="2"/>
            <a:r>
              <a:rPr lang="en-GB" smtClean="0"/>
              <a:t>ViewFilters</a:t>
            </a:r>
          </a:p>
          <a:p>
            <a:pPr lvl="1"/>
            <a:r>
              <a:rPr lang="en-GB" smtClean="0"/>
              <a:t>FindReferencesByDirection</a:t>
            </a:r>
          </a:p>
          <a:p>
            <a:pPr lvl="2"/>
            <a:r>
              <a:rPr lang="en-GB" smtClean="0"/>
              <a:t>FindColumns</a:t>
            </a:r>
          </a:p>
          <a:p>
            <a:pPr lvl="2"/>
            <a:r>
              <a:rPr lang="en-GB" smtClean="0"/>
              <a:t>MeasureHeight</a:t>
            </a:r>
          </a:p>
          <a:p>
            <a:pPr lvl="1"/>
            <a:r>
              <a:rPr lang="en-GB" smtClean="0"/>
              <a:t>Massing</a:t>
            </a:r>
          </a:p>
          <a:p>
            <a:pPr lvl="2"/>
            <a:r>
              <a:rPr lang="en-GB" smtClean="0"/>
              <a:t>ParameterValuesFromImage</a:t>
            </a:r>
          </a:p>
          <a:p>
            <a:pPr lvl="2"/>
            <a:r>
              <a:rPr lang="en-GB" smtClean="0"/>
              <a:t>PointCurveCreation</a:t>
            </a:r>
          </a:p>
          <a:p>
            <a:pPr lvl="2"/>
            <a:endParaRPr lang="en-GB" smtClean="0"/>
          </a:p>
          <a:p>
            <a:pPr lvl="1"/>
            <a:r>
              <a:rPr lang="en-GB" smtClean="0"/>
              <a:t>DirectionCalculation</a:t>
            </a:r>
          </a:p>
          <a:p>
            <a:pPr lvl="1"/>
            <a:r>
              <a:rPr lang="en-GB" smtClean="0"/>
              <a:t>DocumentChanged (ChangesMonitor)</a:t>
            </a:r>
          </a:p>
          <a:p>
            <a:pPr lvl="1"/>
            <a:r>
              <a:rPr lang="en-GB" smtClean="0"/>
              <a:t>DynamicModelUpdate</a:t>
            </a:r>
          </a:p>
          <a:p>
            <a:pPr lvl="1"/>
            <a:r>
              <a:rPr lang="en-GB" smtClean="0"/>
              <a:t>ErrorHandling</a:t>
            </a:r>
          </a:p>
          <a:p>
            <a:pPr lvl="1"/>
            <a:r>
              <a:rPr lang="en-GB" smtClean="0"/>
              <a:t>ExternalCommand</a:t>
            </a:r>
            <a:endParaRPr lang="en-GB" smtClean="0"/>
          </a:p>
          <a:p>
            <a:pPr lvl="1"/>
            <a:r>
              <a:rPr lang="en-GB" smtClean="0"/>
              <a:t>MaterialQuantities</a:t>
            </a:r>
          </a:p>
          <a:p>
            <a:pPr lvl="1"/>
            <a:r>
              <a:rPr lang="en-GB" smtClean="0"/>
              <a:t>PanelSchedule</a:t>
            </a:r>
          </a:p>
          <a:p>
            <a:pPr lvl="1"/>
            <a:r>
              <a:rPr lang="en-GB" smtClean="0"/>
              <a:t>Selections</a:t>
            </a:r>
          </a:p>
          <a:p>
            <a:pPr lvl="1"/>
            <a:r>
              <a:rPr lang="en-GB" smtClean="0"/>
              <a:t>SolidSolidCut</a:t>
            </a:r>
          </a:p>
          <a:p>
            <a:r>
              <a:rPr lang="en-GB" smtClean="0"/>
              <a:t>Modified</a:t>
            </a:r>
          </a:p>
          <a:p>
            <a:pPr lvl="1">
              <a:buNone/>
            </a:pPr>
            <a:r>
              <a:rPr lang="en-GB" smtClean="0"/>
              <a:t>•	HelloRevit</a:t>
            </a:r>
          </a:p>
          <a:p>
            <a:pPr lvl="1">
              <a:buNone/>
            </a:pPr>
            <a:r>
              <a:rPr lang="en-GB" smtClean="0"/>
              <a:t>•	ImportExport</a:t>
            </a:r>
          </a:p>
          <a:p>
            <a:pPr lvl="1">
              <a:buNone/>
            </a:pPr>
            <a:r>
              <a:rPr lang="en-GB" smtClean="0"/>
              <a:t>•	TransactionControl</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Revit 2012 SDK Samples</a:t>
            </a:r>
            <a:endParaRPr lang="en-US" dirty="0"/>
          </a:p>
        </p:txBody>
      </p:sp>
      <p:sp>
        <p:nvSpPr>
          <p:cNvPr id="3" name="Content Placeholder 2"/>
          <p:cNvSpPr>
            <a:spLocks noGrp="1"/>
          </p:cNvSpPr>
          <p:nvPr>
            <p:ph idx="1"/>
          </p:nvPr>
        </p:nvSpPr>
        <p:spPr>
          <a:xfrm>
            <a:off x="593725" y="1830387"/>
            <a:ext cx="11761788" cy="6699250"/>
          </a:xfrm>
        </p:spPr>
        <p:txBody>
          <a:bodyPr/>
          <a:lstStyle/>
          <a:p>
            <a:pPr>
              <a:spcBef>
                <a:spcPts val="0"/>
              </a:spcBef>
            </a:pPr>
            <a:r>
              <a:rPr lang="en-GB" smtClean="0"/>
              <a:t>CreateFillPattern</a:t>
            </a:r>
          </a:p>
          <a:p>
            <a:pPr>
              <a:spcBef>
                <a:spcPts val="0"/>
              </a:spcBef>
            </a:pPr>
            <a:r>
              <a:rPr lang="en-US" smtClean="0"/>
              <a:t>CompoundStructure</a:t>
            </a:r>
          </a:p>
          <a:p>
            <a:pPr>
              <a:spcBef>
                <a:spcPts val="0"/>
              </a:spcBef>
            </a:pPr>
            <a:r>
              <a:rPr lang="en-US" smtClean="0"/>
              <a:t>EnergyAnalysisModel</a:t>
            </a:r>
            <a:endParaRPr lang="en-GB" smtClean="0"/>
          </a:p>
          <a:p>
            <a:pPr>
              <a:spcBef>
                <a:spcPts val="0"/>
              </a:spcBef>
            </a:pPr>
            <a:r>
              <a:rPr lang="en-GB" smtClean="0"/>
              <a:t>ExtensibleStorageManager</a:t>
            </a:r>
          </a:p>
          <a:p>
            <a:pPr lvl="1">
              <a:spcBef>
                <a:spcPts val="0"/>
              </a:spcBef>
            </a:pPr>
            <a:r>
              <a:rPr lang="en-GB" smtClean="0"/>
              <a:t>ExtensibleStorageManager</a:t>
            </a:r>
          </a:p>
          <a:p>
            <a:pPr lvl="1">
              <a:spcBef>
                <a:spcPts val="0"/>
              </a:spcBef>
            </a:pPr>
            <a:r>
              <a:rPr lang="en-GB" smtClean="0"/>
              <a:t>SchemaWrapper</a:t>
            </a:r>
          </a:p>
          <a:p>
            <a:pPr>
              <a:spcBef>
                <a:spcPts val="0"/>
              </a:spcBef>
            </a:pPr>
            <a:r>
              <a:rPr lang="en-GB" smtClean="0"/>
              <a:t>PerformanceAdviserControl</a:t>
            </a:r>
          </a:p>
          <a:p>
            <a:pPr>
              <a:spcBef>
                <a:spcPts val="0"/>
              </a:spcBef>
            </a:pPr>
            <a:r>
              <a:rPr lang="en-US" smtClean="0"/>
              <a:t>PointCloudEngine</a:t>
            </a:r>
          </a:p>
          <a:p>
            <a:pPr>
              <a:spcBef>
                <a:spcPts val="0"/>
              </a:spcBef>
            </a:pPr>
            <a:r>
              <a:rPr lang="en-US" smtClean="0"/>
              <a:t>MultiplanarRebar</a:t>
            </a:r>
            <a:endParaRPr lang="en-GB" smtClean="0"/>
          </a:p>
          <a:p>
            <a:pPr>
              <a:spcBef>
                <a:spcPts val="0"/>
              </a:spcBef>
            </a:pPr>
            <a:r>
              <a:rPr lang="en-GB" smtClean="0"/>
              <a:t>AnalysisVisualizationFramework </a:t>
            </a:r>
          </a:p>
          <a:p>
            <a:pPr lvl="1">
              <a:spcBef>
                <a:spcPts val="0"/>
              </a:spcBef>
            </a:pPr>
            <a:r>
              <a:rPr lang="en-US" smtClean="0"/>
              <a:t>MultithreadedCalculation</a:t>
            </a:r>
            <a:endParaRPr lang="en-GB" smtClean="0"/>
          </a:p>
          <a:p>
            <a:pPr>
              <a:spcBef>
                <a:spcPts val="0"/>
              </a:spcBef>
            </a:pPr>
            <a:r>
              <a:rPr lang="en-US" smtClean="0"/>
              <a:t>SlaveSymbolGeometry</a:t>
            </a:r>
          </a:p>
          <a:p>
            <a:pPr>
              <a:spcBef>
                <a:spcPts val="0"/>
              </a:spcBef>
            </a:pPr>
            <a:r>
              <a:rPr lang="en-US" smtClean="0"/>
              <a:t>GeometryCreation_BooleanOperation</a:t>
            </a:r>
          </a:p>
          <a:p>
            <a:pPr>
              <a:spcBef>
                <a:spcPts val="0"/>
              </a:spcBef>
            </a:pPr>
            <a:r>
              <a:rPr lang="en-US" smtClean="0"/>
              <a:t>ProximityDetection_WallJoinControl</a:t>
            </a:r>
            <a:endParaRPr lang="en-GB" smtClean="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00402"/>
          </a:xfrm>
        </p:spPr>
        <p:txBody>
          <a:bodyPr/>
          <a:lstStyle/>
          <a:p>
            <a:pPr eaLnBrk="1" hangingPunct="1"/>
            <a:r>
              <a:rPr lang="en-GB" smtClean="0"/>
              <a:t>Basic Revit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4035" y="409906"/>
            <a:ext cx="11850574" cy="835801"/>
          </a:xfrm>
        </p:spPr>
        <p:txBody>
          <a:bodyPr/>
          <a:lstStyle/>
          <a:p>
            <a:pPr eaLnBrk="1" hangingPunct="1"/>
            <a:r>
              <a:rPr lang="en-GB" dirty="0" smtClean="0"/>
              <a:t>Acronyms</a:t>
            </a:r>
          </a:p>
        </p:txBody>
      </p:sp>
      <p:sp>
        <p:nvSpPr>
          <p:cNvPr id="11267" name="Rectangle 3"/>
          <p:cNvSpPr>
            <a:spLocks noGrp="1" noChangeArrowheads="1"/>
          </p:cNvSpPr>
          <p:nvPr>
            <p:ph idx="1"/>
          </p:nvPr>
        </p:nvSpPr>
        <p:spPr>
          <a:xfrm>
            <a:off x="467296" y="1612348"/>
            <a:ext cx="12096303" cy="6842540"/>
          </a:xfrm>
        </p:spPr>
        <p:txBody>
          <a:bodyPr/>
          <a:lstStyle/>
          <a:p>
            <a:pPr marL="901589" lvl="1" indent="-444446">
              <a:tabLst>
                <a:tab pos="2801711" algn="l"/>
              </a:tabLst>
            </a:pPr>
            <a:r>
              <a:rPr lang="en-GB" sz="3600" dirty="0" smtClean="0"/>
              <a:t>ADN	Autodesk Developer Network</a:t>
            </a:r>
          </a:p>
          <a:p>
            <a:pPr marL="901589" lvl="1" indent="-444446">
              <a:tabLst>
                <a:tab pos="2801711" algn="l"/>
              </a:tabLst>
            </a:pPr>
            <a:r>
              <a:rPr lang="en-GB" sz="3600" dirty="0" smtClean="0"/>
              <a:t>AEC	Architecture, Engineering, Construction</a:t>
            </a:r>
          </a:p>
          <a:p>
            <a:pPr marL="901589" lvl="1" indent="-444446">
              <a:tabLst>
                <a:tab pos="2801711" algn="l"/>
              </a:tabLst>
            </a:pPr>
            <a:r>
              <a:rPr lang="en-GB" sz="3600" dirty="0" smtClean="0"/>
              <a:t>API	Application Programming Interface</a:t>
            </a:r>
          </a:p>
          <a:p>
            <a:pPr marL="901589" lvl="1" indent="-444446">
              <a:tabLst>
                <a:tab pos="2801711" algn="l"/>
              </a:tabLst>
            </a:pPr>
            <a:r>
              <a:rPr lang="en-GB" sz="3600" dirty="0" smtClean="0"/>
              <a:t>BIM	Building </a:t>
            </a:r>
            <a:r>
              <a:rPr lang="en-GB" sz="3600" smtClean="0"/>
              <a:t>Information Model</a:t>
            </a:r>
          </a:p>
          <a:p>
            <a:pPr marL="901589" lvl="1" indent="-444446">
              <a:tabLst>
                <a:tab pos="2801711" algn="l"/>
              </a:tabLst>
            </a:pPr>
            <a:r>
              <a:rPr lang="en-GB" sz="3600" smtClean="0"/>
              <a:t>GUI	Graphical User Interface</a:t>
            </a:r>
            <a:endParaRPr lang="en-GB" sz="3600" dirty="0" smtClean="0"/>
          </a:p>
          <a:p>
            <a:pPr marL="901589" lvl="1" indent="-444446">
              <a:tabLst>
                <a:tab pos="2801711" algn="l"/>
              </a:tabLst>
            </a:pPr>
            <a:r>
              <a:rPr lang="en-GB" sz="3600" dirty="0" smtClean="0"/>
              <a:t>MEP	Mechanical, Electrical, Plumbing</a:t>
            </a:r>
          </a:p>
          <a:p>
            <a:pPr marL="901589" lvl="1" indent="-444446">
              <a:tabLst>
                <a:tab pos="2801711" algn="l"/>
              </a:tabLst>
            </a:pPr>
            <a:r>
              <a:rPr lang="en-GB" sz="3600" dirty="0" smtClean="0"/>
              <a:t>RAC	Revit Architecture</a:t>
            </a:r>
          </a:p>
          <a:p>
            <a:pPr marL="901589" lvl="1" indent="-444446">
              <a:tabLst>
                <a:tab pos="2801711" algn="l"/>
              </a:tabLst>
            </a:pPr>
            <a:r>
              <a:rPr lang="en-US" sz="3600" dirty="0" smtClean="0"/>
              <a:t>RME	Revit MEP</a:t>
            </a:r>
            <a:endParaRPr lang="en-GB" sz="3600" dirty="0" smtClean="0"/>
          </a:p>
          <a:p>
            <a:pPr marL="901589" lvl="1" indent="-444446">
              <a:tabLst>
                <a:tab pos="2801711" algn="l"/>
              </a:tabLst>
            </a:pPr>
            <a:r>
              <a:rPr lang="en-GB" sz="3600" dirty="0" smtClean="0"/>
              <a:t>RST	Revit Structure</a:t>
            </a:r>
          </a:p>
          <a:p>
            <a:pPr marL="901589" lvl="1" indent="-444446">
              <a:tabLst>
                <a:tab pos="2801711" algn="l"/>
              </a:tabLst>
            </a:pPr>
            <a:r>
              <a:rPr lang="en-GB" sz="3600" dirty="0" smtClean="0"/>
              <a:t>SDK	Software </a:t>
            </a:r>
            <a:r>
              <a:rPr lang="en-GB" sz="3600" smtClean="0"/>
              <a:t>Development Kit</a:t>
            </a:r>
          </a:p>
          <a:p>
            <a:pPr marL="901589" lvl="1" indent="-444446">
              <a:tabLst>
                <a:tab pos="2801711" algn="l"/>
              </a:tabLst>
            </a:pPr>
            <a:r>
              <a:rPr lang="en-GB" sz="3600" smtClean="0"/>
              <a:t>UI	User Interface</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085849"/>
          </a:xfrm>
        </p:spPr>
        <p:txBody>
          <a:bodyPr/>
          <a:lstStyle/>
          <a:p>
            <a:pPr eaLnBrk="1" hangingPunct="1"/>
            <a:r>
              <a:rPr lang="en-US" altLang="zh-CN" smtClean="0">
                <a:ea typeface="SimSun" pitchFamily="2" charset="-122"/>
              </a:rPr>
              <a:t>Basic Samples</a:t>
            </a:r>
          </a:p>
        </p:txBody>
      </p:sp>
      <p:sp>
        <p:nvSpPr>
          <p:cNvPr id="7" name="Content Placeholder 6"/>
          <p:cNvSpPr>
            <a:spLocks noGrp="1"/>
          </p:cNvSpPr>
          <p:nvPr>
            <p:ph idx="1"/>
          </p:nvPr>
        </p:nvSpPr>
        <p:spPr>
          <a:xfrm>
            <a:off x="454035" y="2102681"/>
            <a:ext cx="12150559" cy="6794185"/>
          </a:xfrm>
        </p:spPr>
        <p:txBody>
          <a:bodyPr/>
          <a:lstStyle/>
          <a:p>
            <a:pPr marL="207676" lvl="1">
              <a:buNone/>
            </a:pPr>
            <a:r>
              <a:rPr lang="en-GB" sz="3600" smtClean="0"/>
              <a:t>Introductory</a:t>
            </a:r>
          </a:p>
          <a:p>
            <a:pPr marL="207676" lvl="1">
              <a:buNone/>
            </a:pPr>
            <a:r>
              <a:rPr lang="en-US" sz="3600" smtClean="0"/>
              <a:t>Pre-dating Revit 9.0</a:t>
            </a:r>
            <a:endParaRPr lang="en-GB" sz="3600" smtClean="0"/>
          </a:p>
          <a:p>
            <a:pPr marL="207676" lvl="1">
              <a:buNone/>
            </a:pPr>
            <a:r>
              <a:rPr lang="en-US" sz="3600" smtClean="0"/>
              <a:t>Good place to start looking at API</a:t>
            </a:r>
            <a:endParaRPr lang="en-GB" sz="3600" smtClean="0"/>
          </a:p>
          <a:p>
            <a:pPr marL="207676" lvl="1">
              <a:buNone/>
            </a:pPr>
            <a:r>
              <a:rPr lang="en-US" sz="3600" smtClean="0"/>
              <a:t>Comparable to Revit API Introduction labs</a:t>
            </a:r>
          </a:p>
          <a:p>
            <a:pPr marL="575172" lvl="1"/>
            <a:r>
              <a:rPr lang="en-US" smtClean="0"/>
              <a:t>Labs are more systematic</a:t>
            </a:r>
          </a:p>
          <a:p>
            <a:pPr marL="575172" lvl="1"/>
            <a:r>
              <a:rPr lang="en-US" smtClean="0"/>
              <a:t>Complete coverage</a:t>
            </a:r>
          </a:p>
          <a:p>
            <a:pPr marL="207676" lvl="1">
              <a:buNone/>
            </a:pPr>
            <a:r>
              <a:rPr lang="en-US" sz="3600" smtClean="0"/>
              <a:t>Not much for element creation </a:t>
            </a:r>
          </a:p>
          <a:p>
            <a:pPr marL="548988" lvl="2"/>
            <a:r>
              <a:rPr lang="en-US" sz="2400" smtClean="0"/>
              <a:t>That became focus of later API releases</a:t>
            </a:r>
            <a:endParaRPr lang="en-GB" sz="240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09575" y="363538"/>
            <a:ext cx="11945938" cy="1162049"/>
          </a:xfrm>
        </p:spPr>
        <p:txBody>
          <a:bodyPr/>
          <a:lstStyle/>
          <a:p>
            <a:pPr eaLnBrk="1" hangingPunct="1"/>
            <a:r>
              <a:rPr lang="en-US" altLang="zh-CN" smtClean="0">
                <a:ea typeface="SimSun" pitchFamily="2" charset="-122"/>
              </a:rPr>
              <a:t>Interactive Element Selection</a:t>
            </a:r>
          </a:p>
        </p:txBody>
      </p:sp>
      <p:sp>
        <p:nvSpPr>
          <p:cNvPr id="7" name="Content Placeholder 6"/>
          <p:cNvSpPr>
            <a:spLocks noGrp="1"/>
          </p:cNvSpPr>
          <p:nvPr>
            <p:ph idx="1"/>
          </p:nvPr>
        </p:nvSpPr>
        <p:spPr/>
        <p:txBody>
          <a:bodyPr/>
          <a:lstStyle/>
          <a:p>
            <a:pPr marL="207676" lvl="1">
              <a:buNone/>
            </a:pPr>
            <a:r>
              <a:rPr lang="en-GB" sz="2800" smtClean="0"/>
              <a:t>In 2008, explicit interactive element selection functionality was added</a:t>
            </a:r>
          </a:p>
          <a:p>
            <a:pPr marL="207676" lvl="1">
              <a:buNone/>
            </a:pPr>
            <a:r>
              <a:rPr lang="en-GB" sz="2800" smtClean="0"/>
              <a:t>Current implicit selection set is passed to the command</a:t>
            </a:r>
          </a:p>
          <a:p>
            <a:pPr marL="207676" lvl="1">
              <a:buNone/>
            </a:pPr>
            <a:r>
              <a:rPr lang="en-GB" sz="2800" smtClean="0"/>
              <a:t>Selection set can be changed from the command</a:t>
            </a:r>
          </a:p>
          <a:p>
            <a:pPr marL="194133" lvl="1">
              <a:buSzPct val="100000"/>
              <a:buNone/>
            </a:pPr>
            <a:r>
              <a:rPr lang="en-GB" sz="2800" b="0" smtClean="0"/>
              <a:t>If error returned, error set is highlighted</a:t>
            </a:r>
          </a:p>
          <a:p>
            <a:pPr>
              <a:buNone/>
            </a:pPr>
            <a:r>
              <a:rPr lang="en-GB" sz="4000" smtClean="0">
                <a:solidFill>
                  <a:srgbClr val="FFC000"/>
                </a:solidFill>
              </a:rPr>
              <a:t>RevitCommands.Selection</a:t>
            </a:r>
            <a:endParaRPr lang="en-GB" sz="4000">
              <a:solidFill>
                <a:srgbClr val="FFC000"/>
              </a:solidFill>
            </a:endParaRPr>
          </a:p>
        </p:txBody>
      </p:sp>
      <p:sp>
        <p:nvSpPr>
          <p:cNvPr id="8" name="AutoShape 4"/>
          <p:cNvSpPr txBox="1">
            <a:spLocks noChangeArrowheads="1"/>
          </p:cNvSpPr>
          <p:nvPr/>
        </p:nvSpPr>
        <p:spPr bwMode="auto">
          <a:xfrm>
            <a:off x="701327" y="5353798"/>
            <a:ext cx="9820697" cy="340519"/>
          </a:xfrm>
          <a:prstGeom prst="roundRect">
            <a:avLst>
              <a:gd name="adj" fmla="val 16667"/>
            </a:avLst>
          </a:prstGeom>
          <a:solidFill>
            <a:schemeClr val="bg1">
              <a:lumMod val="75000"/>
              <a:alpha val="50000"/>
            </a:schemeClr>
          </a:solidFill>
          <a:ln w="9525">
            <a:solidFill>
              <a:schemeClr val="tx1"/>
            </a:solidFill>
            <a:round/>
            <a:headEnd/>
            <a:tailEnd/>
          </a:ln>
          <a:effectLst/>
        </p:spPr>
        <p:txBody>
          <a:bodyPr vert="horz" wrap="square" lIns="65012" tIns="0" rIns="65012" bIns="0" numCol="1" anchor="ctr" anchorCtr="0" compatLnSpc="1">
            <a:prstTxWarp prst="textNoShape">
              <a:avLst/>
            </a:prstTxWarp>
            <a:spAutoFit/>
          </a:bodyPr>
          <a:lstStyle/>
          <a:p>
            <a:pPr marL="379234" indent="-379234" defTabSz="489844" eaLnBrk="0" hangingPunct="0">
              <a:spcBef>
                <a:spcPct val="15000"/>
              </a:spcBef>
            </a:pPr>
            <a:r>
              <a:rPr lang="en-GB" sz="2000" b="1" kern="0" smtClean="0">
                <a:latin typeface="Courier New" pitchFamily="49" charset="0"/>
                <a:cs typeface="Courier New" pitchFamily="49" charset="0"/>
              </a:rPr>
              <a:t>ElementSet selSet = rvtApp.ActiveDocument.</a:t>
            </a:r>
            <a:r>
              <a:rPr lang="en-GB" sz="2000" b="1" kern="0" smtClean="0">
                <a:solidFill>
                  <a:srgbClr val="FFC000"/>
                </a:solidFill>
                <a:latin typeface="Courier New" pitchFamily="49" charset="0"/>
                <a:cs typeface="Courier New" pitchFamily="49" charset="0"/>
              </a:rPr>
              <a:t>Selection.Elements</a:t>
            </a:r>
            <a:r>
              <a:rPr lang="en-GB" sz="2000" b="1" kern="0" smtClean="0">
                <a:latin typeface="Courier New" pitchFamily="49" charset="0"/>
                <a:cs typeface="Courier New" pitchFamily="49" charset="0"/>
              </a:rPr>
              <a:t>;</a:t>
            </a:r>
            <a:endParaRPr lang="en-GB" sz="2000" b="1" kern="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Object Properties</a:t>
            </a:r>
          </a:p>
        </p:txBody>
      </p:sp>
      <p:sp>
        <p:nvSpPr>
          <p:cNvPr id="7" name="Content Placeholder 6"/>
          <p:cNvSpPr>
            <a:spLocks noGrp="1"/>
          </p:cNvSpPr>
          <p:nvPr>
            <p:ph idx="1"/>
          </p:nvPr>
        </p:nvSpPr>
        <p:spPr/>
        <p:txBody>
          <a:bodyPr/>
          <a:lstStyle/>
          <a:p>
            <a:pPr>
              <a:buNone/>
            </a:pPr>
            <a:r>
              <a:rPr lang="en-US" smtClean="0"/>
              <a:t>Generic properties provide access to</a:t>
            </a:r>
          </a:p>
          <a:p>
            <a:pPr lvl="1">
              <a:buNone/>
            </a:pPr>
            <a:r>
              <a:rPr lang="en-US" smtClean="0"/>
              <a:t>Type parameters</a:t>
            </a:r>
          </a:p>
          <a:p>
            <a:pPr lvl="1">
              <a:buNone/>
            </a:pPr>
            <a:r>
              <a:rPr lang="en-US" smtClean="0"/>
              <a:t>Instance parameters</a:t>
            </a:r>
          </a:p>
          <a:p>
            <a:pPr lvl="1">
              <a:buNone/>
            </a:pPr>
            <a:r>
              <a:rPr lang="en-US" smtClean="0"/>
              <a:t>Both include shared parameters (more later)</a:t>
            </a:r>
          </a:p>
          <a:p>
            <a:pPr>
              <a:buNone/>
            </a:pPr>
            <a:endParaRPr lang="en-US" smtClean="0"/>
          </a:p>
          <a:p>
            <a:pPr>
              <a:buNone/>
            </a:pPr>
            <a:r>
              <a:rPr lang="en-US" smtClean="0">
                <a:solidFill>
                  <a:srgbClr val="FFC000"/>
                </a:solidFill>
              </a:rPr>
              <a:t>RevitCommands.ElementData</a:t>
            </a:r>
            <a:endParaRPr lang="en-GB">
              <a:solidFill>
                <a:srgbClr val="FFC000"/>
              </a:solidFill>
            </a:endParaRPr>
          </a:p>
        </p:txBody>
      </p:sp>
      <p:sp>
        <p:nvSpPr>
          <p:cNvPr id="8" name="AutoShape 4"/>
          <p:cNvSpPr>
            <a:spLocks noChangeArrowheads="1"/>
          </p:cNvSpPr>
          <p:nvPr/>
        </p:nvSpPr>
        <p:spPr bwMode="auto">
          <a:xfrm>
            <a:off x="523107" y="5790921"/>
            <a:ext cx="10913870" cy="1507336"/>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GB" sz="2000" b="1">
                <a:latin typeface="Courier New" pitchFamily="49" charset="0"/>
                <a:cs typeface="Courier New" pitchFamily="49" charset="0"/>
              </a:rPr>
              <a:t>Dim instanceParams As Revit.ParameterSet = elem.</a:t>
            </a:r>
            <a:r>
              <a:rPr lang="en-GB" sz="2000" b="1">
                <a:solidFill>
                  <a:srgbClr val="FFC000"/>
                </a:solidFill>
                <a:latin typeface="Courier New" pitchFamily="49" charset="0"/>
                <a:cs typeface="Courier New" pitchFamily="49" charset="0"/>
              </a:rPr>
              <a:t>Parameters</a:t>
            </a:r>
          </a:p>
          <a:p>
            <a:pPr defTabSz="489844"/>
            <a:r>
              <a:rPr lang="en-GB" sz="2000" b="1">
                <a:latin typeface="Courier New" pitchFamily="49" charset="0"/>
                <a:cs typeface="Courier New" pitchFamily="49" charset="0"/>
              </a:rPr>
              <a:t>Dim typeParams As Revit.ParameterSet = elem.</a:t>
            </a:r>
            <a:r>
              <a:rPr lang="en-GB" sz="2000" b="1">
                <a:solidFill>
                  <a:srgbClr val="FFC000"/>
                </a:solidFill>
                <a:latin typeface="Courier New" pitchFamily="49" charset="0"/>
                <a:cs typeface="Courier New" pitchFamily="49" charset="0"/>
              </a:rPr>
              <a:t>ObjectType.Parameters</a:t>
            </a:r>
          </a:p>
          <a:p>
            <a:pPr defTabSz="489844"/>
            <a:r>
              <a:rPr lang="en-GB" sz="2000" b="1">
                <a:latin typeface="Courier New" pitchFamily="49" charset="0"/>
                <a:cs typeface="Courier New" pitchFamily="49" charset="0"/>
              </a:rPr>
              <a:t>Dim loc As Revit.Location = elem.</a:t>
            </a:r>
            <a:r>
              <a:rPr lang="en-GB" sz="2000" b="1">
                <a:solidFill>
                  <a:srgbClr val="FFC000"/>
                </a:solidFill>
                <a:latin typeface="Courier New" pitchFamily="49" charset="0"/>
                <a:cs typeface="Courier New" pitchFamily="49" charset="0"/>
              </a:rPr>
              <a:t>Location</a:t>
            </a:r>
          </a:p>
          <a:p>
            <a:pPr defTabSz="489844"/>
            <a:r>
              <a:rPr lang="en-GB" sz="2000" b="1">
                <a:latin typeface="Courier New" pitchFamily="49" charset="0"/>
                <a:cs typeface="Courier New" pitchFamily="49" charset="0"/>
              </a:rPr>
              <a:t>Dim geomElem As Revit.Geometry.Element = </a:t>
            </a:r>
            <a:r>
              <a:rPr lang="en-GB" sz="2000" b="1" smtClean="0">
                <a:latin typeface="Courier New" pitchFamily="49" charset="0"/>
                <a:cs typeface="Courier New" pitchFamily="49" charset="0"/>
              </a:rPr>
              <a:t>elem.</a:t>
            </a:r>
            <a:r>
              <a:rPr lang="en-GB" sz="2000" b="1" smtClean="0">
                <a:solidFill>
                  <a:srgbClr val="FFC000"/>
                </a:solidFill>
                <a:latin typeface="Courier New" pitchFamily="49" charset="0"/>
                <a:cs typeface="Courier New" pitchFamily="49" charset="0"/>
              </a:rPr>
              <a:t>Geometry</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Import and Export Data</a:t>
            </a:r>
          </a:p>
        </p:txBody>
      </p:sp>
      <p:sp>
        <p:nvSpPr>
          <p:cNvPr id="7" name="Content Placeholder 6"/>
          <p:cNvSpPr>
            <a:spLocks noGrp="1"/>
          </p:cNvSpPr>
          <p:nvPr>
            <p:ph idx="1"/>
          </p:nvPr>
        </p:nvSpPr>
        <p:spPr>
          <a:xfrm>
            <a:off x="593725" y="2146300"/>
            <a:ext cx="10255250" cy="4027487"/>
          </a:xfrm>
        </p:spPr>
        <p:txBody>
          <a:bodyPr/>
          <a:lstStyle/>
          <a:p>
            <a:pPr>
              <a:buNone/>
            </a:pPr>
            <a:r>
              <a:rPr lang="en-US" smtClean="0"/>
              <a:t>Export to file or other applications such as Excel</a:t>
            </a:r>
          </a:p>
          <a:p>
            <a:pPr>
              <a:buNone/>
            </a:pPr>
            <a:r>
              <a:rPr lang="en-US" smtClean="0"/>
              <a:t>Element and Type Properties</a:t>
            </a:r>
          </a:p>
          <a:p>
            <a:pPr>
              <a:buNone/>
            </a:pPr>
            <a:r>
              <a:rPr lang="en-US" smtClean="0"/>
              <a:t>Location and Geometry</a:t>
            </a:r>
          </a:p>
          <a:p>
            <a:pPr>
              <a:buNone/>
            </a:pPr>
            <a:r>
              <a:rPr lang="en-US" smtClean="0"/>
              <a:t>Samples</a:t>
            </a:r>
          </a:p>
          <a:p>
            <a:pPr lvl="1"/>
            <a:r>
              <a:rPr lang="en-US" smtClean="0"/>
              <a:t>Simplest: ArchSample</a:t>
            </a:r>
          </a:p>
          <a:p>
            <a:pPr lvl="1"/>
            <a:r>
              <a:rPr lang="en-US" smtClean="0"/>
              <a:t>Basic: FireRating, Revit Intro Labs 4</a:t>
            </a:r>
          </a:p>
          <a:p>
            <a:pPr lvl="1"/>
            <a:r>
              <a:rPr lang="en-US" smtClean="0"/>
              <a:t>Advanced: RDBLink</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85775" y="363538"/>
            <a:ext cx="11761788" cy="1085849"/>
          </a:xfrm>
        </p:spPr>
        <p:txBody>
          <a:bodyPr/>
          <a:lstStyle/>
          <a:p>
            <a:pPr eaLnBrk="1" hangingPunct="1"/>
            <a:r>
              <a:rPr lang="en-US" altLang="zh-CN" smtClean="0">
                <a:ea typeface="SimSun" pitchFamily="2" charset="-122"/>
              </a:rPr>
              <a:t>Custom Data Addition</a:t>
            </a:r>
          </a:p>
        </p:txBody>
      </p:sp>
      <p:sp>
        <p:nvSpPr>
          <p:cNvPr id="7" name="Content Placeholder 6"/>
          <p:cNvSpPr>
            <a:spLocks noGrp="1"/>
          </p:cNvSpPr>
          <p:nvPr>
            <p:ph idx="1"/>
          </p:nvPr>
        </p:nvSpPr>
        <p:spPr>
          <a:xfrm>
            <a:off x="593725" y="2146300"/>
            <a:ext cx="9950450" cy="4484687"/>
          </a:xfrm>
        </p:spPr>
        <p:txBody>
          <a:bodyPr/>
          <a:lstStyle/>
          <a:p>
            <a:pPr>
              <a:buNone/>
            </a:pPr>
            <a:r>
              <a:rPr lang="en-US" smtClean="0"/>
              <a:t>Use shared parameter mechanism </a:t>
            </a:r>
          </a:p>
          <a:p>
            <a:pPr>
              <a:buNone/>
            </a:pPr>
            <a:r>
              <a:rPr lang="en-US" smtClean="0"/>
              <a:t>Add custom data, i.e. new parameters </a:t>
            </a:r>
          </a:p>
          <a:p>
            <a:pPr>
              <a:buNone/>
            </a:pPr>
            <a:r>
              <a:rPr lang="en-US" smtClean="0"/>
              <a:t>Add to new and existing elements and types</a:t>
            </a:r>
          </a:p>
          <a:p>
            <a:pPr>
              <a:buNone/>
            </a:pPr>
            <a:r>
              <a:rPr lang="en-US" smtClean="0"/>
              <a:t>Data can be hidden</a:t>
            </a:r>
          </a:p>
          <a:p>
            <a:pPr>
              <a:buNone/>
            </a:pPr>
            <a:r>
              <a:rPr lang="en-US" smtClean="0">
                <a:solidFill>
                  <a:srgbClr val="FFC000"/>
                </a:solidFill>
              </a:rPr>
              <a:t>FireRating</a:t>
            </a:r>
            <a:r>
              <a:rPr lang="en-US" smtClean="0"/>
              <a:t> (vb) and </a:t>
            </a:r>
            <a:r>
              <a:rPr lang="en-US" smtClean="0">
                <a:solidFill>
                  <a:srgbClr val="FFC000"/>
                </a:solidFill>
              </a:rPr>
              <a:t>Lab 4-3</a:t>
            </a:r>
            <a:r>
              <a:rPr lang="en-US" smtClean="0"/>
              <a:t> (cs + vb) commands </a:t>
            </a:r>
          </a:p>
          <a:p>
            <a:pPr lvl="1"/>
            <a:r>
              <a:rPr lang="en-US" smtClean="0"/>
              <a:t>Apply Parameter</a:t>
            </a:r>
          </a:p>
          <a:p>
            <a:pPr lvl="1">
              <a:spcBef>
                <a:spcPts val="0"/>
              </a:spcBef>
            </a:pPr>
            <a:r>
              <a:rPr lang="en-US" smtClean="0"/>
              <a:t>Export to Excel</a:t>
            </a:r>
          </a:p>
          <a:p>
            <a:pPr lvl="1">
              <a:spcBef>
                <a:spcPts val="0"/>
              </a:spcBef>
              <a:spcAft>
                <a:spcPts val="0"/>
              </a:spcAft>
            </a:pPr>
            <a:r>
              <a:rPr lang="en-US" smtClean="0"/>
              <a:t>Import from Excel</a:t>
            </a:r>
          </a:p>
        </p:txBody>
      </p:sp>
      <p:sp>
        <p:nvSpPr>
          <p:cNvPr id="8" name="AutoShape 4"/>
          <p:cNvSpPr>
            <a:spLocks noChangeArrowheads="1"/>
          </p:cNvSpPr>
          <p:nvPr/>
        </p:nvSpPr>
        <p:spPr bwMode="auto">
          <a:xfrm>
            <a:off x="664228" y="6988170"/>
            <a:ext cx="11845608" cy="1166817"/>
          </a:xfrm>
          <a:prstGeom prst="roundRect">
            <a:avLst>
              <a:gd name="adj" fmla="val 16667"/>
            </a:avLst>
          </a:prstGeom>
          <a:solidFill>
            <a:srgbClr val="DDDDDD">
              <a:alpha val="50000"/>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smtClean="0">
                <a:latin typeface="Courier New" pitchFamily="49" charset="0"/>
                <a:ea typeface="ＭＳ Ｐゴシック" pitchFamily="34" charset="-128"/>
                <a:cs typeface="Courier New" pitchFamily="49" charset="0"/>
              </a:rPr>
              <a:t>Revit.Parameters.Definition </a:t>
            </a:r>
            <a:r>
              <a:rPr lang="en-US" altLang="ja-JP" sz="2000" b="1">
                <a:latin typeface="Courier New" pitchFamily="49" charset="0"/>
                <a:ea typeface="ＭＳ Ｐゴシック" pitchFamily="34" charset="-128"/>
                <a:cs typeface="Courier New" pitchFamily="49" charset="0"/>
              </a:rPr>
              <a:t>= ... ‘ e.g</a:t>
            </a:r>
            <a:r>
              <a:rPr lang="en-US" altLang="ja-JP" sz="2000" b="1" smtClean="0">
                <a:latin typeface="Courier New" pitchFamily="49" charset="0"/>
                <a:ea typeface="ＭＳ Ｐゴシック" pitchFamily="34" charset="-128"/>
                <a:cs typeface="Courier New" pitchFamily="49" charset="0"/>
              </a:rPr>
              <a:t>. </a:t>
            </a:r>
            <a:r>
              <a:rPr lang="en-US" altLang="ja-JP" sz="2000" b="1">
                <a:latin typeface="Courier New" pitchFamily="49" charset="0"/>
                <a:ea typeface="ＭＳ Ｐゴシック" pitchFamily="34" charset="-128"/>
                <a:cs typeface="Courier New" pitchFamily="49" charset="0"/>
              </a:rPr>
              <a:t>Integer</a:t>
            </a:r>
          </a:p>
          <a:p>
            <a:pPr defTabSz="489844"/>
            <a:r>
              <a:rPr lang="en-US" altLang="ja-JP" sz="2000" b="1" smtClean="0">
                <a:latin typeface="Courier New" pitchFamily="49" charset="0"/>
                <a:ea typeface="ＭＳ Ｐゴシック" pitchFamily="34" charset="-128"/>
                <a:cs typeface="Courier New" pitchFamily="49" charset="0"/>
              </a:rPr>
              <a:t>Parameters.Binding </a:t>
            </a:r>
            <a:r>
              <a:rPr lang="en-US" altLang="ja-JP" sz="2000" b="1">
                <a:latin typeface="Courier New" pitchFamily="49" charset="0"/>
                <a:ea typeface="ＭＳ Ｐゴシック" pitchFamily="34" charset="-128"/>
                <a:cs typeface="Courier New" pitchFamily="49" charset="0"/>
              </a:rPr>
              <a:t>= </a:t>
            </a:r>
            <a:r>
              <a:rPr lang="en-US" altLang="ja-JP" sz="2000" b="1" smtClean="0">
                <a:latin typeface="Courier New" pitchFamily="49" charset="0"/>
                <a:ea typeface="ＭＳ Ｐゴシック" pitchFamily="34" charset="-128"/>
                <a:cs typeface="Courier New" pitchFamily="49" charset="0"/>
              </a:rPr>
              <a:t>app.</a:t>
            </a:r>
            <a:r>
              <a:rPr lang="en-US" altLang="ja-JP" sz="2000" b="1" smtClean="0">
                <a:solidFill>
                  <a:srgbClr val="FFC000"/>
                </a:solidFill>
                <a:latin typeface="Courier New" pitchFamily="49" charset="0"/>
                <a:ea typeface="ＭＳ Ｐゴシック" pitchFamily="34" charset="-128"/>
                <a:cs typeface="Courier New" pitchFamily="49" charset="0"/>
              </a:rPr>
              <a:t>Create.NewInstanceBinding</a:t>
            </a:r>
            <a:r>
              <a:rPr lang="en-US" altLang="ja-JP" sz="2000" b="1" smtClean="0">
                <a:latin typeface="Courier New" pitchFamily="49" charset="0"/>
                <a:ea typeface="ＭＳ Ｐゴシック" pitchFamily="34" charset="-128"/>
                <a:cs typeface="Courier New" pitchFamily="49" charset="0"/>
              </a:rPr>
              <a:t>(categorySet) ‘ e.g. Doors</a:t>
            </a:r>
            <a:endParaRPr lang="en-US" altLang="ja-JP" sz="2000" b="1">
              <a:latin typeface="Courier New" pitchFamily="49" charset="0"/>
              <a:ea typeface="ＭＳ Ｐゴシック" pitchFamily="34" charset="-128"/>
              <a:cs typeface="Courier New" pitchFamily="49" charset="0"/>
            </a:endParaRPr>
          </a:p>
          <a:p>
            <a:pPr defTabSz="489844"/>
            <a:r>
              <a:rPr lang="en-US" altLang="ja-JP" sz="2000" b="1" smtClean="0">
                <a:latin typeface="Courier New" pitchFamily="49" charset="0"/>
                <a:ea typeface="ＭＳ Ｐゴシック" pitchFamily="34" charset="-128"/>
                <a:cs typeface="Courier New" pitchFamily="49" charset="0"/>
              </a:rPr>
              <a:t>rvtApp.ActiveDocument.</a:t>
            </a:r>
            <a:r>
              <a:rPr lang="en-US" altLang="ja-JP" sz="2000" b="1" smtClean="0">
                <a:solidFill>
                  <a:srgbClr val="FFC000"/>
                </a:solidFill>
                <a:latin typeface="Courier New" pitchFamily="49" charset="0"/>
                <a:ea typeface="ＭＳ Ｐゴシック" pitchFamily="34" charset="-128"/>
                <a:cs typeface="Courier New" pitchFamily="49" charset="0"/>
              </a:rPr>
              <a:t>ParameterBindings.Insert</a:t>
            </a:r>
            <a:r>
              <a:rPr lang="en-US" altLang="ja-JP" sz="2000" b="1" smtClean="0">
                <a:latin typeface="Courier New" pitchFamily="49" charset="0"/>
                <a:ea typeface="ＭＳ Ｐゴシック" pitchFamily="34" charset="-128"/>
                <a:cs typeface="Courier New" pitchFamily="49" charset="0"/>
              </a:rPr>
              <a:t>(definition</a:t>
            </a:r>
            <a:r>
              <a:rPr lang="en-US" altLang="ja-JP" sz="2000" b="1">
                <a:latin typeface="Courier New" pitchFamily="49" charset="0"/>
                <a:ea typeface="ＭＳ Ｐゴシック" pitchFamily="34" charset="-128"/>
                <a:cs typeface="Courier New" pitchFamily="49" charset="0"/>
              </a:rPr>
              <a:t>, binding)</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Element Modification</a:t>
            </a:r>
          </a:p>
        </p:txBody>
      </p:sp>
      <p:sp>
        <p:nvSpPr>
          <p:cNvPr id="7" name="Content Placeholder 6"/>
          <p:cNvSpPr>
            <a:spLocks noGrp="1"/>
          </p:cNvSpPr>
          <p:nvPr>
            <p:ph idx="1"/>
          </p:nvPr>
        </p:nvSpPr>
        <p:spPr/>
        <p:txBody>
          <a:bodyPr/>
          <a:lstStyle/>
          <a:p>
            <a:pPr>
              <a:buNone/>
            </a:pPr>
            <a:r>
              <a:rPr lang="en-US" smtClean="0"/>
              <a:t>Move and rotate elements</a:t>
            </a:r>
          </a:p>
          <a:p>
            <a:pPr>
              <a:buNone/>
            </a:pPr>
            <a:r>
              <a:rPr lang="en-US" smtClean="0"/>
              <a:t>Swap element types programmatically </a:t>
            </a:r>
          </a:p>
          <a:p>
            <a:pPr>
              <a:buNone/>
            </a:pPr>
            <a:r>
              <a:rPr lang="en-US" smtClean="0"/>
              <a:t>Groups </a:t>
            </a:r>
          </a:p>
          <a:p>
            <a:pPr>
              <a:buNone/>
            </a:pPr>
            <a:r>
              <a:rPr lang="en-US" smtClean="0"/>
              <a:t>Generic property access</a:t>
            </a:r>
          </a:p>
          <a:p>
            <a:pPr>
              <a:buNone/>
            </a:pPr>
            <a:endParaRPr lang="en-US" smtClean="0"/>
          </a:p>
          <a:p>
            <a:pPr>
              <a:buNone/>
            </a:pPr>
            <a:r>
              <a:rPr lang="en-US" smtClean="0">
                <a:solidFill>
                  <a:srgbClr val="FFC000"/>
                </a:solidFill>
              </a:rPr>
              <a:t>Move Linear</a:t>
            </a:r>
            <a:r>
              <a:rPr lang="en-US" smtClean="0"/>
              <a:t> command</a:t>
            </a:r>
          </a:p>
          <a:p>
            <a:pPr>
              <a:buNone/>
            </a:pPr>
            <a:r>
              <a:rPr lang="en-US" smtClean="0">
                <a:solidFill>
                  <a:srgbClr val="FFC000"/>
                </a:solidFill>
              </a:rPr>
              <a:t>Type Selector</a:t>
            </a:r>
            <a:r>
              <a:rPr lang="en-US" smtClean="0"/>
              <a:t> command</a:t>
            </a:r>
          </a:p>
          <a:p>
            <a:pPr>
              <a:buNone/>
            </a:pPr>
            <a:r>
              <a:rPr lang="en-US" smtClean="0">
                <a:solidFill>
                  <a:srgbClr val="FFC000"/>
                </a:solidFill>
              </a:rPr>
              <a:t>FireRating</a:t>
            </a:r>
            <a:r>
              <a:rPr lang="en-US" smtClean="0"/>
              <a:t> shows parameter editing</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Load Families and Types</a:t>
            </a:r>
          </a:p>
        </p:txBody>
      </p:sp>
      <p:sp>
        <p:nvSpPr>
          <p:cNvPr id="7" name="Content Placeholder 6"/>
          <p:cNvSpPr>
            <a:spLocks noGrp="1"/>
          </p:cNvSpPr>
          <p:nvPr>
            <p:ph idx="1"/>
          </p:nvPr>
        </p:nvSpPr>
        <p:spPr/>
        <p:txBody>
          <a:bodyPr/>
          <a:lstStyle/>
          <a:p>
            <a:pPr>
              <a:buNone/>
            </a:pPr>
            <a:r>
              <a:rPr lang="en-US" smtClean="0"/>
              <a:t>Load whole family</a:t>
            </a:r>
          </a:p>
          <a:p>
            <a:pPr>
              <a:buNone/>
            </a:pPr>
            <a:r>
              <a:rPr lang="en-US" smtClean="0"/>
              <a:t>Load specific family symbol aka type</a:t>
            </a:r>
          </a:p>
          <a:p>
            <a:pPr>
              <a:buNone/>
            </a:pPr>
            <a:r>
              <a:rPr lang="en-US" smtClean="0"/>
              <a:t>Search for families and types loaded in doc</a:t>
            </a:r>
          </a:p>
          <a:p>
            <a:pPr>
              <a:buNone/>
            </a:pPr>
            <a:endParaRPr lang="en-US" smtClean="0"/>
          </a:p>
          <a:p>
            <a:pPr>
              <a:buNone/>
            </a:pPr>
            <a:r>
              <a:rPr lang="en-US" smtClean="0"/>
              <a:t>RevitCommands </a:t>
            </a:r>
            <a:r>
              <a:rPr lang="en-US" smtClean="0">
                <a:solidFill>
                  <a:srgbClr val="FFC000"/>
                </a:solidFill>
              </a:rPr>
              <a:t>Load Family</a:t>
            </a:r>
            <a:r>
              <a:rPr lang="en-US" smtClean="0"/>
              <a:t> and </a:t>
            </a:r>
            <a:br>
              <a:rPr lang="en-US" smtClean="0"/>
            </a:br>
            <a:r>
              <a:rPr lang="en-US" smtClean="0">
                <a:solidFill>
                  <a:srgbClr val="FFC000"/>
                </a:solidFill>
              </a:rPr>
              <a:t>Load Family Symbol</a:t>
            </a:r>
            <a:r>
              <a:rPr lang="en-US" smtClean="0"/>
              <a:t> commands</a:t>
            </a:r>
          </a:p>
        </p:txBody>
      </p:sp>
      <p:sp>
        <p:nvSpPr>
          <p:cNvPr id="6" name="AutoShape 4"/>
          <p:cNvSpPr>
            <a:spLocks noChangeArrowheads="1"/>
          </p:cNvSpPr>
          <p:nvPr/>
        </p:nvSpPr>
        <p:spPr bwMode="auto">
          <a:xfrm>
            <a:off x="584933" y="6399181"/>
            <a:ext cx="11445747" cy="928454"/>
          </a:xfrm>
          <a:prstGeom prst="roundRect">
            <a:avLst>
              <a:gd name="adj" fmla="val 16667"/>
            </a:avLst>
          </a:prstGeom>
          <a:solidFill>
            <a:srgbClr val="DDDDDD">
              <a:alpha val="50000"/>
            </a:srgbClr>
          </a:solidFill>
          <a:ln w="9525">
            <a:solidFill>
              <a:schemeClr val="tx1"/>
            </a:solidFill>
            <a:round/>
            <a:headEnd/>
            <a:tailEnd/>
          </a:ln>
          <a:effectLst/>
        </p:spPr>
        <p:txBody>
          <a:bodyPr lIns="65012" tIns="65012" rIns="65012" bIns="65012" anchor="ctr">
            <a:spAutoFit/>
          </a:bodyPr>
          <a:lstStyle/>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a:t>
            </a:r>
            <a:r>
              <a:rPr lang="en-GB" sz="2300" b="1">
                <a:latin typeface="Courier New" pitchFamily="49" charset="0"/>
                <a:cs typeface="Courier New" pitchFamily="49" charset="0"/>
              </a:rPr>
              <a:t>(fileName)</a:t>
            </a:r>
          </a:p>
          <a:p>
            <a:pPr defTabSz="489844"/>
            <a:r>
              <a:rPr lang="en-GB" sz="2300" b="1">
                <a:latin typeface="Courier New" pitchFamily="49" charset="0"/>
                <a:cs typeface="Courier New" pitchFamily="49" charset="0"/>
              </a:rPr>
              <a:t>rvtApp.ActiveDocument.</a:t>
            </a:r>
            <a:r>
              <a:rPr lang="en-GB" sz="2300" b="1">
                <a:solidFill>
                  <a:srgbClr val="FFC000"/>
                </a:solidFill>
                <a:latin typeface="Courier New" pitchFamily="49" charset="0"/>
                <a:cs typeface="Courier New" pitchFamily="49" charset="0"/>
              </a:rPr>
              <a:t>LoadFamilySymbol</a:t>
            </a:r>
            <a:r>
              <a:rPr lang="en-GB" sz="2300" b="1">
                <a:latin typeface="Courier New" pitchFamily="49" charset="0"/>
                <a:cs typeface="Courier New" pitchFamily="49" charset="0"/>
              </a:rPr>
              <a:t>(fileName, symbolName)</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09575" y="363538"/>
            <a:ext cx="11945938" cy="1009649"/>
          </a:xfrm>
        </p:spPr>
        <p:txBody>
          <a:bodyPr/>
          <a:lstStyle/>
          <a:p>
            <a:r>
              <a:rPr lang="en-US" altLang="ja-JP" smtClean="0">
                <a:ea typeface="ＭＳ Ｐゴシック" pitchFamily="34" charset="-128"/>
              </a:rPr>
              <a:t>Viewers</a:t>
            </a:r>
            <a:endParaRPr lang="en-US" altLang="ja-JP">
              <a:ea typeface="ＭＳ Ｐゴシック" pitchFamily="34" charset="-128"/>
            </a:endParaRPr>
          </a:p>
        </p:txBody>
      </p:sp>
      <p:sp>
        <p:nvSpPr>
          <p:cNvPr id="151555" name="Rectangle 3"/>
          <p:cNvSpPr>
            <a:spLocks noGrp="1" noChangeArrowheads="1"/>
          </p:cNvSpPr>
          <p:nvPr>
            <p:ph idx="1"/>
          </p:nvPr>
        </p:nvSpPr>
        <p:spPr>
          <a:xfrm>
            <a:off x="443640" y="1531179"/>
            <a:ext cx="6138135" cy="3053179"/>
          </a:xfrm>
          <a:noFill/>
          <a:ln/>
        </p:spPr>
        <p:txBody>
          <a:bodyPr/>
          <a:lstStyle/>
          <a:p>
            <a:pPr marL="324000">
              <a:spcBef>
                <a:spcPts val="600"/>
              </a:spcBef>
              <a:tabLst>
                <a:tab pos="5040000" algn="r"/>
              </a:tabLst>
            </a:pPr>
            <a:r>
              <a:rPr lang="en-GB" smtClean="0"/>
              <a:t>AnalyticalViewer	Rst</a:t>
            </a:r>
          </a:p>
          <a:p>
            <a:pPr marL="324000">
              <a:spcBef>
                <a:spcPts val="600"/>
              </a:spcBef>
              <a:tabLst>
                <a:tab pos="5040000" algn="r"/>
              </a:tabLst>
            </a:pPr>
            <a:r>
              <a:rPr lang="en-GB" smtClean="0"/>
              <a:t>ElementViewer	All</a:t>
            </a:r>
          </a:p>
          <a:p>
            <a:pPr marL="324000">
              <a:spcBef>
                <a:spcPts val="600"/>
              </a:spcBef>
              <a:tabLst>
                <a:tab pos="5040000" algn="r"/>
              </a:tabLst>
            </a:pPr>
            <a:r>
              <a:rPr lang="en-GB" smtClean="0"/>
              <a:t>RoomViewer	All</a:t>
            </a:r>
          </a:p>
          <a:p>
            <a:pPr marL="324000">
              <a:spcBef>
                <a:spcPts val="600"/>
              </a:spcBef>
              <a:tabLst>
                <a:tab pos="5040000" algn="r"/>
              </a:tabLst>
            </a:pPr>
            <a:r>
              <a:rPr lang="en-GB" smtClean="0"/>
              <a:t>RevitViewer	Utility</a:t>
            </a:r>
          </a:p>
          <a:p>
            <a:pPr marL="324000">
              <a:spcBef>
                <a:spcPts val="600"/>
              </a:spcBef>
              <a:tabLst>
                <a:tab pos="5040000" algn="r"/>
              </a:tabLst>
            </a:pPr>
            <a:r>
              <a:rPr lang="en-GB" smtClean="0"/>
              <a:t>ObjectViewer	All + Rst</a:t>
            </a:r>
          </a:p>
        </p:txBody>
      </p:sp>
      <p:pic>
        <p:nvPicPr>
          <p:cNvPr id="151556" name="Picture 4" descr="ana"/>
          <p:cNvPicPr>
            <a:picLocks noChangeAspect="1" noChangeArrowheads="1"/>
          </p:cNvPicPr>
          <p:nvPr/>
        </p:nvPicPr>
        <p:blipFill>
          <a:blip r:embed="rId3" cstate="print"/>
          <a:srcRect/>
          <a:stretch>
            <a:fillRect/>
          </a:stretch>
        </p:blipFill>
        <p:spPr bwMode="auto">
          <a:xfrm>
            <a:off x="1207394" y="4988083"/>
            <a:ext cx="5204460" cy="3593294"/>
          </a:xfrm>
          <a:prstGeom prst="rect">
            <a:avLst/>
          </a:prstGeom>
          <a:noFill/>
        </p:spPr>
      </p:pic>
      <p:pic>
        <p:nvPicPr>
          <p:cNvPr id="151557" name="Picture 5" descr="ele"/>
          <p:cNvPicPr>
            <a:picLocks noChangeAspect="1" noChangeArrowheads="1"/>
          </p:cNvPicPr>
          <p:nvPr/>
        </p:nvPicPr>
        <p:blipFill>
          <a:blip r:embed="rId4" cstate="print"/>
          <a:srcRect/>
          <a:stretch>
            <a:fillRect/>
          </a:stretch>
        </p:blipFill>
        <p:spPr bwMode="auto">
          <a:xfrm>
            <a:off x="6569421" y="4975447"/>
            <a:ext cx="5607652" cy="3631691"/>
          </a:xfrm>
          <a:prstGeom prst="rect">
            <a:avLst/>
          </a:prstGeom>
          <a:noFill/>
        </p:spPr>
      </p:pic>
      <p:sp>
        <p:nvSpPr>
          <p:cNvPr id="6" name="TextBox 5"/>
          <p:cNvSpPr txBox="1"/>
          <p:nvPr/>
        </p:nvSpPr>
        <p:spPr>
          <a:xfrm>
            <a:off x="7953375" y="2287587"/>
            <a:ext cx="3581400" cy="1292662"/>
          </a:xfrm>
          <a:prstGeom prst="rect">
            <a:avLst/>
          </a:prstGeom>
          <a:noFill/>
        </p:spPr>
        <p:txBody>
          <a:bodyPr wrap="square" rtlCol="0">
            <a:spAutoFit/>
          </a:bodyPr>
          <a:lstStyle/>
          <a:p>
            <a:r>
              <a:rPr lang="en-GB" smtClean="0"/>
              <a:t>Viewing elements</a:t>
            </a:r>
          </a:p>
          <a:p>
            <a:pPr lvl="1" indent="-288925">
              <a:buFont typeface="Wingdings" pitchFamily="2" charset="2"/>
              <a:buChar char="§"/>
            </a:pPr>
            <a:r>
              <a:rPr lang="en-GB" smtClean="0"/>
              <a:t>Analytical model</a:t>
            </a:r>
          </a:p>
          <a:p>
            <a:pPr lvl="1" indent="-288925">
              <a:buFont typeface="Wingdings" pitchFamily="2" charset="2"/>
              <a:buChar char="§"/>
            </a:pPr>
            <a:r>
              <a:rPr lang="en-GB" smtClean="0"/>
              <a:t>Physical model</a:t>
            </a:r>
            <a:endParaRPr lang="en-GB"/>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524202"/>
          </a:xfrm>
        </p:spPr>
        <p:txBody>
          <a:bodyPr/>
          <a:lstStyle/>
          <a:p>
            <a:pPr eaLnBrk="1" hangingPunct="1"/>
            <a:r>
              <a:rPr lang="en-GB" smtClean="0"/>
              <a:t>Revit 9.0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en-US" altLang="ja-JP">
                <a:ea typeface="ＭＳ Ｐゴシック" pitchFamily="34" charset="-128"/>
              </a:rPr>
              <a:t>Revit 9 API </a:t>
            </a:r>
            <a:r>
              <a:rPr lang="en-US" altLang="ja-JP" smtClean="0">
                <a:ea typeface="ＭＳ Ｐゴシック" pitchFamily="34" charset="-128"/>
              </a:rPr>
              <a:t>Features</a:t>
            </a:r>
            <a:endParaRPr lang="en-US" altLang="ja-JP" sz="3400">
              <a:solidFill>
                <a:srgbClr val="003366"/>
              </a:solidFill>
              <a:ea typeface="ＭＳ Ｐゴシック" pitchFamily="34" charset="-128"/>
            </a:endParaRPr>
          </a:p>
        </p:txBody>
      </p:sp>
      <p:sp>
        <p:nvSpPr>
          <p:cNvPr id="117764" name="Rectangle 4"/>
          <p:cNvSpPr>
            <a:spLocks noGrp="1" noChangeArrowheads="1"/>
          </p:cNvSpPr>
          <p:nvPr>
            <p:ph idx="1"/>
          </p:nvPr>
        </p:nvSpPr>
        <p:spPr>
          <a:noFill/>
          <a:ln/>
        </p:spPr>
        <p:txBody>
          <a:bodyPr/>
          <a:lstStyle/>
          <a:p>
            <a:r>
              <a:rPr lang="en-GB"/>
              <a:t>Significant API Features</a:t>
            </a:r>
          </a:p>
          <a:p>
            <a:pPr lvl="1"/>
            <a:r>
              <a:rPr lang="en-GB" smtClean="0"/>
              <a:t>Element </a:t>
            </a:r>
            <a:r>
              <a:rPr lang="en-GB"/>
              <a:t>Creation</a:t>
            </a:r>
          </a:p>
          <a:p>
            <a:pPr lvl="2"/>
            <a:r>
              <a:rPr lang="en-GB"/>
              <a:t>Extended list of </a:t>
            </a:r>
            <a:r>
              <a:rPr lang="en-GB" smtClean="0"/>
              <a:t>creatable elements</a:t>
            </a:r>
          </a:p>
          <a:p>
            <a:pPr lvl="2"/>
            <a:r>
              <a:rPr lang="en-GB" smtClean="0"/>
              <a:t>All family based elements</a:t>
            </a:r>
          </a:p>
          <a:p>
            <a:pPr lvl="2"/>
            <a:r>
              <a:rPr lang="en-GB" smtClean="0"/>
              <a:t>Wall, Floor, Level, Grid</a:t>
            </a:r>
          </a:p>
          <a:p>
            <a:pPr lvl="1"/>
            <a:r>
              <a:rPr lang="en-GB" smtClean="0"/>
              <a:t>Track </a:t>
            </a:r>
            <a:r>
              <a:rPr lang="en-GB"/>
              <a:t>Changes</a:t>
            </a:r>
          </a:p>
          <a:p>
            <a:pPr lvl="2"/>
            <a:r>
              <a:rPr lang="en-GB" smtClean="0"/>
              <a:t>Visually display changes </a:t>
            </a:r>
            <a:r>
              <a:rPr lang="en-GB"/>
              <a:t>performed by </a:t>
            </a:r>
            <a:r>
              <a:rPr lang="en-GB" smtClean="0"/>
              <a:t>the 3</a:t>
            </a:r>
            <a:r>
              <a:rPr lang="en-GB" baseline="30000" smtClean="0"/>
              <a:t>rd</a:t>
            </a:r>
            <a:r>
              <a:rPr lang="en-GB" smtClean="0"/>
              <a:t> party application</a:t>
            </a:r>
          </a:p>
          <a:p>
            <a:pPr lvl="2"/>
            <a:r>
              <a:rPr lang="en-GB" smtClean="0"/>
              <a:t>Let user </a:t>
            </a:r>
            <a:r>
              <a:rPr lang="en-GB"/>
              <a:t>accept or reject the </a:t>
            </a:r>
            <a:r>
              <a:rPr lang="en-GB" smtClean="0"/>
              <a:t>changes</a:t>
            </a:r>
            <a:endParaRPr lang="en-GB" sz="4000">
              <a:solidFill>
                <a:srgbClr val="FF3300"/>
              </a:solidFill>
            </a:endParaRPr>
          </a:p>
        </p:txBody>
      </p:sp>
      <p:pic>
        <p:nvPicPr>
          <p:cNvPr id="117766" name="Picture 6" descr="bottom_bar_bsd_1"/>
          <p:cNvPicPr>
            <a:picLocks noChangeAspect="1" noChangeArrowheads="1"/>
          </p:cNvPicPr>
          <p:nvPr/>
        </p:nvPicPr>
        <p:blipFill>
          <a:blip r:embed="rId3" cstate="print"/>
          <a:srcRect/>
          <a:stretch>
            <a:fillRect/>
          </a:stretch>
        </p:blipFill>
        <p:spPr bwMode="auto">
          <a:xfrm>
            <a:off x="602411" y="7489877"/>
            <a:ext cx="11357649" cy="1488359"/>
          </a:xfrm>
          <a:prstGeom prst="rect">
            <a:avLst/>
          </a:prstGeom>
          <a:noFill/>
          <a:ln w="9525">
            <a:solidFill>
              <a:schemeClr val="bg2"/>
            </a:solid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4036" y="194233"/>
            <a:ext cx="11276330" cy="1626129"/>
          </a:xfrm>
        </p:spPr>
        <p:txBody>
          <a:bodyPr/>
          <a:lstStyle/>
          <a:p>
            <a:pPr eaLnBrk="1" hangingPunct="1"/>
            <a:r>
              <a:rPr lang="en-GB" dirty="0" smtClean="0"/>
              <a:t>Revit API History</a:t>
            </a:r>
          </a:p>
        </p:txBody>
      </p:sp>
      <p:sp>
        <p:nvSpPr>
          <p:cNvPr id="15363" name="Rectangle 3"/>
          <p:cNvSpPr>
            <a:spLocks noGrp="1" noChangeArrowheads="1"/>
          </p:cNvSpPr>
          <p:nvPr>
            <p:ph idx="1"/>
          </p:nvPr>
        </p:nvSpPr>
        <p:spPr>
          <a:xfrm>
            <a:off x="454038" y="1482678"/>
            <a:ext cx="11687447" cy="7594704"/>
          </a:xfrm>
        </p:spPr>
        <p:txBody>
          <a:bodyPr/>
          <a:lstStyle/>
          <a:p>
            <a:pPr marL="487647" lvl="1" indent="-325098"/>
            <a:r>
              <a:rPr lang="en-US" sz="2800" dirty="0" smtClean="0"/>
              <a:t>5, 6, </a:t>
            </a:r>
            <a:r>
              <a:rPr lang="en-US" sz="2800" smtClean="0"/>
              <a:t>7 had no </a:t>
            </a:r>
            <a:r>
              <a:rPr lang="en-US" sz="2800" dirty="0" smtClean="0"/>
              <a:t>API and no verticals</a:t>
            </a:r>
            <a:endParaRPr lang="en-GB" sz="2800" dirty="0" smtClean="0"/>
          </a:p>
          <a:p>
            <a:pPr marL="487647" lvl="1" indent="-325098"/>
            <a:r>
              <a:rPr lang="en-GB" sz="2800" smtClean="0"/>
              <a:t>8 </a:t>
            </a:r>
            <a:r>
              <a:rPr lang="en-GB" sz="2800" dirty="0" smtClean="0"/>
              <a:t>first public API for Building and Structure</a:t>
            </a:r>
          </a:p>
          <a:p>
            <a:pPr marL="487647" lvl="1" indent="-325098"/>
            <a:r>
              <a:rPr lang="en-GB" sz="2800" smtClean="0"/>
              <a:t>9 </a:t>
            </a:r>
            <a:r>
              <a:rPr lang="en-GB" sz="2800" dirty="0" smtClean="0"/>
              <a:t>many new objects and creation methods</a:t>
            </a:r>
          </a:p>
          <a:p>
            <a:pPr marL="487647" lvl="1" indent="-325098"/>
            <a:r>
              <a:rPr lang="en-GB" sz="2800" dirty="0" smtClean="0"/>
              <a:t>9.1 journal, units, new creation methods</a:t>
            </a:r>
          </a:p>
          <a:p>
            <a:pPr marL="487647" lvl="1" indent="-325098"/>
            <a:r>
              <a:rPr lang="en-GB" sz="2800" smtClean="0"/>
              <a:t>2008 strong consolidation and major </a:t>
            </a:r>
            <a:r>
              <a:rPr lang="en-GB" sz="2800" dirty="0" smtClean="0"/>
              <a:t>new features</a:t>
            </a:r>
          </a:p>
          <a:p>
            <a:pPr marL="487647" lvl="1" indent="-325098"/>
            <a:r>
              <a:rPr lang="en-US" sz="2800" smtClean="0"/>
              <a:t>2009 filtering </a:t>
            </a:r>
            <a:r>
              <a:rPr lang="en-US" sz="2800" dirty="0" smtClean="0"/>
              <a:t>facilities, data access, samples</a:t>
            </a:r>
            <a:r>
              <a:rPr lang="en-US" sz="2800" smtClean="0"/>
              <a:t>, VSTA</a:t>
            </a:r>
          </a:p>
          <a:p>
            <a:pPr marL="487647" lvl="1" indent="-325098"/>
            <a:r>
              <a:rPr lang="en-US" sz="2800" smtClean="0"/>
              <a:t>2010 family API, form creation, ribbon, events, MEP</a:t>
            </a:r>
            <a:endParaRPr lang="en-GB" sz="2800" smtClean="0"/>
          </a:p>
          <a:p>
            <a:pPr marL="487647" lvl="1" indent="-325098"/>
            <a:r>
              <a:rPr lang="en-US" sz="2800" smtClean="0"/>
              <a:t>2011</a:t>
            </a:r>
          </a:p>
          <a:p>
            <a:pPr marL="887647" lvl="2" indent="-325098"/>
            <a:r>
              <a:rPr lang="en-US" sz="2400" smtClean="0"/>
              <a:t>RAC: improved form generation, flexible components</a:t>
            </a:r>
          </a:p>
          <a:p>
            <a:pPr marL="887647" lvl="2" indent="-325098">
              <a:spcBef>
                <a:spcPts val="0"/>
              </a:spcBef>
            </a:pPr>
            <a:r>
              <a:rPr lang="en-US" sz="2400" smtClean="0"/>
              <a:t>RME: conduits, cable trays, panel schedules</a:t>
            </a:r>
          </a:p>
          <a:p>
            <a:pPr marL="887647" lvl="2" indent="-325098">
              <a:spcBef>
                <a:spcPts val="0"/>
              </a:spcBef>
            </a:pPr>
            <a:r>
              <a:rPr lang="en-US" sz="2400" smtClean="0"/>
              <a:t>RST: concrete joins, improved analytical model</a:t>
            </a:r>
          </a:p>
          <a:p>
            <a:pPr marL="887647" lvl="2" indent="-325098">
              <a:spcBef>
                <a:spcPts val="0"/>
              </a:spcBef>
            </a:pPr>
            <a:r>
              <a:rPr lang="en-US" sz="2400" smtClean="0"/>
              <a:t>Platform: user interface, performance, reporting parameters</a:t>
            </a:r>
          </a:p>
          <a:p>
            <a:pPr marL="887647" lvl="2" indent="-325098">
              <a:spcBef>
                <a:spcPts val="0"/>
              </a:spcBef>
            </a:pPr>
            <a:r>
              <a:rPr lang="en-US" sz="2400" smtClean="0"/>
              <a:t>API: dynamic update, analysis visualization, transactions, iteration, selection</a:t>
            </a:r>
          </a:p>
          <a:p>
            <a:pPr marL="487647" lvl="1" indent="-325098"/>
            <a:r>
              <a:rPr lang="en-GB" sz="2800" smtClean="0"/>
              <a:t>Long term target </a:t>
            </a:r>
            <a:r>
              <a:rPr lang="en-GB" sz="2800" dirty="0" smtClean="0"/>
              <a:t>is API and kernel-based application</a:t>
            </a:r>
          </a:p>
          <a:p>
            <a:pPr marL="487647" lvl="1" indent="-325098"/>
            <a:r>
              <a:rPr lang="en-GB" sz="2800" smtClean="0"/>
              <a:t>API continues evolving fast ...</a:t>
            </a:r>
            <a:endParaRPr lang="en-GB" sz="2800"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Revit 9 </a:t>
            </a:r>
            <a:r>
              <a:rPr lang="en-GB" kern="1200" smtClean="0">
                <a:solidFill>
                  <a:schemeClr val="tx1"/>
                </a:solidFill>
                <a:ea typeface="+mn-ea"/>
                <a:cs typeface="+mn-cs"/>
              </a:rPr>
              <a:t>New Objects</a:t>
            </a:r>
            <a:endParaRPr lang="en-GB" sz="3200"/>
          </a:p>
        </p:txBody>
      </p:sp>
      <p:sp>
        <p:nvSpPr>
          <p:cNvPr id="139267" name="Rectangle 3"/>
          <p:cNvSpPr>
            <a:spLocks noGrp="1" noChangeArrowheads="1"/>
          </p:cNvSpPr>
          <p:nvPr>
            <p:ph idx="1"/>
          </p:nvPr>
        </p:nvSpPr>
        <p:spPr>
          <a:xfrm>
            <a:off x="454036" y="1593002"/>
            <a:ext cx="5543287" cy="7154968"/>
          </a:xfrm>
          <a:noFill/>
          <a:ln/>
        </p:spPr>
        <p:txBody>
          <a:bodyPr/>
          <a:lstStyle/>
          <a:p>
            <a:pPr lvl="1" indent="-232508">
              <a:spcAft>
                <a:spcPct val="0"/>
              </a:spcAft>
            </a:pPr>
            <a:r>
              <a:rPr lang="en-GB" smtClean="0"/>
              <a:t>Elements</a:t>
            </a:r>
            <a:endParaRPr lang="en-GB"/>
          </a:p>
          <a:p>
            <a:pPr lvl="2" indent="-243794"/>
            <a:r>
              <a:rPr lang="en-GB" sz="2000"/>
              <a:t>AreaReinforcement</a:t>
            </a:r>
          </a:p>
          <a:p>
            <a:pPr lvl="2" indent="-243794"/>
            <a:r>
              <a:rPr lang="en-GB" sz="2000"/>
              <a:t>AreaReinforcementCurve</a:t>
            </a:r>
          </a:p>
          <a:p>
            <a:pPr lvl="2" indent="-243794"/>
            <a:r>
              <a:rPr lang="en-GB" sz="2000"/>
              <a:t>Dimension</a:t>
            </a:r>
          </a:p>
          <a:p>
            <a:pPr lvl="2" indent="-243794"/>
            <a:r>
              <a:rPr lang="en-GB" sz="2000"/>
              <a:t>LoadCaseArray/Iterator</a:t>
            </a:r>
          </a:p>
          <a:p>
            <a:pPr lvl="2" indent="-243794"/>
            <a:r>
              <a:rPr lang="en-GB" sz="2000"/>
              <a:t>LoadUsage</a:t>
            </a:r>
          </a:p>
          <a:p>
            <a:pPr lvl="2" indent="-243794"/>
            <a:r>
              <a:rPr lang="en-GB" sz="2000"/>
              <a:t>LoadUsageArray/Iterator</a:t>
            </a:r>
          </a:p>
          <a:p>
            <a:pPr lvl="2" indent="-243794"/>
            <a:r>
              <a:rPr lang="en-GB" sz="2000"/>
              <a:t>View</a:t>
            </a:r>
          </a:p>
          <a:p>
            <a:pPr lvl="2" indent="-243794"/>
            <a:r>
              <a:rPr lang="en-GB" sz="2000"/>
              <a:t>View3D</a:t>
            </a:r>
          </a:p>
          <a:p>
            <a:pPr lvl="2" indent="-243794"/>
            <a:r>
              <a:rPr lang="en-GB" sz="2000"/>
              <a:t>ViewDrafting</a:t>
            </a:r>
          </a:p>
          <a:p>
            <a:pPr lvl="2" indent="-243794"/>
            <a:r>
              <a:rPr lang="en-GB" sz="2000"/>
              <a:t>ViewSection</a:t>
            </a:r>
          </a:p>
          <a:p>
            <a:pPr lvl="2" indent="-243794"/>
            <a:r>
              <a:rPr lang="en-GB" sz="2000"/>
              <a:t>ViewSet/Iterator</a:t>
            </a:r>
          </a:p>
          <a:p>
            <a:pPr lvl="2" indent="-243794"/>
            <a:r>
              <a:rPr lang="en-GB" sz="2000"/>
              <a:t>ViewSheet</a:t>
            </a:r>
          </a:p>
          <a:p>
            <a:pPr lvl="1" indent="-232508">
              <a:spcBef>
                <a:spcPct val="50000"/>
              </a:spcBef>
              <a:spcAft>
                <a:spcPct val="0"/>
              </a:spcAft>
            </a:pPr>
            <a:r>
              <a:rPr lang="en-GB"/>
              <a:t>Symbols</a:t>
            </a:r>
          </a:p>
          <a:p>
            <a:pPr lvl="2" indent="-243794"/>
            <a:r>
              <a:rPr lang="en-GB" sz="2000"/>
              <a:t>AreaReinforcementType</a:t>
            </a:r>
          </a:p>
          <a:p>
            <a:pPr lvl="2" indent="-243794"/>
            <a:r>
              <a:rPr lang="en-GB" sz="2000"/>
              <a:t>DimensionType</a:t>
            </a:r>
          </a:p>
          <a:p>
            <a:pPr lvl="1" indent="-232508">
              <a:spcBef>
                <a:spcPct val="50000"/>
              </a:spcBef>
              <a:spcAft>
                <a:spcPct val="0"/>
              </a:spcAft>
            </a:pPr>
            <a:r>
              <a:rPr lang="en-GB"/>
              <a:t>Objects</a:t>
            </a:r>
          </a:p>
          <a:p>
            <a:pPr lvl="2" indent="-243794"/>
            <a:r>
              <a:rPr lang="en-GB" sz="2000"/>
              <a:t>ExternalCommandData</a:t>
            </a:r>
            <a:endParaRPr lang="en-GB" sz="2000">
              <a:solidFill>
                <a:srgbClr val="FF3300"/>
              </a:solidFill>
            </a:endParaRPr>
          </a:p>
        </p:txBody>
      </p:sp>
      <p:sp>
        <p:nvSpPr>
          <p:cNvPr id="139269" name="Rectangle 5"/>
          <p:cNvSpPr>
            <a:spLocks noChangeArrowheads="1"/>
          </p:cNvSpPr>
          <p:nvPr/>
        </p:nvSpPr>
        <p:spPr bwMode="auto">
          <a:xfrm>
            <a:off x="6912178" y="1584132"/>
            <a:ext cx="5489117" cy="5745656"/>
          </a:xfrm>
          <a:prstGeom prst="rect">
            <a:avLst/>
          </a:prstGeom>
          <a:noFill/>
          <a:ln w="9525">
            <a:noFill/>
            <a:miter lim="800000"/>
            <a:headEnd/>
            <a:tailEnd/>
          </a:ln>
          <a:effectLst/>
        </p:spPr>
        <p:txBody>
          <a:bodyPr lIns="0" tIns="0" rIns="0" bIns="0"/>
          <a:lstStyle/>
          <a:p>
            <a:pPr marL="487587" lvl="1" indent="-232508">
              <a:spcAft>
                <a:spcPct val="5000"/>
              </a:spcAft>
              <a:buFont typeface="Wingdings" pitchFamily="2" charset="2"/>
              <a:buChar char="§"/>
            </a:pPr>
            <a:r>
              <a:rPr lang="en-GB" sz="2400" smtClean="0"/>
              <a:t>Geometry</a:t>
            </a:r>
            <a:endParaRPr lang="en-GB" sz="2400"/>
          </a:p>
          <a:p>
            <a:pPr marL="1137701" lvl="2" indent="-243794">
              <a:spcAft>
                <a:spcPct val="5000"/>
              </a:spcAft>
              <a:buClr>
                <a:schemeClr val="tx1"/>
              </a:buClr>
              <a:buFont typeface="Wingdings" pitchFamily="2" charset="2"/>
              <a:buChar char="§"/>
            </a:pPr>
            <a:r>
              <a:rPr lang="en-GB" sz="2000"/>
              <a:t>BoundingBoxXYZ</a:t>
            </a:r>
          </a:p>
          <a:p>
            <a:pPr marL="1137701" lvl="2" indent="-243794">
              <a:spcAft>
                <a:spcPct val="5000"/>
              </a:spcAft>
              <a:buClr>
                <a:schemeClr val="tx1"/>
              </a:buClr>
              <a:buFont typeface="Wingdings" pitchFamily="2" charset="2"/>
              <a:buChar char="§"/>
            </a:pPr>
            <a:r>
              <a:rPr lang="en-GB" sz="2000"/>
              <a:t>ConicalFace</a:t>
            </a:r>
          </a:p>
          <a:p>
            <a:pPr marL="1137701" lvl="2" indent="-243794">
              <a:spcAft>
                <a:spcPct val="5000"/>
              </a:spcAft>
              <a:buClr>
                <a:schemeClr val="tx1"/>
              </a:buClr>
              <a:buFont typeface="Wingdings" pitchFamily="2" charset="2"/>
              <a:buChar char="§"/>
            </a:pPr>
            <a:r>
              <a:rPr lang="en-GB" sz="2000"/>
              <a:t>CylindricalFace</a:t>
            </a:r>
          </a:p>
          <a:p>
            <a:pPr marL="1137701" lvl="2" indent="-243794">
              <a:spcAft>
                <a:spcPct val="5000"/>
              </a:spcAft>
              <a:buClr>
                <a:schemeClr val="tx1"/>
              </a:buClr>
              <a:buFont typeface="Wingdings" pitchFamily="2" charset="2"/>
              <a:buChar char="§"/>
            </a:pPr>
            <a:r>
              <a:rPr lang="en-GB" sz="2000"/>
              <a:t>DoubleArray/Iterator</a:t>
            </a:r>
          </a:p>
          <a:p>
            <a:pPr marL="1137701" lvl="2" indent="-243794">
              <a:spcAft>
                <a:spcPct val="5000"/>
              </a:spcAft>
              <a:buClr>
                <a:schemeClr val="tx1"/>
              </a:buClr>
              <a:buFont typeface="Wingdings" pitchFamily="2" charset="2"/>
              <a:buChar char="§"/>
            </a:pPr>
            <a:r>
              <a:rPr lang="en-GB" sz="2000"/>
              <a:t>HermiteFace</a:t>
            </a:r>
          </a:p>
          <a:p>
            <a:pPr marL="1137701" lvl="2" indent="-243794">
              <a:spcAft>
                <a:spcPct val="5000"/>
              </a:spcAft>
              <a:buClr>
                <a:schemeClr val="tx1"/>
              </a:buClr>
              <a:buFont typeface="Wingdings" pitchFamily="2" charset="2"/>
              <a:buChar char="§"/>
            </a:pPr>
            <a:r>
              <a:rPr lang="en-GB" sz="2000"/>
              <a:t>PlanarFace</a:t>
            </a:r>
          </a:p>
          <a:p>
            <a:pPr marL="1137701" lvl="2" indent="-243794">
              <a:spcAft>
                <a:spcPct val="5000"/>
              </a:spcAft>
              <a:buClr>
                <a:schemeClr val="tx1"/>
              </a:buClr>
              <a:buFont typeface="Wingdings" pitchFamily="2" charset="2"/>
              <a:buChar char="§"/>
            </a:pPr>
            <a:r>
              <a:rPr lang="en-GB" sz="2000"/>
              <a:t>Reference</a:t>
            </a:r>
          </a:p>
          <a:p>
            <a:pPr marL="1137701" lvl="2" indent="-243794">
              <a:spcAft>
                <a:spcPct val="5000"/>
              </a:spcAft>
              <a:buClr>
                <a:schemeClr val="tx1"/>
              </a:buClr>
              <a:buFont typeface="Wingdings" pitchFamily="2" charset="2"/>
              <a:buChar char="§"/>
            </a:pPr>
            <a:r>
              <a:rPr lang="en-GB" sz="2000"/>
              <a:t>ReferenceArray/Iterator</a:t>
            </a:r>
          </a:p>
          <a:p>
            <a:pPr marL="1137701" lvl="2" indent="-243794">
              <a:spcAft>
                <a:spcPct val="5000"/>
              </a:spcAft>
              <a:buClr>
                <a:schemeClr val="tx1"/>
              </a:buClr>
              <a:buFont typeface="Wingdings" pitchFamily="2" charset="2"/>
              <a:buChar char="§"/>
            </a:pPr>
            <a:r>
              <a:rPr lang="en-GB" sz="2000"/>
              <a:t>RevolvedFace</a:t>
            </a:r>
          </a:p>
          <a:p>
            <a:pPr marL="1137701" lvl="2" indent="-243794">
              <a:spcAft>
                <a:spcPct val="5000"/>
              </a:spcAft>
              <a:buClr>
                <a:schemeClr val="tx1"/>
              </a:buClr>
              <a:buFont typeface="Wingdings" pitchFamily="2" charset="2"/>
              <a:buChar char="§"/>
            </a:pPr>
            <a:r>
              <a:rPr lang="en-GB" sz="2000"/>
              <a:t>RuledFace</a:t>
            </a:r>
          </a:p>
          <a:p>
            <a:pPr marL="487587" lvl="1" indent="-232508">
              <a:spcBef>
                <a:spcPct val="50000"/>
              </a:spcBef>
              <a:buFont typeface="Wingdings" pitchFamily="2" charset="2"/>
              <a:buChar char="§"/>
            </a:pPr>
            <a:r>
              <a:rPr lang="en-GB" sz="2400"/>
              <a:t>Structural</a:t>
            </a:r>
          </a:p>
          <a:p>
            <a:pPr marL="1137701" lvl="2" indent="-243794">
              <a:spcAft>
                <a:spcPct val="5000"/>
              </a:spcAft>
              <a:buClr>
                <a:schemeClr val="tx1"/>
              </a:buClr>
              <a:buFont typeface="Wingdings" pitchFamily="2" charset="2"/>
              <a:buChar char="§"/>
            </a:pPr>
            <a:r>
              <a:rPr lang="en-GB" sz="2000"/>
              <a:t>AnalyticalSupportData</a:t>
            </a:r>
          </a:p>
          <a:p>
            <a:pPr marL="1137701" lvl="2" indent="-243794">
              <a:spcAft>
                <a:spcPct val="5000"/>
              </a:spcAft>
              <a:buClr>
                <a:schemeClr val="tx1"/>
              </a:buClr>
              <a:buFont typeface="Wingdings" pitchFamily="2" charset="2"/>
              <a:buChar char="§"/>
            </a:pPr>
            <a:r>
              <a:rPr lang="en-GB" sz="2000"/>
              <a:t>AnalyticalSupportInfo</a:t>
            </a:r>
          </a:p>
          <a:p>
            <a:pPr marL="1137701" lvl="2" indent="-243794">
              <a:spcAft>
                <a:spcPct val="5000"/>
              </a:spcAft>
              <a:buClr>
                <a:schemeClr val="tx1"/>
              </a:buClr>
              <a:buFont typeface="Wingdings" pitchFamily="2" charset="2"/>
              <a:buChar char="§"/>
            </a:pPr>
            <a:r>
              <a:rPr lang="en-GB" sz="2000"/>
              <a:t>AnalyticalSupportInfoArray/Iterator</a:t>
            </a:r>
          </a:p>
          <a:p>
            <a:pPr marL="1137701" lvl="2" indent="-243794">
              <a:spcAft>
                <a:spcPct val="5000"/>
              </a:spcAft>
              <a:buClr>
                <a:schemeClr val="tx1"/>
              </a:buClr>
              <a:buFont typeface="Wingdings" pitchFamily="2" charset="2"/>
              <a:buChar char="§"/>
            </a:pPr>
            <a:r>
              <a:rPr lang="en-GB" sz="2000" smtClean="0"/>
              <a:t>BarDescription</a:t>
            </a:r>
            <a:endParaRPr lang="en-GB" b="1">
              <a:solidFill>
                <a:srgbClr val="FF3300"/>
              </a:solidFill>
            </a:endParaRP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1317" name="Rectangle 5"/>
          <p:cNvSpPr>
            <a:spLocks noGrp="1" noChangeArrowheads="1"/>
          </p:cNvSpPr>
          <p:nvPr>
            <p:ph type="title"/>
          </p:nvPr>
        </p:nvSpPr>
        <p:spPr>
          <a:noFill/>
          <a:ln/>
        </p:spPr>
        <p:txBody>
          <a:bodyPr/>
          <a:lstStyle/>
          <a:p>
            <a:r>
              <a:rPr lang="en-GB" smtClean="0"/>
              <a:t>New Creation Methods</a:t>
            </a:r>
            <a:endParaRPr lang="en-US" altLang="ja-JP" sz="3400">
              <a:solidFill>
                <a:srgbClr val="003366"/>
              </a:solidFill>
              <a:ea typeface="ＭＳ Ｐゴシック" pitchFamily="34" charset="-128"/>
            </a:endParaRPr>
          </a:p>
        </p:txBody>
      </p:sp>
      <p:sp>
        <p:nvSpPr>
          <p:cNvPr id="141315" name="Rectangle 3"/>
          <p:cNvSpPr>
            <a:spLocks noGrp="1" noChangeArrowheads="1"/>
          </p:cNvSpPr>
          <p:nvPr>
            <p:ph idx="1"/>
          </p:nvPr>
        </p:nvSpPr>
        <p:spPr>
          <a:xfrm>
            <a:off x="454036" y="1716573"/>
            <a:ext cx="8545343" cy="6896083"/>
          </a:xfrm>
          <a:noFill/>
          <a:ln/>
        </p:spPr>
        <p:txBody>
          <a:bodyPr/>
          <a:lstStyle/>
          <a:p>
            <a:pPr lvl="1">
              <a:spcBef>
                <a:spcPts val="0"/>
              </a:spcBef>
            </a:pPr>
            <a:r>
              <a:rPr lang="en-GB" sz="2800" smtClean="0"/>
              <a:t>AreaReinforcement</a:t>
            </a:r>
            <a:endParaRPr lang="en-GB" sz="2800"/>
          </a:p>
          <a:p>
            <a:pPr lvl="1">
              <a:spcBef>
                <a:spcPts val="0"/>
              </a:spcBef>
            </a:pPr>
            <a:r>
              <a:rPr lang="en-GB" sz="2800"/>
              <a:t>Dimension</a:t>
            </a:r>
          </a:p>
          <a:p>
            <a:pPr lvl="1">
              <a:spcBef>
                <a:spcPts val="0"/>
              </a:spcBef>
            </a:pPr>
            <a:r>
              <a:rPr lang="en-GB" sz="2800"/>
              <a:t>Structural </a:t>
            </a:r>
            <a:r>
              <a:rPr lang="en-GB" sz="2800" smtClean="0"/>
              <a:t>family instances</a:t>
            </a:r>
            <a:endParaRPr lang="en-GB" sz="2800"/>
          </a:p>
          <a:p>
            <a:pPr lvl="1">
              <a:spcBef>
                <a:spcPts val="0"/>
              </a:spcBef>
            </a:pPr>
            <a:r>
              <a:rPr lang="en-GB" sz="2800"/>
              <a:t>Floor</a:t>
            </a:r>
          </a:p>
          <a:p>
            <a:pPr lvl="1">
              <a:spcBef>
                <a:spcPts val="0"/>
              </a:spcBef>
            </a:pPr>
            <a:r>
              <a:rPr lang="en-GB" sz="2800"/>
              <a:t>Grid</a:t>
            </a:r>
          </a:p>
          <a:p>
            <a:pPr lvl="1">
              <a:spcBef>
                <a:spcPts val="0"/>
              </a:spcBef>
            </a:pPr>
            <a:r>
              <a:rPr lang="en-GB" sz="2800"/>
              <a:t>Level</a:t>
            </a:r>
          </a:p>
          <a:p>
            <a:pPr lvl="1">
              <a:spcBef>
                <a:spcPts val="0"/>
              </a:spcBef>
            </a:pPr>
            <a:r>
              <a:rPr lang="en-GB" sz="2800"/>
              <a:t>LoadCase</a:t>
            </a:r>
          </a:p>
          <a:p>
            <a:pPr lvl="1">
              <a:spcBef>
                <a:spcPts val="0"/>
              </a:spcBef>
            </a:pPr>
            <a:r>
              <a:rPr lang="en-GB" sz="2800"/>
              <a:t>LoadCombination</a:t>
            </a:r>
          </a:p>
          <a:p>
            <a:pPr lvl="1">
              <a:spcBef>
                <a:spcPts val="0"/>
              </a:spcBef>
            </a:pPr>
            <a:r>
              <a:rPr lang="en-GB" sz="2800" smtClean="0"/>
              <a:t>LoadNature</a:t>
            </a:r>
          </a:p>
          <a:p>
            <a:pPr lvl="1">
              <a:spcBef>
                <a:spcPts val="0"/>
              </a:spcBef>
            </a:pPr>
            <a:r>
              <a:rPr lang="en-GB" sz="2800" smtClean="0"/>
              <a:t>LoadUsage </a:t>
            </a:r>
          </a:p>
          <a:p>
            <a:pPr lvl="1">
              <a:spcBef>
                <a:spcPts val="0"/>
              </a:spcBef>
            </a:pPr>
            <a:r>
              <a:rPr lang="en-GB" sz="2800" smtClean="0"/>
              <a:t>View3D</a:t>
            </a:r>
            <a:endParaRPr lang="en-GB" sz="2800"/>
          </a:p>
          <a:p>
            <a:pPr lvl="1">
              <a:spcBef>
                <a:spcPts val="0"/>
              </a:spcBef>
            </a:pPr>
            <a:r>
              <a:rPr lang="en-GB" sz="2800"/>
              <a:t>ViewDrafting</a:t>
            </a:r>
          </a:p>
          <a:p>
            <a:pPr lvl="1">
              <a:spcBef>
                <a:spcPts val="0"/>
              </a:spcBef>
            </a:pPr>
            <a:r>
              <a:rPr lang="en-GB" sz="2800"/>
              <a:t>ViewSection</a:t>
            </a:r>
          </a:p>
          <a:p>
            <a:pPr lvl="1">
              <a:spcBef>
                <a:spcPts val="0"/>
              </a:spcBef>
            </a:pPr>
            <a:r>
              <a:rPr lang="en-GB" sz="2800"/>
              <a:t>ViewSheet</a:t>
            </a:r>
          </a:p>
          <a:p>
            <a:pPr lvl="1">
              <a:spcBef>
                <a:spcPts val="0"/>
              </a:spcBef>
            </a:pPr>
            <a:r>
              <a:rPr lang="en-GB" sz="2800" smtClean="0"/>
              <a:t>Wall</a:t>
            </a:r>
            <a:endParaRPr lang="en-GB" sz="2800">
              <a:solidFill>
                <a:srgbClr val="FF3300"/>
              </a:solidFill>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ja-JP" smtClean="0">
                <a:ea typeface="ＭＳ Ｐゴシック" pitchFamily="34" charset="-128"/>
              </a:rPr>
              <a:t>Sheets </a:t>
            </a:r>
            <a:r>
              <a:rPr lang="en-US" altLang="ja-JP">
                <a:ea typeface="ＭＳ Ｐゴシック" pitchFamily="34" charset="-128"/>
              </a:rPr>
              <a:t>and Views</a:t>
            </a:r>
          </a:p>
        </p:txBody>
      </p:sp>
      <p:sp>
        <p:nvSpPr>
          <p:cNvPr id="119812" name="Rectangle 4"/>
          <p:cNvSpPr>
            <a:spLocks noGrp="1" noChangeArrowheads="1"/>
          </p:cNvSpPr>
          <p:nvPr>
            <p:ph idx="1"/>
          </p:nvPr>
        </p:nvSpPr>
        <p:spPr>
          <a:xfrm>
            <a:off x="454036" y="1707257"/>
            <a:ext cx="11581278" cy="2605244"/>
          </a:xfrm>
          <a:noFill/>
          <a:ln/>
        </p:spPr>
        <p:txBody>
          <a:bodyPr/>
          <a:lstStyle/>
          <a:p>
            <a:pPr>
              <a:buNone/>
            </a:pPr>
            <a:r>
              <a:rPr lang="en-GB">
                <a:hlinkClick r:id="rId3" action="ppaction://hlinkfile"/>
              </a:rPr>
              <a:t>AllViews</a:t>
            </a:r>
            <a:r>
              <a:rPr lang="en-GB"/>
              <a:t> </a:t>
            </a:r>
            <a:r>
              <a:rPr lang="en-GB" b="0"/>
              <a:t>– </a:t>
            </a:r>
            <a:r>
              <a:rPr lang="en-GB" b="0" smtClean="0"/>
              <a:t>A</a:t>
            </a:r>
            <a:r>
              <a:rPr lang="en-GB" smtClean="0"/>
              <a:t>ll</a:t>
            </a:r>
            <a:endParaRPr lang="en-GB"/>
          </a:p>
          <a:p>
            <a:pPr lvl="1"/>
            <a:r>
              <a:rPr lang="en-GB" smtClean="0"/>
              <a:t>Find </a:t>
            </a:r>
            <a:r>
              <a:rPr lang="en-GB"/>
              <a:t>all </a:t>
            </a:r>
            <a:r>
              <a:rPr lang="en-GB" smtClean="0"/>
              <a:t>views </a:t>
            </a:r>
            <a:r>
              <a:rPr lang="en-GB"/>
              <a:t>in </a:t>
            </a:r>
            <a:r>
              <a:rPr lang="en-GB" smtClean="0"/>
              <a:t>project </a:t>
            </a:r>
            <a:r>
              <a:rPr lang="en-GB"/>
              <a:t>and </a:t>
            </a:r>
            <a:r>
              <a:rPr lang="en-GB" smtClean="0"/>
              <a:t>display </a:t>
            </a:r>
            <a:r>
              <a:rPr lang="en-GB"/>
              <a:t>in </a:t>
            </a:r>
            <a:r>
              <a:rPr lang="en-GB" smtClean="0"/>
              <a:t>tree view</a:t>
            </a:r>
            <a:endParaRPr lang="en-GB"/>
          </a:p>
          <a:p>
            <a:pPr lvl="1"/>
            <a:r>
              <a:rPr lang="en-GB" smtClean="0"/>
              <a:t>Create </a:t>
            </a:r>
            <a:r>
              <a:rPr lang="en-GB"/>
              <a:t>a new sheet with selected </a:t>
            </a:r>
            <a:r>
              <a:rPr lang="en-GB" smtClean="0"/>
              <a:t>views</a:t>
            </a:r>
            <a:endParaRPr lang="en-GB"/>
          </a:p>
          <a:p>
            <a:pPr lvl="1"/>
            <a:r>
              <a:rPr lang="en-GB" smtClean="0"/>
              <a:t>Demonstrate </a:t>
            </a:r>
            <a:r>
              <a:rPr lang="en-GB"/>
              <a:t>creating a </a:t>
            </a:r>
            <a:r>
              <a:rPr lang="en-GB" noProof="1"/>
              <a:t>ViewSheet</a:t>
            </a:r>
            <a:r>
              <a:rPr lang="en-GB"/>
              <a:t> via </a:t>
            </a:r>
            <a:r>
              <a:rPr lang="en-GB" sz="2000" b="1" noProof="1">
                <a:latin typeface="Courier New" pitchFamily="49" charset="0"/>
                <a:cs typeface="Courier New" pitchFamily="49" charset="0"/>
              </a:rPr>
              <a:t>NewViewSheet</a:t>
            </a:r>
            <a:r>
              <a:rPr lang="en-GB" sz="2000" b="1" smtClean="0">
                <a:latin typeface="Courier New" pitchFamily="49" charset="0"/>
                <a:cs typeface="Courier New" pitchFamily="49" charset="0"/>
              </a:rPr>
              <a:t>()</a:t>
            </a:r>
            <a:endParaRPr lang="en-GB" sz="2000" b="0"/>
          </a:p>
        </p:txBody>
      </p:sp>
      <p:pic>
        <p:nvPicPr>
          <p:cNvPr id="119815" name="Picture 7"/>
          <p:cNvPicPr>
            <a:picLocks noChangeAspect="1" noChangeArrowheads="1"/>
          </p:cNvPicPr>
          <p:nvPr/>
        </p:nvPicPr>
        <p:blipFill>
          <a:blip r:embed="rId4" cstate="print"/>
          <a:srcRect/>
          <a:stretch>
            <a:fillRect/>
          </a:stretch>
        </p:blipFill>
        <p:spPr bwMode="auto">
          <a:xfrm>
            <a:off x="9364055" y="5070206"/>
            <a:ext cx="3067559" cy="3579743"/>
          </a:xfrm>
          <a:prstGeom prst="rect">
            <a:avLst/>
          </a:prstGeom>
          <a:noFill/>
        </p:spPr>
      </p:pic>
      <p:pic>
        <p:nvPicPr>
          <p:cNvPr id="119816" name="Picture 8"/>
          <p:cNvPicPr>
            <a:picLocks noChangeAspect="1" noChangeArrowheads="1"/>
          </p:cNvPicPr>
          <p:nvPr/>
        </p:nvPicPr>
        <p:blipFill>
          <a:blip r:embed="rId5" cstate="print"/>
          <a:srcRect/>
          <a:stretch>
            <a:fillRect/>
          </a:stretch>
        </p:blipFill>
        <p:spPr bwMode="auto">
          <a:xfrm>
            <a:off x="6535900" y="5554450"/>
            <a:ext cx="2683924" cy="3095498"/>
          </a:xfrm>
          <a:prstGeom prst="rect">
            <a:avLst/>
          </a:prstGeom>
          <a:noFill/>
        </p:spPr>
      </p:pic>
      <p:pic>
        <p:nvPicPr>
          <p:cNvPr id="8" name="Picture 7" descr="AllViews.png"/>
          <p:cNvPicPr>
            <a:picLocks noChangeAspect="1"/>
          </p:cNvPicPr>
          <p:nvPr/>
        </p:nvPicPr>
        <p:blipFill>
          <a:blip r:embed="rId6" cstate="print"/>
          <a:stretch>
            <a:fillRect/>
          </a:stretch>
        </p:blipFill>
        <p:spPr>
          <a:xfrm>
            <a:off x="491682" y="4446952"/>
            <a:ext cx="6050198" cy="3785637"/>
          </a:xfrm>
          <a:prstGeom prst="rect">
            <a:avLst/>
          </a:prstGeom>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CreateBeamsColumnsBraces02.png"/>
          <p:cNvPicPr>
            <a:picLocks noChangeAspect="1"/>
          </p:cNvPicPr>
          <p:nvPr/>
        </p:nvPicPr>
        <p:blipFill>
          <a:blip r:embed="rId3" cstate="print"/>
          <a:stretch>
            <a:fillRect/>
          </a:stretch>
        </p:blipFill>
        <p:spPr>
          <a:xfrm>
            <a:off x="7636093" y="6052996"/>
            <a:ext cx="3580676" cy="3073606"/>
          </a:xfrm>
          <a:prstGeom prst="rect">
            <a:avLst/>
          </a:prstGeom>
        </p:spPr>
      </p:pic>
      <p:sp>
        <p:nvSpPr>
          <p:cNvPr id="129026" name="Rectangle 2"/>
          <p:cNvSpPr>
            <a:spLocks noGrp="1" noChangeArrowheads="1"/>
          </p:cNvSpPr>
          <p:nvPr>
            <p:ph type="title"/>
          </p:nvPr>
        </p:nvSpPr>
        <p:spPr/>
        <p:txBody>
          <a:bodyPr/>
          <a:lstStyle/>
          <a:p>
            <a:r>
              <a:rPr lang="en-US" altLang="ja-JP" smtClean="0">
                <a:ea typeface="ＭＳ Ｐゴシック" pitchFamily="34" charset="-128"/>
              </a:rPr>
              <a:t>Beams</a:t>
            </a:r>
            <a:r>
              <a:rPr lang="en-US" altLang="ja-JP">
                <a:ea typeface="ＭＳ Ｐゴシック" pitchFamily="34" charset="-128"/>
              </a:rPr>
              <a:t>, Columns and Braces </a:t>
            </a:r>
          </a:p>
        </p:txBody>
      </p:sp>
      <p:sp>
        <p:nvSpPr>
          <p:cNvPr id="129027" name="Rectangle 3"/>
          <p:cNvSpPr>
            <a:spLocks noGrp="1" noChangeArrowheads="1"/>
          </p:cNvSpPr>
          <p:nvPr>
            <p:ph idx="1"/>
          </p:nvPr>
        </p:nvSpPr>
        <p:spPr>
          <a:xfrm>
            <a:off x="454037" y="1612508"/>
            <a:ext cx="12252209" cy="1266617"/>
          </a:xfrm>
          <a:noFill/>
          <a:ln/>
        </p:spPr>
        <p:txBody>
          <a:bodyPr/>
          <a:lstStyle/>
          <a:p>
            <a:r>
              <a:rPr lang="en-GB" b="0" smtClean="0">
                <a:hlinkClick r:id="rId4" action="ppaction://hlinkfile"/>
              </a:rPr>
              <a:t>CreateBeamsColumnsBraces</a:t>
            </a:r>
            <a:r>
              <a:rPr lang="en-GB" smtClean="0"/>
              <a:t> – All</a:t>
            </a:r>
            <a:endParaRPr lang="en-GB"/>
          </a:p>
          <a:p>
            <a:pPr lvl="1"/>
            <a:r>
              <a:rPr lang="en-GB" smtClean="0"/>
              <a:t>Use </a:t>
            </a:r>
            <a:r>
              <a:rPr lang="en-GB"/>
              <a:t>NewFamilyInstance() to create </a:t>
            </a:r>
            <a:r>
              <a:rPr lang="en-GB" smtClean="0"/>
              <a:t>structural elements</a:t>
            </a:r>
            <a:endParaRPr lang="en-GB"/>
          </a:p>
        </p:txBody>
      </p:sp>
      <p:sp>
        <p:nvSpPr>
          <p:cNvPr id="129033" name="AutoShape 9"/>
          <p:cNvSpPr>
            <a:spLocks noChangeArrowheads="1"/>
          </p:cNvSpPr>
          <p:nvPr/>
        </p:nvSpPr>
        <p:spPr bwMode="auto">
          <a:xfrm>
            <a:off x="427323" y="2825310"/>
            <a:ext cx="12096388" cy="3039671"/>
          </a:xfrm>
          <a:prstGeom prst="roundRect">
            <a:avLst>
              <a:gd name="adj" fmla="val 16667"/>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700" b="1" noProof="1">
                <a:latin typeface="Courier New" pitchFamily="49" charset="0"/>
                <a:cs typeface="Courier New" pitchFamily="49" charset="0"/>
              </a:rPr>
              <a:t>STRUCTURALTYPE </a:t>
            </a:r>
            <a:r>
              <a:rPr lang="en-GB" sz="1700" b="1" noProof="1" smtClean="0">
                <a:latin typeface="Courier New" pitchFamily="49" charset="0"/>
                <a:cs typeface="Courier New" pitchFamily="49" charset="0"/>
              </a:rPr>
              <a:t>stType </a:t>
            </a:r>
            <a:r>
              <a:rPr lang="en-GB" sz="1700" b="1" noProof="1">
                <a:latin typeface="Courier New" pitchFamily="49" charset="0"/>
                <a:cs typeface="Courier New" pitchFamily="49" charset="0"/>
              </a:rPr>
              <a:t>= StructuralType.Beam;</a:t>
            </a:r>
            <a:endParaRPr lang="en-GB" sz="1700" b="1">
              <a:latin typeface="Courier New" pitchFamily="49" charset="0"/>
              <a:cs typeface="Courier New" pitchFamily="49" charset="0"/>
            </a:endParaRPr>
          </a:p>
          <a:p>
            <a:pPr defTabSz="489844"/>
            <a:r>
              <a:rPr lang="en-GB" sz="1700" b="1" smtClean="0">
                <a:solidFill>
                  <a:schemeClr val="hlink"/>
                </a:solidFill>
                <a:latin typeface="Courier New" pitchFamily="49" charset="0"/>
                <a:cs typeface="Courier New" pitchFamily="49" charset="0"/>
              </a:rPr>
              <a:t>// </a:t>
            </a:r>
            <a:r>
              <a:rPr lang="en-GB" sz="1700" b="1">
                <a:solidFill>
                  <a:schemeClr val="hlink"/>
                </a:solidFill>
                <a:latin typeface="Courier New" pitchFamily="49" charset="0"/>
                <a:cs typeface="Courier New" pitchFamily="49" charset="0"/>
              </a:rPr>
              <a:t>create the beam</a:t>
            </a:r>
          </a:p>
          <a:p>
            <a:pPr defTabSz="489844"/>
            <a:r>
              <a:rPr lang="en-GB" sz="1700" b="1" noProof="1" smtClean="0">
                <a:latin typeface="Courier New" pitchFamily="49" charset="0"/>
                <a:cs typeface="Courier New" pitchFamily="49" charset="0"/>
              </a:rPr>
              <a:t>FamilyInstance beam </a:t>
            </a:r>
            <a:r>
              <a:rPr lang="en-GB" sz="1700" b="1" smtClean="0">
                <a:latin typeface="Courier New" pitchFamily="49" charset="0"/>
                <a:cs typeface="Courier New" pitchFamily="49" charset="0"/>
              </a:rPr>
              <a:t>= doc</a:t>
            </a:r>
            <a:r>
              <a:rPr lang="en-GB" sz="1700" b="1" noProof="1" smtClean="0">
                <a:latin typeface="Courier New" pitchFamily="49" charset="0"/>
                <a:cs typeface="Courier New" pitchFamily="49" charset="0"/>
              </a:rPr>
              <a:t>.</a:t>
            </a:r>
            <a:r>
              <a:rPr lang="en-GB" sz="1700" b="1" noProof="1" smtClean="0">
                <a:solidFill>
                  <a:schemeClr val="folHlink"/>
                </a:solidFill>
                <a:latin typeface="Courier New" pitchFamily="49" charset="0"/>
                <a:cs typeface="Courier New" pitchFamily="49" charset="0"/>
              </a:rPr>
              <a:t>Create.NewFamilyInstance</a:t>
            </a:r>
            <a:r>
              <a:rPr lang="en-GB" sz="1700" b="1" noProof="1" smtClean="0">
                <a:latin typeface="Courier New" pitchFamily="49" charset="0"/>
                <a:cs typeface="Courier New" pitchFamily="49" charset="0"/>
              </a:rPr>
              <a:t>( ref pt, </a:t>
            </a:r>
            <a:r>
              <a:rPr lang="en-GB" sz="1700" b="1" noProof="1">
                <a:latin typeface="Courier New" pitchFamily="49" charset="0"/>
                <a:cs typeface="Courier New" pitchFamily="49" charset="0"/>
              </a:rPr>
              <a:t>beamType, topLevel, </a:t>
            </a:r>
            <a:r>
              <a:rPr lang="en-GB" sz="1700" b="1" noProof="1" smtClean="0">
                <a:latin typeface="Courier New" pitchFamily="49" charset="0"/>
                <a:cs typeface="Courier New" pitchFamily="49" charset="0"/>
              </a:rPr>
              <a:t>stType );</a:t>
            </a:r>
            <a:endParaRPr lang="en-GB" sz="1700" b="1">
              <a:latin typeface="Courier New" pitchFamily="49" charset="0"/>
              <a:cs typeface="Courier New" pitchFamily="49" charset="0"/>
            </a:endParaRPr>
          </a:p>
          <a:p>
            <a:pPr defTabSz="489844"/>
            <a:r>
              <a:rPr lang="en-GB" sz="1700" b="1">
                <a:solidFill>
                  <a:schemeClr val="hlink"/>
                </a:solidFill>
                <a:latin typeface="Courier New" pitchFamily="49" charset="0"/>
                <a:cs typeface="Courier New" pitchFamily="49" charset="0"/>
              </a:rPr>
              <a:t>// assign the location curve to the beam</a:t>
            </a:r>
          </a:p>
          <a:p>
            <a:pPr defTabSz="489844"/>
            <a:r>
              <a:rPr lang="en-GB" sz="1700" b="1" noProof="1">
                <a:latin typeface="Courier New" pitchFamily="49" charset="0"/>
                <a:cs typeface="Courier New" pitchFamily="49" charset="0"/>
              </a:rPr>
              <a:t>LocationCurve beamCurve = beam.Location as LocationCurve;</a:t>
            </a:r>
          </a:p>
          <a:p>
            <a:pPr defTabSz="489844"/>
            <a:r>
              <a:rPr lang="en-GB" sz="1700" b="1" noProof="1" smtClean="0">
                <a:latin typeface="Courier New" pitchFamily="49" charset="0"/>
                <a:cs typeface="Courier New" pitchFamily="49" charset="0"/>
              </a:rPr>
              <a:t>if( null </a:t>
            </a:r>
            <a:r>
              <a:rPr lang="en-GB" sz="1700" b="1" noProof="1">
                <a:latin typeface="Courier New" pitchFamily="49" charset="0"/>
                <a:cs typeface="Courier New" pitchFamily="49" charset="0"/>
              </a:rPr>
              <a:t>!= </a:t>
            </a:r>
            <a:r>
              <a:rPr lang="en-GB" sz="1700" b="1" noProof="1" smtClean="0">
                <a:latin typeface="Courier New" pitchFamily="49" charset="0"/>
                <a:cs typeface="Courier New" pitchFamily="49" charset="0"/>
              </a:rPr>
              <a:t>beamCurve )</a:t>
            </a:r>
            <a:endParaRPr lang="en-GB" sz="1700" b="1" noProof="1">
              <a:latin typeface="Courier New" pitchFamily="49" charset="0"/>
              <a:cs typeface="Courier New" pitchFamily="49" charset="0"/>
            </a:endParaRPr>
          </a:p>
          <a:p>
            <a:pPr defTabSz="489844"/>
            <a:r>
              <a:rPr lang="en-GB" sz="1700" b="1" noProof="1">
                <a:latin typeface="Courier New" pitchFamily="49" charset="0"/>
                <a:cs typeface="Courier New" pitchFamily="49" charset="0"/>
              </a:rPr>
              <a:t>{</a:t>
            </a: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Line </a:t>
            </a:r>
            <a:r>
              <a:rPr lang="en-GB" sz="1700" b="1" noProof="1" smtClean="0">
                <a:latin typeface="Courier New" pitchFamily="49" charset="0"/>
                <a:cs typeface="Courier New" pitchFamily="49" charset="0"/>
              </a:rPr>
              <a:t>line = app.</a:t>
            </a:r>
            <a:r>
              <a:rPr lang="en-GB" sz="1700" b="1" noProof="1" smtClean="0">
                <a:solidFill>
                  <a:schemeClr val="folHlink"/>
                </a:solidFill>
                <a:latin typeface="Courier New" pitchFamily="49" charset="0"/>
                <a:cs typeface="Courier New" pitchFamily="49" charset="0"/>
              </a:rPr>
              <a:t>Create.NewLineBound</a:t>
            </a:r>
            <a:r>
              <a:rPr lang="en-GB" sz="1700" b="1" noProof="1" smtClean="0">
                <a:latin typeface="Courier New" pitchFamily="49" charset="0"/>
                <a:cs typeface="Courier New" pitchFamily="49" charset="0"/>
              </a:rPr>
              <a:t>( ref </a:t>
            </a:r>
            <a:r>
              <a:rPr lang="en-GB" sz="1700" b="1" noProof="1">
                <a:latin typeface="Courier New" pitchFamily="49" charset="0"/>
                <a:cs typeface="Courier New" pitchFamily="49" charset="0"/>
              </a:rPr>
              <a:t>startPoint, ref </a:t>
            </a:r>
            <a:r>
              <a:rPr lang="en-GB" sz="1700" b="1" noProof="1" smtClean="0">
                <a:latin typeface="Courier New" pitchFamily="49" charset="0"/>
                <a:cs typeface="Courier New" pitchFamily="49" charset="0"/>
              </a:rPr>
              <a:t>endPoint );</a:t>
            </a:r>
            <a:endParaRPr lang="en-GB" sz="1700" b="1" noProof="1">
              <a:latin typeface="Courier New" pitchFamily="49" charset="0"/>
              <a:cs typeface="Courier New" pitchFamily="49" charset="0"/>
            </a:endParaRPr>
          </a:p>
          <a:p>
            <a:pPr defTabSz="489844"/>
            <a:r>
              <a:rPr lang="en-GB" sz="1700" b="1">
                <a:latin typeface="Courier New" pitchFamily="49" charset="0"/>
                <a:cs typeface="Courier New" pitchFamily="49" charset="0"/>
              </a:rPr>
              <a:t>  </a:t>
            </a:r>
            <a:r>
              <a:rPr lang="en-GB" sz="1700" b="1" noProof="1">
                <a:latin typeface="Courier New" pitchFamily="49" charset="0"/>
                <a:cs typeface="Courier New" pitchFamily="49" charset="0"/>
              </a:rPr>
              <a:t>beamCurve.Curve = line;</a:t>
            </a:r>
          </a:p>
          <a:p>
            <a:pPr defTabSz="489844"/>
            <a:r>
              <a:rPr lang="en-GB" sz="1700" b="1" noProof="1" smtClean="0">
                <a:latin typeface="Courier New" pitchFamily="49" charset="0"/>
                <a:cs typeface="Courier New" pitchFamily="49" charset="0"/>
              </a:rPr>
              <a:t>}</a:t>
            </a:r>
            <a:endParaRPr lang="en-GB" sz="1700" b="1">
              <a:latin typeface="Courier New" pitchFamily="49" charset="0"/>
              <a:cs typeface="Courier New" pitchFamily="49" charset="0"/>
            </a:endParaRPr>
          </a:p>
        </p:txBody>
      </p:sp>
      <p:pic>
        <p:nvPicPr>
          <p:cNvPr id="8" name="Picture 7" descr="CreateBeamsColumnsBraces01.png"/>
          <p:cNvPicPr>
            <a:picLocks noChangeAspect="1"/>
          </p:cNvPicPr>
          <p:nvPr/>
        </p:nvPicPr>
        <p:blipFill>
          <a:blip r:embed="rId5" cstate="print"/>
          <a:stretch>
            <a:fillRect/>
          </a:stretch>
        </p:blipFill>
        <p:spPr>
          <a:xfrm>
            <a:off x="935777" y="6080374"/>
            <a:ext cx="5892341" cy="2891035"/>
          </a:xfrm>
          <a:prstGeom prst="rect">
            <a:avLst/>
          </a:prstGeom>
        </p:spPr>
      </p:pic>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1077" name="Picture 5" descr="simple"/>
          <p:cNvPicPr>
            <a:picLocks noChangeAspect="1" noChangeArrowheads="1"/>
          </p:cNvPicPr>
          <p:nvPr/>
        </p:nvPicPr>
        <p:blipFill>
          <a:blip r:embed="rId3" cstate="print"/>
          <a:srcRect/>
          <a:stretch>
            <a:fillRect/>
          </a:stretch>
        </p:blipFill>
        <p:spPr bwMode="auto">
          <a:xfrm>
            <a:off x="3768961" y="5922213"/>
            <a:ext cx="4247069" cy="2688336"/>
          </a:xfrm>
          <a:prstGeom prst="rect">
            <a:avLst/>
          </a:prstGeom>
          <a:noFill/>
        </p:spPr>
      </p:pic>
      <p:sp>
        <p:nvSpPr>
          <p:cNvPr id="131074" name="Rectangle 2"/>
          <p:cNvSpPr>
            <a:spLocks noGrp="1" noChangeArrowheads="1"/>
          </p:cNvSpPr>
          <p:nvPr>
            <p:ph type="title"/>
          </p:nvPr>
        </p:nvSpPr>
        <p:spPr/>
        <p:txBody>
          <a:bodyPr/>
          <a:lstStyle/>
          <a:p>
            <a:r>
              <a:rPr lang="en-US" altLang="ja-JP" smtClean="0">
                <a:ea typeface="ＭＳ Ｐゴシック" pitchFamily="34" charset="-128"/>
              </a:rPr>
              <a:t>Area </a:t>
            </a:r>
            <a:r>
              <a:rPr lang="en-US" altLang="ja-JP">
                <a:ea typeface="ＭＳ Ｐゴシック" pitchFamily="34" charset="-128"/>
              </a:rPr>
              <a:t>Reinforment </a:t>
            </a:r>
          </a:p>
        </p:txBody>
      </p:sp>
      <p:sp>
        <p:nvSpPr>
          <p:cNvPr id="131075" name="Rectangle 3"/>
          <p:cNvSpPr>
            <a:spLocks noGrp="1" noChangeArrowheads="1"/>
          </p:cNvSpPr>
          <p:nvPr>
            <p:ph idx="1"/>
          </p:nvPr>
        </p:nvSpPr>
        <p:spPr>
          <a:noFill/>
          <a:ln/>
        </p:spPr>
        <p:txBody>
          <a:bodyPr/>
          <a:lstStyle/>
          <a:p>
            <a:r>
              <a:rPr lang="en-GB" b="0" smtClean="0">
                <a:hlinkClick r:id="rId4" action="ppaction://hlinkfile"/>
              </a:rPr>
              <a:t>CreateSimpleAreaRein</a:t>
            </a:r>
            <a:r>
              <a:rPr lang="en-GB" smtClean="0"/>
              <a:t> – </a:t>
            </a:r>
            <a:r>
              <a:rPr lang="en-GB" b="0" smtClean="0"/>
              <a:t>Rst</a:t>
            </a:r>
            <a:endParaRPr lang="en-GB" b="0"/>
          </a:p>
          <a:p>
            <a:pPr lvl="1"/>
            <a:r>
              <a:rPr lang="en-GB" smtClean="0"/>
              <a:t>Demonstrate creation </a:t>
            </a:r>
            <a:r>
              <a:rPr lang="en-GB"/>
              <a:t>of AreaReinforcement </a:t>
            </a:r>
            <a:r>
              <a:rPr lang="en-GB" smtClean="0"/>
              <a:t>element</a:t>
            </a:r>
            <a:endParaRPr lang="en-GB"/>
          </a:p>
          <a:p>
            <a:pPr lvl="2"/>
            <a:r>
              <a:rPr lang="en-GB" smtClean="0"/>
              <a:t>Uses </a:t>
            </a:r>
            <a:r>
              <a:rPr lang="en-GB" noProof="1"/>
              <a:t>NewAreaReinforcement</a:t>
            </a:r>
            <a:r>
              <a:rPr lang="en-GB"/>
              <a:t>()</a:t>
            </a:r>
            <a:endParaRPr lang="en-GB" b="1"/>
          </a:p>
          <a:p>
            <a:pPr lvl="2"/>
            <a:r>
              <a:rPr lang="en-GB"/>
              <a:t>Works on </a:t>
            </a:r>
            <a:r>
              <a:rPr lang="en-GB" smtClean="0"/>
              <a:t>slab </a:t>
            </a:r>
            <a:r>
              <a:rPr lang="en-GB"/>
              <a:t>or </a:t>
            </a:r>
            <a:r>
              <a:rPr lang="en-GB" smtClean="0"/>
              <a:t>wall</a:t>
            </a:r>
            <a:endParaRPr lang="en-GB"/>
          </a:p>
          <a:p>
            <a:pPr lvl="2"/>
            <a:endParaRPr lang="en-GB" b="1"/>
          </a:p>
        </p:txBody>
      </p:sp>
      <p:sp>
        <p:nvSpPr>
          <p:cNvPr id="131076" name="AutoShape 4"/>
          <p:cNvSpPr>
            <a:spLocks noChangeArrowheads="1"/>
          </p:cNvSpPr>
          <p:nvPr/>
        </p:nvSpPr>
        <p:spPr bwMode="auto">
          <a:xfrm>
            <a:off x="196399" y="3800414"/>
            <a:ext cx="12542731" cy="1677596"/>
          </a:xfrm>
          <a:prstGeom prst="roundRect">
            <a:avLst>
              <a:gd name="adj" fmla="val 16205"/>
            </a:avLst>
          </a:prstGeom>
          <a:solidFill>
            <a:schemeClr val="bg2">
              <a:alpha val="49001"/>
            </a:schemeClr>
          </a:solidFill>
          <a:ln w="9525">
            <a:solidFill>
              <a:schemeClr val="tx1"/>
            </a:solidFill>
            <a:round/>
            <a:headEnd/>
            <a:tailEnd/>
          </a:ln>
          <a:effectLst/>
        </p:spPr>
        <p:txBody>
          <a:bodyPr wrap="square" lIns="65012" tIns="65012" rIns="65012" bIns="65012" anchor="ctr">
            <a:spAutoFit/>
          </a:bodyPr>
          <a:lstStyle/>
          <a:p>
            <a:pPr defTabSz="489844"/>
            <a:r>
              <a:rPr lang="en-GB" sz="1800" b="1" noProof="1">
                <a:latin typeface="Courier New" pitchFamily="49" charset="0"/>
                <a:cs typeface="Courier New" pitchFamily="49" charset="0"/>
              </a:rPr>
              <a:t>AreaReinforcementType </a:t>
            </a:r>
            <a:r>
              <a:rPr lang="en-GB" sz="1800" b="1" noProof="1" smtClean="0">
                <a:latin typeface="Courier New" pitchFamily="49" charset="0"/>
                <a:cs typeface="Courier New" pitchFamily="49" charset="0"/>
              </a:rPr>
              <a:t>symbol = dataOnWall.AreaReinType </a:t>
            </a:r>
            <a:r>
              <a:rPr lang="en-GB" sz="1800" b="1" noProof="1">
                <a:latin typeface="Courier New" pitchFamily="49" charset="0"/>
                <a:cs typeface="Courier New" pitchFamily="49" charset="0"/>
              </a:rPr>
              <a:t>as</a:t>
            </a:r>
            <a:r>
              <a:rPr lang="en-GB" sz="1800" b="1">
                <a:latin typeface="Courier New" pitchFamily="49" charset="0"/>
                <a:cs typeface="Courier New" pitchFamily="49" charset="0"/>
              </a:rPr>
              <a:t> </a:t>
            </a:r>
            <a:r>
              <a:rPr lang="en-GB" sz="1800" b="1" noProof="1" smtClean="0">
                <a:latin typeface="Courier New" pitchFamily="49" charset="0"/>
                <a:cs typeface="Courier New" pitchFamily="49" charset="0"/>
              </a:rPr>
              <a:t>AreaReinforcementType</a:t>
            </a:r>
            <a:r>
              <a:rPr lang="en-GB" sz="1800" b="1" noProof="1">
                <a:latin typeface="Courier New" pitchFamily="49" charset="0"/>
                <a:cs typeface="Courier New" pitchFamily="49" charset="0"/>
              </a:rPr>
              <a:t>;</a:t>
            </a:r>
          </a:p>
          <a:p>
            <a:pPr defTabSz="489844"/>
            <a:r>
              <a:rPr lang="en-GB" sz="1800" b="1" noProof="1">
                <a:latin typeface="Courier New" pitchFamily="49" charset="0"/>
                <a:cs typeface="Courier New" pitchFamily="49" charset="0"/>
              </a:rPr>
              <a:t>DocCreator creator = </a:t>
            </a:r>
            <a:r>
              <a:rPr lang="en-GB" sz="1800" b="1" noProof="1" smtClean="0">
                <a:latin typeface="Courier New" pitchFamily="49" charset="0"/>
                <a:cs typeface="Courier New" pitchFamily="49" charset="0"/>
              </a:rPr>
              <a:t>m_revit.Application.ActiveDocument.Create</a:t>
            </a:r>
            <a:r>
              <a:rPr lang="en-GB" sz="1800" b="1" noProof="1">
                <a:latin typeface="Courier New" pitchFamily="49" charset="0"/>
                <a:cs typeface="Courier New" pitchFamily="49" charset="0"/>
              </a:rPr>
              <a:t>;</a:t>
            </a:r>
            <a:endParaRPr lang="en-GB" sz="1800" b="1">
              <a:latin typeface="Courier New" pitchFamily="49" charset="0"/>
              <a:cs typeface="Courier New" pitchFamily="49" charset="0"/>
            </a:endParaRPr>
          </a:p>
          <a:p>
            <a:pPr defTabSz="489844"/>
            <a:r>
              <a:rPr lang="en-GB" sz="1800" b="1">
                <a:solidFill>
                  <a:srgbClr val="00B050"/>
                </a:solidFill>
                <a:latin typeface="Courier New" pitchFamily="49" charset="0"/>
                <a:cs typeface="Courier New" pitchFamily="49" charset="0"/>
              </a:rPr>
              <a:t>// create the </a:t>
            </a:r>
            <a:r>
              <a:rPr lang="en-GB" sz="1800" b="1" smtClean="0">
                <a:solidFill>
                  <a:srgbClr val="00B050"/>
                </a:solidFill>
                <a:latin typeface="Courier New" pitchFamily="49" charset="0"/>
                <a:cs typeface="Courier New" pitchFamily="49" charset="0"/>
              </a:rPr>
              <a:t>area reinforcement</a:t>
            </a:r>
            <a:endParaRPr lang="en-GB" sz="1800" b="1" noProof="1">
              <a:solidFill>
                <a:srgbClr val="00B050"/>
              </a:solidFill>
              <a:latin typeface="Courier New" pitchFamily="49" charset="0"/>
              <a:cs typeface="Courier New" pitchFamily="49" charset="0"/>
            </a:endParaRPr>
          </a:p>
          <a:p>
            <a:pPr defTabSz="489844"/>
            <a:r>
              <a:rPr lang="en-GB" sz="1800" b="1" noProof="1">
                <a:latin typeface="Courier New" pitchFamily="49" charset="0"/>
                <a:cs typeface="Courier New" pitchFamily="49" charset="0"/>
              </a:rPr>
              <a:t>AreaReinforcement </a:t>
            </a:r>
            <a:r>
              <a:rPr lang="en-GB" sz="1800" b="1" noProof="1" smtClean="0">
                <a:latin typeface="Courier New" pitchFamily="49" charset="0"/>
                <a:cs typeface="Courier New" pitchFamily="49" charset="0"/>
              </a:rPr>
              <a:t>areaRein = creator.NewAreaReinforcement( symbol</a:t>
            </a:r>
            <a:r>
              <a:rPr lang="en-GB" sz="1800" b="1" noProof="1">
                <a:latin typeface="Courier New" pitchFamily="49" charset="0"/>
                <a:cs typeface="Courier New" pitchFamily="49" charset="0"/>
              </a:rPr>
              <a:t>, wall, </a:t>
            </a:r>
            <a:r>
              <a:rPr lang="en-GB" sz="1800" b="1" noProof="1" smtClean="0">
                <a:latin typeface="Courier New" pitchFamily="49" charset="0"/>
                <a:cs typeface="Courier New" pitchFamily="49" charset="0"/>
              </a:rPr>
              <a:t>refer</a:t>
            </a:r>
            <a:r>
              <a:rPr lang="en-GB" sz="1800" b="1" noProof="1">
                <a:latin typeface="Courier New" pitchFamily="49" charset="0"/>
                <a:cs typeface="Courier New" pitchFamily="49" charset="0"/>
              </a:rPr>
              <a:t>, </a:t>
            </a:r>
            <a:r>
              <a:rPr lang="en-GB" sz="1800" b="1" noProof="1" smtClean="0">
                <a:latin typeface="Courier New" pitchFamily="49" charset="0"/>
                <a:cs typeface="Courier New" pitchFamily="49" charset="0"/>
              </a:rPr>
              <a:t>curves );</a:t>
            </a:r>
            <a:endParaRPr lang="en-GB" sz="1800" b="1" noProof="1">
              <a:latin typeface="Courier New" pitchFamily="49" charset="0"/>
              <a:cs typeface="Courier New" pitchFamily="49" charset="0"/>
            </a:endParaRPr>
          </a:p>
          <a:p>
            <a:pPr defTabSz="489844"/>
            <a:endParaRPr lang="en-GB" sz="18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altLang="ja-JP" smtClean="0"/>
              <a:t>Area Reinforcement</a:t>
            </a:r>
            <a:endParaRPr lang="en-US" altLang="ja-JP"/>
          </a:p>
        </p:txBody>
      </p:sp>
      <p:sp>
        <p:nvSpPr>
          <p:cNvPr id="144387" name="Rectangle 3"/>
          <p:cNvSpPr>
            <a:spLocks noGrp="1" noChangeArrowheads="1"/>
          </p:cNvSpPr>
          <p:nvPr>
            <p:ph idx="1"/>
          </p:nvPr>
        </p:nvSpPr>
        <p:spPr/>
        <p:txBody>
          <a:bodyPr/>
          <a:lstStyle/>
          <a:p>
            <a:r>
              <a:rPr lang="en-GB" smtClean="0">
                <a:hlinkClick r:id="rId3" action="ppaction://hlinkfile"/>
              </a:rPr>
              <a:t>CreateComplexAreaRein</a:t>
            </a:r>
            <a:r>
              <a:rPr lang="en-GB" smtClean="0"/>
              <a:t> – Rst</a:t>
            </a:r>
          </a:p>
          <a:p>
            <a:pPr lvl="1"/>
            <a:r>
              <a:rPr lang="en-GB" smtClean="0"/>
              <a:t>Demonstrate creation of AreaReinforcement element</a:t>
            </a:r>
          </a:p>
          <a:p>
            <a:pPr lvl="2"/>
            <a:r>
              <a:rPr lang="en-GB" smtClean="0"/>
              <a:t>Uses </a:t>
            </a:r>
            <a:r>
              <a:rPr lang="en-GB" noProof="1" smtClean="0"/>
              <a:t>NewAreaReinforcement</a:t>
            </a:r>
            <a:r>
              <a:rPr lang="en-GB" smtClean="0"/>
              <a:t>()</a:t>
            </a:r>
          </a:p>
          <a:p>
            <a:pPr lvl="2"/>
            <a:r>
              <a:rPr lang="en-GB" smtClean="0"/>
              <a:t>Defines opening/cutout in slab</a:t>
            </a:r>
          </a:p>
          <a:p>
            <a:pPr lvl="2"/>
            <a:r>
              <a:rPr lang="en-GB" smtClean="0"/>
              <a:t>Only works on slab</a:t>
            </a:r>
            <a:endParaRPr lang="en-GB"/>
          </a:p>
        </p:txBody>
      </p:sp>
      <p:pic>
        <p:nvPicPr>
          <p:cNvPr id="144388" name="Picture 4" descr="complex"/>
          <p:cNvPicPr>
            <a:picLocks noChangeAspect="1" noChangeArrowheads="1"/>
          </p:cNvPicPr>
          <p:nvPr/>
        </p:nvPicPr>
        <p:blipFill>
          <a:blip r:embed="rId4" cstate="print"/>
          <a:srcRect/>
          <a:stretch>
            <a:fillRect/>
          </a:stretch>
        </p:blipFill>
        <p:spPr bwMode="auto">
          <a:xfrm>
            <a:off x="2642863" y="5743681"/>
            <a:ext cx="7783270" cy="3301692"/>
          </a:xfrm>
          <a:prstGeom prst="rect">
            <a:avLst/>
          </a:prstGeom>
          <a:noFill/>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en-US" altLang="ja-JP" smtClean="0"/>
              <a:t>Dimensions</a:t>
            </a:r>
            <a:endParaRPr lang="en-US" altLang="ja-JP"/>
          </a:p>
        </p:txBody>
      </p:sp>
      <p:sp>
        <p:nvSpPr>
          <p:cNvPr id="130051" name="Rectangle 3"/>
          <p:cNvSpPr>
            <a:spLocks noGrp="1" noChangeArrowheads="1"/>
          </p:cNvSpPr>
          <p:nvPr>
            <p:ph idx="1"/>
          </p:nvPr>
        </p:nvSpPr>
        <p:spPr/>
        <p:txBody>
          <a:bodyPr/>
          <a:lstStyle/>
          <a:p>
            <a:r>
              <a:rPr lang="en-GB" smtClean="0">
                <a:hlinkClick r:id="rId3" action="ppaction://hlinkfile"/>
              </a:rPr>
              <a:t>CreateDimensions</a:t>
            </a:r>
            <a:r>
              <a:rPr lang="en-GB" smtClean="0"/>
              <a:t> – All</a:t>
            </a:r>
          </a:p>
          <a:p>
            <a:r>
              <a:rPr lang="en-GB" smtClean="0">
                <a:hlinkClick r:id="rId4" action="ppaction://hlinkfile"/>
              </a:rPr>
              <a:t>DeleteDimensions</a:t>
            </a:r>
            <a:r>
              <a:rPr lang="en-GB" smtClean="0"/>
              <a:t> – All</a:t>
            </a:r>
          </a:p>
          <a:p>
            <a:pPr lvl="1"/>
            <a:r>
              <a:rPr lang="en-GB" smtClean="0"/>
              <a:t>Demonstrate creation and deletion of a dimension</a:t>
            </a:r>
          </a:p>
          <a:p>
            <a:pPr lvl="1"/>
            <a:r>
              <a:rPr lang="en-GB" smtClean="0"/>
              <a:t>Uses NewDimension()</a:t>
            </a:r>
            <a:endParaRPr lang="en-GB"/>
          </a:p>
        </p:txBody>
      </p:sp>
      <p:sp>
        <p:nvSpPr>
          <p:cNvPr id="130052" name="AutoShape 4"/>
          <p:cNvSpPr>
            <a:spLocks noChangeArrowheads="1"/>
          </p:cNvSpPr>
          <p:nvPr/>
        </p:nvSpPr>
        <p:spPr bwMode="auto">
          <a:xfrm>
            <a:off x="484588" y="5193172"/>
            <a:ext cx="11538361" cy="1847855"/>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a:solidFill>
                  <a:srgbClr val="92D050"/>
                </a:solidFill>
                <a:latin typeface="Courier New" pitchFamily="49" charset="0"/>
                <a:cs typeface="Courier New" pitchFamily="49" charset="0"/>
              </a:rPr>
              <a:t>// create dimension line geometry</a:t>
            </a:r>
          </a:p>
          <a:p>
            <a:pPr defTabSz="489844"/>
            <a:r>
              <a:rPr lang="en-GB" sz="2000" b="1" noProof="1">
                <a:latin typeface="Courier New" pitchFamily="49" charset="0"/>
                <a:cs typeface="Courier New" pitchFamily="49" charset="0"/>
              </a:rPr>
              <a:t>Line newLine2 = new Line</a:t>
            </a:r>
            <a:r>
              <a:rPr lang="en-GB" sz="2000" b="1" noProof="1" smtClean="0">
                <a:latin typeface="Courier New" pitchFamily="49" charset="0"/>
                <a:cs typeface="Courier New" pitchFamily="49" charset="0"/>
              </a:rPr>
              <a:t>( ref </a:t>
            </a:r>
            <a:r>
              <a:rPr lang="en-GB" sz="2000" b="1" noProof="1">
                <a:latin typeface="Courier New" pitchFamily="49" charset="0"/>
                <a:cs typeface="Courier New" pitchFamily="49" charset="0"/>
              </a:rPr>
              <a:t>point1, ref point2, </a:t>
            </a:r>
            <a:r>
              <a:rPr lang="en-GB" sz="2000" b="1" noProof="1" smtClean="0">
                <a:latin typeface="Courier New" pitchFamily="49" charset="0"/>
                <a:cs typeface="Courier New" pitchFamily="49" charset="0"/>
              </a:rPr>
              <a:t>true );</a:t>
            </a:r>
            <a:endParaRPr lang="en-GB" sz="2000" b="1">
              <a:latin typeface="Courier New" pitchFamily="49" charset="0"/>
              <a:cs typeface="Courier New" pitchFamily="49" charset="0"/>
            </a:endParaRPr>
          </a:p>
          <a:p>
            <a:pPr defTabSz="489844"/>
            <a:r>
              <a:rPr lang="en-GB" sz="2000" b="1">
                <a:solidFill>
                  <a:srgbClr val="92D050"/>
                </a:solidFill>
                <a:latin typeface="Courier New" pitchFamily="49" charset="0"/>
                <a:cs typeface="Courier New" pitchFamily="49" charset="0"/>
              </a:rPr>
              <a:t>// </a:t>
            </a:r>
            <a:r>
              <a:rPr lang="en-GB" sz="2000" b="1" smtClean="0">
                <a:solidFill>
                  <a:srgbClr val="92D050"/>
                </a:solidFill>
                <a:latin typeface="Courier New" pitchFamily="49" charset="0"/>
                <a:cs typeface="Courier New" pitchFamily="49" charset="0"/>
              </a:rPr>
              <a:t>create </a:t>
            </a:r>
            <a:r>
              <a:rPr lang="en-GB" sz="2000" b="1">
                <a:solidFill>
                  <a:srgbClr val="92D050"/>
                </a:solidFill>
                <a:latin typeface="Courier New" pitchFamily="49" charset="0"/>
                <a:cs typeface="Courier New" pitchFamily="49" charset="0"/>
              </a:rPr>
              <a:t>the actual dimension</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Dimension </a:t>
            </a:r>
            <a:r>
              <a:rPr lang="en-GB" sz="2000" b="1" noProof="1" smtClean="0">
                <a:latin typeface="Courier New" pitchFamily="49" charset="0"/>
                <a:cs typeface="Courier New" pitchFamily="49" charset="0"/>
              </a:rPr>
              <a:t>newDimension = doc.Create.NewDimension(</a:t>
            </a:r>
          </a:p>
          <a:p>
            <a:pPr defTabSz="489844"/>
            <a:r>
              <a:rPr lang="en-GB" sz="2000" b="1" noProof="1" smtClean="0">
                <a:latin typeface="Courier New" pitchFamily="49" charset="0"/>
                <a:cs typeface="Courier New" pitchFamily="49" charset="0"/>
              </a:rPr>
              <a:t>  doc.ActiveView</a:t>
            </a:r>
            <a:r>
              <a:rPr lang="en-GB" sz="2000" b="1" noProof="1">
                <a:latin typeface="Courier New" pitchFamily="49" charset="0"/>
                <a:cs typeface="Courier New" pitchFamily="49" charset="0"/>
              </a:rPr>
              <a:t>,</a:t>
            </a:r>
            <a:r>
              <a:rPr lang="en-GB" sz="2000" b="1">
                <a:latin typeface="Courier New" pitchFamily="49" charset="0"/>
                <a:cs typeface="Courier New" pitchFamily="49" charset="0"/>
              </a:rPr>
              <a:t> </a:t>
            </a:r>
            <a:r>
              <a:rPr lang="en-GB" sz="2000" b="1" noProof="1" smtClean="0">
                <a:latin typeface="Courier New" pitchFamily="49" charset="0"/>
                <a:cs typeface="Courier New" pitchFamily="49" charset="0"/>
              </a:rPr>
              <a:t>newLine2</a:t>
            </a:r>
            <a:r>
              <a:rPr lang="en-GB" sz="2000" b="1" noProof="1">
                <a:latin typeface="Courier New" pitchFamily="49" charset="0"/>
                <a:cs typeface="Courier New" pitchFamily="49" charset="0"/>
              </a:rPr>
              <a:t>, </a:t>
            </a:r>
            <a:r>
              <a:rPr lang="en-GB" sz="2000" b="1" noProof="1" smtClean="0">
                <a:latin typeface="Courier New" pitchFamily="49" charset="0"/>
                <a:cs typeface="Courier New" pitchFamily="49" charset="0"/>
              </a:rPr>
              <a:t>referenceArray );</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2101" name="Picture 5" descr="viewsection"/>
          <p:cNvPicPr>
            <a:picLocks noChangeAspect="1" noChangeArrowheads="1"/>
          </p:cNvPicPr>
          <p:nvPr/>
        </p:nvPicPr>
        <p:blipFill>
          <a:blip r:embed="rId3" cstate="print"/>
          <a:srcRect/>
          <a:stretch>
            <a:fillRect/>
          </a:stretch>
        </p:blipFill>
        <p:spPr bwMode="auto">
          <a:xfrm>
            <a:off x="9961686" y="2235909"/>
            <a:ext cx="2647408" cy="4456046"/>
          </a:xfrm>
          <a:prstGeom prst="rect">
            <a:avLst/>
          </a:prstGeom>
          <a:noFill/>
        </p:spPr>
      </p:pic>
      <p:sp>
        <p:nvSpPr>
          <p:cNvPr id="132098" name="Rectangle 2"/>
          <p:cNvSpPr>
            <a:spLocks noGrp="1" noChangeArrowheads="1"/>
          </p:cNvSpPr>
          <p:nvPr>
            <p:ph type="title"/>
          </p:nvPr>
        </p:nvSpPr>
        <p:spPr/>
        <p:txBody>
          <a:bodyPr/>
          <a:lstStyle/>
          <a:p>
            <a:r>
              <a:rPr lang="en-US" altLang="ja-JP" smtClean="0"/>
              <a:t>Section View</a:t>
            </a:r>
            <a:endParaRPr lang="en-US" altLang="ja-JP"/>
          </a:p>
        </p:txBody>
      </p:sp>
      <p:sp>
        <p:nvSpPr>
          <p:cNvPr id="132099" name="Rectangle 3"/>
          <p:cNvSpPr>
            <a:spLocks noGrp="1" noChangeArrowheads="1"/>
          </p:cNvSpPr>
          <p:nvPr>
            <p:ph idx="1"/>
          </p:nvPr>
        </p:nvSpPr>
        <p:spPr/>
        <p:txBody>
          <a:bodyPr/>
          <a:lstStyle/>
          <a:p>
            <a:r>
              <a:rPr lang="en-GB" smtClean="0">
                <a:hlinkClick r:id="rId4" action="ppaction://hlinkfile"/>
              </a:rPr>
              <a:t>CreateViewSection</a:t>
            </a:r>
            <a:r>
              <a:rPr lang="en-GB" smtClean="0"/>
              <a:t> – All</a:t>
            </a:r>
          </a:p>
          <a:p>
            <a:pPr lvl="1"/>
            <a:r>
              <a:rPr lang="en-GB" smtClean="0"/>
              <a:t>Demonstrate creation of a detail view</a:t>
            </a:r>
          </a:p>
          <a:p>
            <a:pPr lvl="1"/>
            <a:r>
              <a:rPr lang="en-GB" smtClean="0"/>
              <a:t>Uses </a:t>
            </a:r>
            <a:r>
              <a:rPr lang="en-GB" noProof="1" smtClean="0"/>
              <a:t>New</a:t>
            </a:r>
            <a:r>
              <a:rPr lang="en-GB" smtClean="0"/>
              <a:t>ViewSection()</a:t>
            </a:r>
          </a:p>
          <a:p>
            <a:pPr lvl="1"/>
            <a:r>
              <a:rPr lang="en-GB" smtClean="0"/>
              <a:t>Creates detail view across the midpoint of selected element</a:t>
            </a:r>
          </a:p>
          <a:p>
            <a:pPr lvl="1"/>
            <a:r>
              <a:rPr lang="en-GB" smtClean="0"/>
              <a:t>Works on linear element such as slab, wall or beam</a:t>
            </a:r>
            <a:endParaRPr lang="en-GB"/>
          </a:p>
        </p:txBody>
      </p:sp>
      <p:sp>
        <p:nvSpPr>
          <p:cNvPr id="132100" name="AutoShape 4"/>
          <p:cNvSpPr>
            <a:spLocks noChangeArrowheads="1"/>
          </p:cNvSpPr>
          <p:nvPr/>
        </p:nvSpPr>
        <p:spPr bwMode="auto">
          <a:xfrm>
            <a:off x="1289826" y="7317602"/>
            <a:ext cx="9688363"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 section </a:t>
            </a:r>
            <a:r>
              <a:rPr lang="en-GB" sz="2000" b="1" noProof="1" smtClean="0">
                <a:solidFill>
                  <a:srgbClr val="92D050"/>
                </a:solidFill>
                <a:latin typeface="Courier New" pitchFamily="49" charset="0"/>
                <a:cs typeface="Courier New" pitchFamily="49" charset="0"/>
              </a:rPr>
              <a:t>view:</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ViewSection section = </a:t>
            </a:r>
            <a:r>
              <a:rPr lang="en-GB" sz="2000" b="1" noProof="1" smtClean="0">
                <a:latin typeface="Courier New" pitchFamily="49" charset="0"/>
                <a:cs typeface="Courier New" pitchFamily="49" charset="0"/>
              </a:rPr>
              <a:t>m_project.Create.NewViewSection( box );</a:t>
            </a:r>
            <a:endParaRPr lang="en-GB" sz="2000" b="1">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134148" name="Picture 4" descr="wallsUNder"/>
          <p:cNvPicPr>
            <a:picLocks noChangeAspect="1" noChangeArrowheads="1"/>
          </p:cNvPicPr>
          <p:nvPr/>
        </p:nvPicPr>
        <p:blipFill>
          <a:blip r:embed="rId3" cstate="print"/>
          <a:srcRect/>
          <a:stretch>
            <a:fillRect/>
          </a:stretch>
        </p:blipFill>
        <p:spPr bwMode="auto">
          <a:xfrm>
            <a:off x="3576189" y="5068924"/>
            <a:ext cx="4657991" cy="3512439"/>
          </a:xfrm>
          <a:prstGeom prst="rect">
            <a:avLst/>
          </a:prstGeom>
          <a:noFill/>
        </p:spPr>
      </p:pic>
      <p:sp>
        <p:nvSpPr>
          <p:cNvPr id="134146" name="Rectangle 2"/>
          <p:cNvSpPr>
            <a:spLocks noGrp="1" noChangeArrowheads="1"/>
          </p:cNvSpPr>
          <p:nvPr>
            <p:ph type="title"/>
          </p:nvPr>
        </p:nvSpPr>
        <p:spPr/>
        <p:txBody>
          <a:bodyPr/>
          <a:lstStyle/>
          <a:p>
            <a:r>
              <a:rPr lang="en-US" altLang="ja-JP" smtClean="0">
                <a:ea typeface="ＭＳ Ｐゴシック" pitchFamily="34" charset="-128"/>
              </a:rPr>
              <a:t>Walls</a:t>
            </a:r>
            <a:endParaRPr lang="en-US" altLang="ja-JP">
              <a:ea typeface="ＭＳ Ｐゴシック" pitchFamily="34" charset="-128"/>
            </a:endParaRPr>
          </a:p>
        </p:txBody>
      </p:sp>
      <p:sp>
        <p:nvSpPr>
          <p:cNvPr id="134147" name="Rectangle 3"/>
          <p:cNvSpPr>
            <a:spLocks noGrp="1" noChangeArrowheads="1"/>
          </p:cNvSpPr>
          <p:nvPr>
            <p:ph idx="1"/>
          </p:nvPr>
        </p:nvSpPr>
        <p:spPr>
          <a:xfrm>
            <a:off x="443640" y="1531179"/>
            <a:ext cx="11866348" cy="3831654"/>
          </a:xfrm>
          <a:noFill/>
          <a:ln/>
        </p:spPr>
        <p:txBody>
          <a:bodyPr/>
          <a:lstStyle/>
          <a:p>
            <a:r>
              <a:rPr lang="en-GB" b="0" smtClean="0">
                <a:hlinkClick r:id="rId4" action="ppaction://hlinkfile"/>
              </a:rPr>
              <a:t>CreateWallsUnderBeams</a:t>
            </a:r>
            <a:r>
              <a:rPr lang="en-GB" smtClean="0"/>
              <a:t> – </a:t>
            </a:r>
            <a:r>
              <a:rPr lang="en-GB" b="0" smtClean="0"/>
              <a:t>All</a:t>
            </a:r>
            <a:endParaRPr lang="en-GB" b="0"/>
          </a:p>
          <a:p>
            <a:pPr lvl="1"/>
            <a:r>
              <a:rPr lang="en-GB" smtClean="0"/>
              <a:t>Demonstrates creation </a:t>
            </a:r>
            <a:r>
              <a:rPr lang="en-GB"/>
              <a:t>of walls under selected beams</a:t>
            </a:r>
          </a:p>
          <a:p>
            <a:pPr lvl="1"/>
            <a:r>
              <a:rPr lang="en-GB" smtClean="0"/>
              <a:t>Uses </a:t>
            </a:r>
            <a:r>
              <a:rPr lang="en-GB" noProof="1"/>
              <a:t>New</a:t>
            </a:r>
            <a:r>
              <a:rPr lang="en-GB"/>
              <a:t>Wall()</a:t>
            </a:r>
            <a:endParaRPr lang="en-GB" b="1"/>
          </a:p>
          <a:p>
            <a:pPr lvl="1"/>
            <a:r>
              <a:rPr lang="en-GB"/>
              <a:t>Illustrates the </a:t>
            </a:r>
            <a:r>
              <a:rPr lang="en-GB" noProof="1"/>
              <a:t>AnalyticalModelFrame</a:t>
            </a:r>
            <a:r>
              <a:rPr lang="en-GB"/>
              <a:t> class</a:t>
            </a:r>
          </a:p>
          <a:p>
            <a:pPr lvl="1"/>
            <a:r>
              <a:rPr lang="en-GB"/>
              <a:t>How to </a:t>
            </a:r>
            <a:r>
              <a:rPr lang="en-GB" smtClean="0"/>
              <a:t>convert </a:t>
            </a:r>
            <a:r>
              <a:rPr lang="en-GB"/>
              <a:t>from </a:t>
            </a:r>
            <a:r>
              <a:rPr lang="en-GB" smtClean="0"/>
              <a:t>physical model</a:t>
            </a:r>
            <a:endParaRPr lang="en-GB" sz="1600" b="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9" name="Picture 8" descr="GenerateFloor02.png"/>
          <p:cNvPicPr>
            <a:picLocks noChangeAspect="1"/>
          </p:cNvPicPr>
          <p:nvPr/>
        </p:nvPicPr>
        <p:blipFill>
          <a:blip r:embed="rId3" cstate="print"/>
          <a:stretch>
            <a:fillRect/>
          </a:stretch>
        </p:blipFill>
        <p:spPr>
          <a:xfrm>
            <a:off x="6809217" y="5911390"/>
            <a:ext cx="2953537" cy="2801284"/>
          </a:xfrm>
          <a:prstGeom prst="rect">
            <a:avLst/>
          </a:prstGeom>
        </p:spPr>
      </p:pic>
      <p:sp>
        <p:nvSpPr>
          <p:cNvPr id="181251" name="Rectangle 3"/>
          <p:cNvSpPr>
            <a:spLocks noGrp="1" noChangeArrowheads="1"/>
          </p:cNvSpPr>
          <p:nvPr>
            <p:ph type="title"/>
          </p:nvPr>
        </p:nvSpPr>
        <p:spPr/>
        <p:txBody>
          <a:bodyPr/>
          <a:lstStyle/>
          <a:p>
            <a:r>
              <a:rPr lang="en-US" altLang="ja-JP" smtClean="0">
                <a:ea typeface="ＭＳ Ｐゴシック" pitchFamily="34" charset="-128"/>
              </a:rPr>
              <a:t>Floors</a:t>
            </a:r>
            <a:endParaRPr lang="en-US" altLang="ja-JP">
              <a:ea typeface="ＭＳ Ｐゴシック" pitchFamily="34" charset="-128"/>
            </a:endParaRPr>
          </a:p>
        </p:txBody>
      </p:sp>
      <p:sp>
        <p:nvSpPr>
          <p:cNvPr id="181252" name="Rectangle 4"/>
          <p:cNvSpPr>
            <a:spLocks noGrp="1" noChangeArrowheads="1"/>
          </p:cNvSpPr>
          <p:nvPr>
            <p:ph idx="1"/>
          </p:nvPr>
        </p:nvSpPr>
        <p:spPr>
          <a:xfrm>
            <a:off x="443640" y="1531179"/>
            <a:ext cx="11866348" cy="2818400"/>
          </a:xfrm>
          <a:noFill/>
          <a:ln/>
        </p:spPr>
        <p:txBody>
          <a:bodyPr/>
          <a:lstStyle/>
          <a:p>
            <a:r>
              <a:rPr lang="en-GB" b="0" smtClean="0">
                <a:hlinkClick r:id="rId4" action="ppaction://hlinkfile"/>
              </a:rPr>
              <a:t>GenerateFloor</a:t>
            </a:r>
            <a:r>
              <a:rPr lang="en-GB" smtClean="0"/>
              <a:t> – </a:t>
            </a:r>
            <a:r>
              <a:rPr lang="en-GB" b="0" smtClean="0"/>
              <a:t>All</a:t>
            </a:r>
            <a:endParaRPr lang="en-GB" b="0"/>
          </a:p>
          <a:p>
            <a:pPr lvl="1"/>
            <a:r>
              <a:rPr lang="en-GB" smtClean="0"/>
              <a:t>Demonstrates </a:t>
            </a:r>
            <a:r>
              <a:rPr lang="en-GB"/>
              <a:t>the creation of a </a:t>
            </a:r>
            <a:r>
              <a:rPr lang="en-GB" smtClean="0"/>
              <a:t>floor or slab</a:t>
            </a:r>
          </a:p>
          <a:p>
            <a:pPr lvl="1"/>
            <a:r>
              <a:rPr lang="en-US" smtClean="0"/>
              <a:t>Analyses wall geometry</a:t>
            </a:r>
          </a:p>
          <a:p>
            <a:pPr lvl="1"/>
            <a:r>
              <a:rPr lang="en-US" smtClean="0"/>
              <a:t>Lists applicable floor types</a:t>
            </a:r>
            <a:endParaRPr lang="en-GB" smtClean="0"/>
          </a:p>
          <a:p>
            <a:pPr lvl="1"/>
            <a:r>
              <a:rPr lang="en-GB" smtClean="0"/>
              <a:t>Uses </a:t>
            </a:r>
            <a:r>
              <a:rPr lang="en-GB" noProof="1"/>
              <a:t>New</a:t>
            </a:r>
            <a:r>
              <a:rPr lang="en-GB"/>
              <a:t>Floor()</a:t>
            </a:r>
            <a:endParaRPr lang="en-GB" b="1"/>
          </a:p>
        </p:txBody>
      </p:sp>
      <p:sp>
        <p:nvSpPr>
          <p:cNvPr id="181253" name="AutoShape 5"/>
          <p:cNvSpPr>
            <a:spLocks noChangeArrowheads="1"/>
          </p:cNvSpPr>
          <p:nvPr/>
        </p:nvSpPr>
        <p:spPr bwMode="auto">
          <a:xfrm>
            <a:off x="651552" y="4351080"/>
            <a:ext cx="10370518" cy="1166817"/>
          </a:xfrm>
          <a:prstGeom prst="roundRect">
            <a:avLst>
              <a:gd name="adj" fmla="val 16667"/>
            </a:avLst>
          </a:prstGeom>
          <a:solidFill>
            <a:srgbClr val="DDDDDD">
              <a:alpha val="49001"/>
            </a:srgbClr>
          </a:solidFill>
          <a:ln w="9525">
            <a:solidFill>
              <a:schemeClr val="tx1"/>
            </a:solidFill>
            <a:round/>
            <a:headEnd/>
            <a:tailEnd/>
          </a:ln>
          <a:effectLst/>
        </p:spPr>
        <p:txBody>
          <a:bodyPr lIns="65012" tIns="65012" rIns="65012" bIns="65012" anchor="ctr">
            <a:spAutoFit/>
          </a:bodyPr>
          <a:lstStyle/>
          <a:p>
            <a:pPr defTabSz="489844"/>
            <a:r>
              <a:rPr lang="en-GB" sz="2000" b="1" noProof="1">
                <a:solidFill>
                  <a:srgbClr val="92D050"/>
                </a:solidFill>
                <a:latin typeface="Courier New" pitchFamily="49" charset="0"/>
                <a:cs typeface="Courier New" pitchFamily="49" charset="0"/>
              </a:rPr>
              <a:t>// Create a</a:t>
            </a:r>
            <a:r>
              <a:rPr lang="en-GB" sz="2000" b="1">
                <a:solidFill>
                  <a:srgbClr val="92D050"/>
                </a:solidFill>
                <a:latin typeface="Courier New" pitchFamily="49" charset="0"/>
                <a:cs typeface="Courier New" pitchFamily="49" charset="0"/>
              </a:rPr>
              <a:t> new </a:t>
            </a:r>
            <a:r>
              <a:rPr lang="en-GB" sz="2000" b="1" smtClean="0">
                <a:solidFill>
                  <a:srgbClr val="92D050"/>
                </a:solidFill>
                <a:latin typeface="Courier New" pitchFamily="49" charset="0"/>
                <a:cs typeface="Courier New" pitchFamily="49" charset="0"/>
              </a:rPr>
              <a:t>floor</a:t>
            </a:r>
            <a:endParaRPr lang="en-GB" sz="2000" b="1" noProof="1">
              <a:solidFill>
                <a:srgbClr val="92D050"/>
              </a:solidFill>
              <a:latin typeface="Courier New" pitchFamily="49" charset="0"/>
              <a:cs typeface="Courier New" pitchFamily="49" charset="0"/>
            </a:endParaRPr>
          </a:p>
          <a:p>
            <a:pPr defTabSz="489844"/>
            <a:r>
              <a:rPr lang="en-GB" sz="2000" b="1" noProof="1">
                <a:latin typeface="Courier New" pitchFamily="49" charset="0"/>
                <a:cs typeface="Courier New" pitchFamily="49" charset="0"/>
              </a:rPr>
              <a:t>Floor </a:t>
            </a:r>
            <a:r>
              <a:rPr lang="en-GB" sz="2000" b="1" noProof="1" smtClean="0">
                <a:latin typeface="Courier New" pitchFamily="49" charset="0"/>
                <a:cs typeface="Courier New" pitchFamily="49" charset="0"/>
              </a:rPr>
              <a:t>f</a:t>
            </a:r>
            <a:r>
              <a:rPr lang="en-GB" sz="2000" b="1" smtClean="0">
                <a:latin typeface="Courier New" pitchFamily="49" charset="0"/>
                <a:cs typeface="Courier New" pitchFamily="49" charset="0"/>
              </a:rPr>
              <a:t> = </a:t>
            </a:r>
            <a:r>
              <a:rPr lang="en-GB" sz="2000" b="1" noProof="1">
                <a:latin typeface="Courier New" pitchFamily="49" charset="0"/>
                <a:cs typeface="Courier New" pitchFamily="49" charset="0"/>
              </a:rPr>
              <a:t>doc.Create.NewFloor</a:t>
            </a:r>
            <a:r>
              <a:rPr lang="en-GB" sz="2000" b="1" noProof="1" smtClean="0">
                <a:latin typeface="Courier New" pitchFamily="49" charset="0"/>
                <a:cs typeface="Courier New" pitchFamily="49" charset="0"/>
              </a:rPr>
              <a:t>( data.Profile,</a:t>
            </a:r>
          </a:p>
          <a:p>
            <a:pPr defTabSz="489844"/>
            <a:r>
              <a:rPr lang="en-GB" sz="2000" b="1" noProof="1" smtClean="0">
                <a:latin typeface="Courier New" pitchFamily="49" charset="0"/>
                <a:cs typeface="Courier New" pitchFamily="49" charset="0"/>
              </a:rPr>
              <a:t>  data.FloorType</a:t>
            </a:r>
            <a:r>
              <a:rPr lang="en-GB" sz="2000" b="1" noProof="1">
                <a:latin typeface="Courier New" pitchFamily="49" charset="0"/>
                <a:cs typeface="Courier New" pitchFamily="49" charset="0"/>
              </a:rPr>
              <a:t>, data.Level, </a:t>
            </a:r>
            <a:r>
              <a:rPr lang="en-GB" sz="2000" b="1" noProof="1" smtClean="0">
                <a:latin typeface="Courier New" pitchFamily="49" charset="0"/>
                <a:cs typeface="Courier New" pitchFamily="49" charset="0"/>
              </a:rPr>
              <a:t>data.Structural );</a:t>
            </a:r>
            <a:endParaRPr lang="en-GB" sz="2000" b="1">
              <a:latin typeface="Courier New" pitchFamily="49" charset="0"/>
              <a:cs typeface="Courier New" pitchFamily="49" charset="0"/>
            </a:endParaRPr>
          </a:p>
        </p:txBody>
      </p:sp>
      <p:pic>
        <p:nvPicPr>
          <p:cNvPr id="8" name="Picture 7" descr="GenerateFloor.png"/>
          <p:cNvPicPr>
            <a:picLocks noChangeAspect="1"/>
          </p:cNvPicPr>
          <p:nvPr/>
        </p:nvPicPr>
        <p:blipFill>
          <a:blip r:embed="rId5" cstate="print"/>
          <a:stretch>
            <a:fillRect/>
          </a:stretch>
        </p:blipFill>
        <p:spPr>
          <a:xfrm>
            <a:off x="1690183" y="5868590"/>
            <a:ext cx="4406451" cy="2636503"/>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04182" y="131697"/>
            <a:ext cx="11850574" cy="837006"/>
          </a:xfrm>
        </p:spPr>
        <p:txBody>
          <a:bodyPr/>
          <a:lstStyle/>
          <a:p>
            <a:pPr eaLnBrk="1" hangingPunct="1"/>
            <a:r>
              <a:rPr lang="en-GB" dirty="0" smtClean="0"/>
              <a:t>SDK Documentation</a:t>
            </a:r>
          </a:p>
        </p:txBody>
      </p:sp>
      <p:sp>
        <p:nvSpPr>
          <p:cNvPr id="14339" name="Rectangle 3"/>
          <p:cNvSpPr>
            <a:spLocks noGrp="1" noChangeArrowheads="1"/>
          </p:cNvSpPr>
          <p:nvPr>
            <p:ph idx="1"/>
          </p:nvPr>
        </p:nvSpPr>
        <p:spPr>
          <a:xfrm>
            <a:off x="430380" y="1008009"/>
            <a:ext cx="10861318" cy="8442378"/>
          </a:xfrm>
        </p:spPr>
        <p:txBody>
          <a:bodyPr/>
          <a:lstStyle/>
          <a:p>
            <a:pPr eaLnBrk="1" hangingPunct="1">
              <a:spcBef>
                <a:spcPts val="0"/>
              </a:spcBef>
              <a:buFontTx/>
              <a:buNone/>
            </a:pPr>
            <a:r>
              <a:rPr lang="en-GB" sz="3200" smtClean="0"/>
              <a:t>Read once</a:t>
            </a:r>
          </a:p>
          <a:p>
            <a:pPr lvl="1"/>
            <a:r>
              <a:rPr lang="en-GB" sz="2400" smtClean="0"/>
              <a:t>Read </a:t>
            </a:r>
            <a:r>
              <a:rPr lang="en-GB" sz="2400" dirty="0" smtClean="0"/>
              <a:t>Me First.doc</a:t>
            </a:r>
          </a:p>
          <a:p>
            <a:pPr lvl="1">
              <a:spcBef>
                <a:spcPts val="0"/>
              </a:spcBef>
            </a:pPr>
            <a:r>
              <a:rPr lang="en-US" sz="2400" dirty="0" smtClean="0"/>
              <a:t>Getting Started with the </a:t>
            </a:r>
            <a:r>
              <a:rPr lang="en-US" sz="2400" dirty="0" err="1" smtClean="0"/>
              <a:t>Revit</a:t>
            </a:r>
            <a:r>
              <a:rPr lang="en-US" sz="2400" dirty="0" smtClean="0"/>
              <a:t> API.doc</a:t>
            </a:r>
          </a:p>
          <a:p>
            <a:pPr lvl="1">
              <a:spcBef>
                <a:spcPts val="0"/>
              </a:spcBef>
            </a:pPr>
            <a:r>
              <a:rPr lang="en-US" sz="2400" dirty="0" err="1" smtClean="0"/>
              <a:t>Revit</a:t>
            </a:r>
            <a:r>
              <a:rPr lang="en-US" sz="2400" dirty="0" smtClean="0"/>
              <a:t> Platform API Changes </a:t>
            </a:r>
            <a:r>
              <a:rPr lang="en-US" sz="2400" smtClean="0"/>
              <a:t>and Additions.doc</a:t>
            </a:r>
          </a:p>
          <a:p>
            <a:pPr>
              <a:spcBef>
                <a:spcPts val="0"/>
              </a:spcBef>
            </a:pPr>
            <a:r>
              <a:rPr lang="en-US" sz="3200" smtClean="0"/>
              <a:t>Keep at hand always</a:t>
            </a:r>
          </a:p>
          <a:p>
            <a:pPr lvl="1"/>
            <a:r>
              <a:rPr lang="en-US" sz="2400" smtClean="0"/>
              <a:t>Revit API Developer Guide.pdf</a:t>
            </a:r>
            <a:endParaRPr lang="en-GB" sz="2400" dirty="0" smtClean="0">
              <a:solidFill>
                <a:schemeClr val="accent6">
                  <a:lumMod val="75000"/>
                </a:schemeClr>
              </a:solidFill>
            </a:endParaRPr>
          </a:p>
          <a:p>
            <a:pPr lvl="1">
              <a:spcBef>
                <a:spcPts val="0"/>
              </a:spcBef>
            </a:pPr>
            <a:r>
              <a:rPr lang="en-GB" sz="2400" smtClean="0"/>
              <a:t>RevitAPI.chm</a:t>
            </a:r>
            <a:endParaRPr lang="en-GB" sz="2400" dirty="0" smtClean="0"/>
          </a:p>
          <a:p>
            <a:pPr lvl="2">
              <a:spcBef>
                <a:spcPts val="0"/>
              </a:spcBef>
            </a:pPr>
            <a:r>
              <a:rPr lang="en-GB" sz="2000" smtClean="0"/>
              <a:t>What's New section is similar to </a:t>
            </a:r>
            <a:r>
              <a:rPr lang="en-US" sz="2000" smtClean="0"/>
              <a:t>Changes and Additions doc</a:t>
            </a:r>
            <a:endParaRPr lang="en-GB" sz="2000" dirty="0" smtClean="0"/>
          </a:p>
          <a:p>
            <a:pPr>
              <a:spcBef>
                <a:spcPts val="0"/>
              </a:spcBef>
            </a:pPr>
            <a:r>
              <a:rPr lang="en-GB" sz="3200" smtClean="0"/>
              <a:t>Read if needed</a:t>
            </a:r>
          </a:p>
          <a:p>
            <a:pPr lvl="1"/>
            <a:r>
              <a:rPr lang="en-GB" sz="2400" smtClean="0"/>
              <a:t>RevitAddInUtility.chm – installer</a:t>
            </a:r>
          </a:p>
          <a:p>
            <a:pPr lvl="1">
              <a:spcBef>
                <a:spcPts val="0"/>
              </a:spcBef>
            </a:pPr>
            <a:r>
              <a:rPr lang="en-GB" sz="2400" smtClean="0"/>
              <a:t>Autodesk Icon Guidelines.pdf – user interface</a:t>
            </a:r>
            <a:endParaRPr lang="en-GB" sz="2400" dirty="0" smtClean="0"/>
          </a:p>
          <a:p>
            <a:pPr lvl="1">
              <a:spcBef>
                <a:spcPts val="0"/>
              </a:spcBef>
            </a:pPr>
            <a:r>
              <a:rPr lang="en-GB" sz="2400" smtClean="0"/>
              <a:t>Revit Structure – section definitions and material properties</a:t>
            </a:r>
          </a:p>
          <a:p>
            <a:pPr>
              <a:spcBef>
                <a:spcPts val="0"/>
              </a:spcBef>
            </a:pPr>
            <a:r>
              <a:rPr lang="en-US" sz="3200" smtClean="0"/>
              <a:t>Very important utilities</a:t>
            </a:r>
            <a:endParaRPr lang="en-GB" sz="3200" smtClean="0"/>
          </a:p>
          <a:p>
            <a:pPr lvl="1"/>
            <a:r>
              <a:rPr lang="en-GB" sz="2400" smtClean="0"/>
              <a:t>Add-In Manager</a:t>
            </a:r>
          </a:p>
          <a:p>
            <a:pPr lvl="1">
              <a:spcBef>
                <a:spcPts val="0"/>
              </a:spcBef>
            </a:pPr>
            <a:r>
              <a:rPr lang="en-GB" sz="2400" smtClean="0"/>
              <a:t>RevitLookup</a:t>
            </a:r>
            <a:endParaRPr lang="en-GB" sz="2400" dirty="0" smtClean="0"/>
          </a:p>
          <a:p>
            <a:pPr>
              <a:spcBef>
                <a:spcPts val="0"/>
              </a:spcBef>
            </a:pPr>
            <a:r>
              <a:rPr lang="en-GB" sz="3200" dirty="0" smtClean="0"/>
              <a:t>VSTA Samples</a:t>
            </a:r>
            <a:endParaRPr lang="en-GB" sz="2000" dirty="0" smtClean="0"/>
          </a:p>
          <a:p>
            <a:pPr>
              <a:spcBef>
                <a:spcPts val="0"/>
              </a:spcBef>
            </a:pPr>
            <a:r>
              <a:rPr lang="en-GB" sz="3200" dirty="0" smtClean="0"/>
              <a:t>Samples</a:t>
            </a:r>
          </a:p>
          <a:p>
            <a:pPr lvl="1"/>
            <a:r>
              <a:rPr lang="en-GB" sz="2000" smtClean="0"/>
              <a:t>RevitAPIDllsPathUpdater.exe</a:t>
            </a:r>
            <a:endParaRPr lang="en-GB" sz="2000" dirty="0" smtClean="0"/>
          </a:p>
          <a:p>
            <a:pPr lvl="1">
              <a:spcBef>
                <a:spcPts val="0"/>
              </a:spcBef>
            </a:pPr>
            <a:r>
              <a:rPr lang="en-GB" sz="2000" smtClean="0"/>
              <a:t>SamplesReadMe.htm</a:t>
            </a:r>
            <a:endParaRPr lang="en-GB" sz="2000" dirty="0" smtClean="0"/>
          </a:p>
          <a:p>
            <a:pPr lvl="1">
              <a:spcBef>
                <a:spcPts val="0"/>
              </a:spcBef>
            </a:pPr>
            <a:r>
              <a:rPr lang="en-GB" sz="2000" smtClean="0"/>
              <a:t>SDKSamples2012.sln</a:t>
            </a:r>
            <a:endParaRPr lang="en-GB" sz="2000" dirty="0" smtClean="0"/>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r>
              <a:rPr lang="en-US" altLang="ja-JP" smtClean="0">
                <a:ea typeface="ＭＳ Ｐゴシック" pitchFamily="34" charset="-128"/>
              </a:rPr>
              <a:t>Rotation</a:t>
            </a:r>
            <a:endParaRPr lang="en-US" altLang="ja-JP">
              <a:ea typeface="ＭＳ Ｐゴシック" pitchFamily="34" charset="-128"/>
            </a:endParaRPr>
          </a:p>
        </p:txBody>
      </p:sp>
      <p:sp>
        <p:nvSpPr>
          <p:cNvPr id="395267" name="Rectangle 3"/>
          <p:cNvSpPr>
            <a:spLocks noGrp="1" noChangeArrowheads="1"/>
          </p:cNvSpPr>
          <p:nvPr>
            <p:ph idx="1"/>
          </p:nvPr>
        </p:nvSpPr>
        <p:spPr>
          <a:noFill/>
          <a:ln/>
        </p:spPr>
        <p:txBody>
          <a:bodyPr/>
          <a:lstStyle/>
          <a:p>
            <a:pPr>
              <a:buNone/>
            </a:pPr>
            <a:r>
              <a:rPr lang="en-GB" b="0">
                <a:hlinkClick r:id="rId3" action="ppaction://hlinkfile"/>
              </a:rPr>
              <a:t>RotateFramingObjects</a:t>
            </a:r>
            <a:r>
              <a:rPr lang="en-GB" b="0"/>
              <a:t> – </a:t>
            </a:r>
            <a:r>
              <a:rPr lang="en-GB" altLang="ja-JP" b="0" smtClean="0">
                <a:ea typeface="ＭＳ Ｐゴシック" pitchFamily="34" charset="-128"/>
              </a:rPr>
              <a:t>All</a:t>
            </a:r>
            <a:endParaRPr lang="en-GB" altLang="ja-JP" b="0">
              <a:ea typeface="ＭＳ Ｐゴシック" pitchFamily="34" charset="-128"/>
            </a:endParaRPr>
          </a:p>
          <a:p>
            <a:pPr lvl="1"/>
            <a:r>
              <a:rPr lang="en-GB" smtClean="0"/>
              <a:t>Demonstrates </a:t>
            </a:r>
            <a:r>
              <a:rPr lang="en-GB"/>
              <a:t>how to </a:t>
            </a:r>
            <a:r>
              <a:rPr lang="en-GB" smtClean="0"/>
              <a:t>rotate elements</a:t>
            </a:r>
            <a:endParaRPr lang="en-GB"/>
          </a:p>
          <a:p>
            <a:pPr lvl="1"/>
            <a:r>
              <a:rPr lang="en-GB" smtClean="0"/>
              <a:t>Uses parameter access</a:t>
            </a:r>
            <a:endParaRPr lang="en-GB" b="0"/>
          </a:p>
        </p:txBody>
      </p:sp>
      <p:sp>
        <p:nvSpPr>
          <p:cNvPr id="395268" name="AutoShape 4"/>
          <p:cNvSpPr>
            <a:spLocks noChangeArrowheads="1"/>
          </p:cNvSpPr>
          <p:nvPr/>
        </p:nvSpPr>
        <p:spPr bwMode="auto">
          <a:xfrm>
            <a:off x="580972" y="3530871"/>
            <a:ext cx="11350911" cy="826299"/>
          </a:xfrm>
          <a:prstGeom prst="roundRect">
            <a:avLst>
              <a:gd name="adj" fmla="val 16667"/>
            </a:avLst>
          </a:prstGeom>
          <a:solidFill>
            <a:srgbClr val="DDDDDD">
              <a:alpha val="49001"/>
            </a:srgbClr>
          </a:solidFill>
          <a:ln w="9525">
            <a:solidFill>
              <a:schemeClr val="tx1"/>
            </a:solidFill>
            <a:round/>
            <a:headEnd/>
            <a:tailEnd/>
          </a:ln>
          <a:effectLst/>
        </p:spPr>
        <p:txBody>
          <a:bodyPr wrap="square" lIns="65012" tIns="65012" rIns="65012" bIns="65012" anchor="ctr">
            <a:spAutoFit/>
          </a:bodyPr>
          <a:lstStyle/>
          <a:p>
            <a:pPr defTabSz="489844"/>
            <a:r>
              <a:rPr lang="en-US" altLang="ja-JP" sz="2000" b="1">
                <a:solidFill>
                  <a:srgbClr val="92D050"/>
                </a:solidFill>
                <a:latin typeface="Courier New" pitchFamily="49" charset="0"/>
                <a:ea typeface="ＭＳ Ｐゴシック" pitchFamily="34" charset="-128"/>
                <a:cs typeface="Courier New" pitchFamily="49" charset="0"/>
              </a:rPr>
              <a:t>// </a:t>
            </a:r>
            <a:r>
              <a:rPr lang="en-US" altLang="ja-JP" sz="2000" b="1" smtClean="0">
                <a:solidFill>
                  <a:srgbClr val="92D050"/>
                </a:solidFill>
                <a:latin typeface="Courier New" pitchFamily="49" charset="0"/>
                <a:ea typeface="ＭＳ Ｐゴシック" pitchFamily="34" charset="-128"/>
                <a:cs typeface="Courier New" pitchFamily="49" charset="0"/>
              </a:rPr>
              <a:t>in </a:t>
            </a:r>
            <a:r>
              <a:rPr lang="en-US" altLang="ja-JP" sz="2000" b="1">
                <a:solidFill>
                  <a:srgbClr val="92D050"/>
                </a:solidFill>
                <a:latin typeface="Courier New" pitchFamily="49" charset="0"/>
                <a:ea typeface="ＭＳ Ｐゴシック" pitchFamily="34" charset="-128"/>
                <a:cs typeface="Courier New" pitchFamily="49" charset="0"/>
              </a:rPr>
              <a:t>case of a </a:t>
            </a:r>
            <a:r>
              <a:rPr lang="en-US" altLang="ja-JP" sz="2000" b="1" smtClean="0">
                <a:solidFill>
                  <a:srgbClr val="92D050"/>
                </a:solidFill>
                <a:latin typeface="Courier New" pitchFamily="49" charset="0"/>
                <a:ea typeface="ＭＳ Ｐゴシック" pitchFamily="34" charset="-128"/>
                <a:cs typeface="Courier New" pitchFamily="49" charset="0"/>
              </a:rPr>
              <a:t>column</a:t>
            </a:r>
            <a:endParaRPr lang="en-US" altLang="ja-JP" sz="2000" b="1">
              <a:solidFill>
                <a:srgbClr val="92D050"/>
              </a:solidFill>
              <a:latin typeface="Courier New" pitchFamily="49" charset="0"/>
              <a:ea typeface="ＭＳ Ｐゴシック" pitchFamily="34" charset="-128"/>
              <a:cs typeface="Courier New" pitchFamily="49" charset="0"/>
            </a:endParaRPr>
          </a:p>
          <a:p>
            <a:pPr defTabSz="489844"/>
            <a:r>
              <a:rPr lang="en-US" sz="2000" b="1" noProof="1">
                <a:latin typeface="Courier New" pitchFamily="49" charset="0"/>
                <a:cs typeface="Courier New" pitchFamily="49" charset="0"/>
              </a:rPr>
              <a:t>bool </a:t>
            </a:r>
            <a:r>
              <a:rPr lang="en-US" sz="2000" b="1" noProof="1" smtClean="0">
                <a:latin typeface="Courier New" pitchFamily="49" charset="0"/>
                <a:cs typeface="Courier New" pitchFamily="49" charset="0"/>
              </a:rPr>
              <a:t>result </a:t>
            </a:r>
            <a:r>
              <a:rPr lang="en-US" sz="2000" b="1" noProof="1">
                <a:latin typeface="Courier New" pitchFamily="49" charset="0"/>
                <a:cs typeface="Courier New" pitchFamily="49" charset="0"/>
              </a:rPr>
              <a:t>= </a:t>
            </a:r>
            <a:r>
              <a:rPr lang="en-US" altLang="ja-JP" sz="2000" b="1" noProof="1">
                <a:latin typeface="Courier New" pitchFamily="49" charset="0"/>
                <a:cs typeface="Courier New" pitchFamily="49" charset="0"/>
              </a:rPr>
              <a:t>pointLocation.</a:t>
            </a:r>
            <a:r>
              <a:rPr lang="en-US" altLang="ja-JP" sz="2000" b="1" noProof="1">
                <a:solidFill>
                  <a:srgbClr val="FFC000"/>
                </a:solidFill>
                <a:latin typeface="Courier New" pitchFamily="49" charset="0"/>
                <a:cs typeface="Courier New" pitchFamily="49" charset="0"/>
              </a:rPr>
              <a:t>Rotate</a:t>
            </a:r>
            <a:r>
              <a:rPr lang="en-US" altLang="ja-JP" sz="2000" b="1" noProof="1">
                <a:latin typeface="Courier New" pitchFamily="49" charset="0"/>
                <a:cs typeface="Courier New" pitchFamily="49" charset="0"/>
              </a:rPr>
              <a:t>(</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rotateAxis,</a:t>
            </a:r>
            <a:r>
              <a:rPr lang="en-US" altLang="ja-JP" sz="2000" b="1">
                <a:latin typeface="Courier New" pitchFamily="49" charset="0"/>
                <a:ea typeface="ＭＳ Ｐゴシック" pitchFamily="34" charset="-128"/>
                <a:cs typeface="Courier New" pitchFamily="49" charset="0"/>
              </a:rPr>
              <a:t> </a:t>
            </a:r>
            <a:r>
              <a:rPr lang="en-US" altLang="ja-JP" sz="2000" b="1" noProof="1">
                <a:latin typeface="Courier New" pitchFamily="49" charset="0"/>
                <a:cs typeface="Courier New" pitchFamily="49" charset="0"/>
              </a:rPr>
              <a:t>rotateDegree</a:t>
            </a:r>
            <a:r>
              <a:rPr lang="en-US" altLang="ja-JP" sz="2000" b="1">
                <a:latin typeface="Courier New" pitchFamily="49" charset="0"/>
                <a:ea typeface="ＭＳ Ｐゴシック" pitchFamily="34" charset="-128"/>
                <a:cs typeface="Courier New" pitchFamily="49" charset="0"/>
              </a:rPr>
              <a:t> </a:t>
            </a:r>
            <a:r>
              <a:rPr lang="en-US" sz="2000" b="1" noProof="1" smtClean="0">
                <a:latin typeface="Courier New" pitchFamily="49" charset="0"/>
                <a:cs typeface="Courier New" pitchFamily="49" charset="0"/>
              </a:rPr>
              <a:t>);</a:t>
            </a:r>
            <a:endParaRPr lang="en-GB" sz="2400" b="1">
              <a:latin typeface="Courier New" pitchFamily="49" charset="0"/>
              <a:cs typeface="Courier New" pitchFamily="49" charset="0"/>
            </a:endParaRPr>
          </a:p>
        </p:txBody>
      </p:sp>
      <p:pic>
        <p:nvPicPr>
          <p:cNvPr id="8" name="Picture 7" descr="RotateFramingObjects01.png"/>
          <p:cNvPicPr>
            <a:picLocks noChangeAspect="1"/>
          </p:cNvPicPr>
          <p:nvPr/>
        </p:nvPicPr>
        <p:blipFill>
          <a:blip r:embed="rId4" cstate="print"/>
          <a:stretch>
            <a:fillRect/>
          </a:stretch>
        </p:blipFill>
        <p:spPr>
          <a:xfrm>
            <a:off x="3028895" y="5410557"/>
            <a:ext cx="2472123" cy="1626133"/>
          </a:xfrm>
          <a:prstGeom prst="rect">
            <a:avLst/>
          </a:prstGeom>
        </p:spPr>
      </p:pic>
      <p:pic>
        <p:nvPicPr>
          <p:cNvPr id="9" name="Picture 8" descr="RotateFramingObjects02.png"/>
          <p:cNvPicPr>
            <a:picLocks noChangeAspect="1"/>
          </p:cNvPicPr>
          <p:nvPr/>
        </p:nvPicPr>
        <p:blipFill>
          <a:blip r:embed="rId5" cstate="print"/>
          <a:stretch>
            <a:fillRect/>
          </a:stretch>
        </p:blipFill>
        <p:spPr>
          <a:xfrm>
            <a:off x="6527567" y="5478009"/>
            <a:ext cx="4280677" cy="2848983"/>
          </a:xfrm>
          <a:prstGeom prst="rect">
            <a:avLst/>
          </a:prstGeom>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55655" name="Rectangle 7"/>
          <p:cNvSpPr>
            <a:spLocks noGrp="1" noChangeArrowheads="1"/>
          </p:cNvSpPr>
          <p:nvPr>
            <p:ph type="title"/>
          </p:nvPr>
        </p:nvSpPr>
        <p:spPr>
          <a:noFill/>
          <a:ln/>
        </p:spPr>
        <p:txBody>
          <a:bodyPr/>
          <a:lstStyle/>
          <a:p>
            <a:r>
              <a:rPr lang="en-US" altLang="ja-JP" smtClean="0">
                <a:ea typeface="ＭＳ Ｐゴシック" pitchFamily="34" charset="-128"/>
              </a:rPr>
              <a:t>Product </a:t>
            </a:r>
            <a:r>
              <a:rPr lang="en-US" altLang="ja-JP">
                <a:ea typeface="ＭＳ Ｐゴシック" pitchFamily="34" charset="-128"/>
              </a:rPr>
              <a:t>Version</a:t>
            </a:r>
          </a:p>
        </p:txBody>
      </p:sp>
      <p:sp>
        <p:nvSpPr>
          <p:cNvPr id="155651" name="Rectangle 3"/>
          <p:cNvSpPr>
            <a:spLocks noGrp="1" noChangeArrowheads="1"/>
          </p:cNvSpPr>
          <p:nvPr>
            <p:ph idx="1"/>
          </p:nvPr>
        </p:nvSpPr>
        <p:spPr>
          <a:xfrm>
            <a:off x="454036" y="2102681"/>
            <a:ext cx="12403512" cy="4335190"/>
          </a:xfrm>
          <a:noFill/>
          <a:ln/>
        </p:spPr>
        <p:txBody>
          <a:bodyPr/>
          <a:lstStyle/>
          <a:p>
            <a:pPr>
              <a:buNone/>
            </a:pPr>
            <a:r>
              <a:rPr lang="en-GB" b="0" smtClean="0">
                <a:hlinkClick r:id="rId3" action="ppaction://hlinkfile"/>
              </a:rPr>
              <a:t>VersionChecking</a:t>
            </a:r>
            <a:r>
              <a:rPr lang="en-GB" b="0" smtClean="0"/>
              <a:t> - All</a:t>
            </a:r>
            <a:endParaRPr lang="en-GB"/>
          </a:p>
          <a:p>
            <a:pPr marL="889394" lvl="1"/>
            <a:r>
              <a:rPr lang="en-GB" smtClean="0"/>
              <a:t>Demonstrates </a:t>
            </a:r>
            <a:r>
              <a:rPr lang="en-GB"/>
              <a:t>how to </a:t>
            </a:r>
            <a:r>
              <a:rPr lang="en-GB" smtClean="0"/>
              <a:t>access </a:t>
            </a:r>
            <a:r>
              <a:rPr lang="en-GB"/>
              <a:t>the </a:t>
            </a:r>
            <a:r>
              <a:rPr lang="en-GB" smtClean="0"/>
              <a:t>running product </a:t>
            </a:r>
            <a:r>
              <a:rPr lang="en-GB"/>
              <a:t>version</a:t>
            </a:r>
          </a:p>
          <a:p>
            <a:pPr marL="889394" lvl="1"/>
            <a:r>
              <a:rPr lang="en-GB"/>
              <a:t>The most requested API feature!</a:t>
            </a:r>
          </a:p>
          <a:p>
            <a:pPr marL="889394" lvl="1"/>
            <a:r>
              <a:rPr lang="en-GB"/>
              <a:t>Allows developers to channel </a:t>
            </a:r>
            <a:r>
              <a:rPr lang="en-GB" smtClean="0"/>
              <a:t>functionality</a:t>
            </a:r>
            <a:endParaRPr lang="en-GB"/>
          </a:p>
          <a:p>
            <a:pPr marL="889394" lvl="1"/>
            <a:r>
              <a:rPr lang="en-GB"/>
              <a:t>Data is built into the Application class</a:t>
            </a:r>
          </a:p>
          <a:p>
            <a:pPr marL="1656891" lvl="2"/>
            <a:r>
              <a:rPr lang="en-GB" smtClean="0"/>
              <a:t>Version name</a:t>
            </a:r>
            <a:endParaRPr lang="en-GB"/>
          </a:p>
          <a:p>
            <a:pPr marL="1656891" lvl="2"/>
            <a:r>
              <a:rPr lang="en-GB" smtClean="0"/>
              <a:t>Version number</a:t>
            </a:r>
            <a:endParaRPr lang="en-GB"/>
          </a:p>
          <a:p>
            <a:pPr marL="1656891" lvl="2"/>
            <a:r>
              <a:rPr lang="en-GB" smtClean="0"/>
              <a:t>Version build</a:t>
            </a:r>
            <a:endParaRPr lang="en-GB"/>
          </a:p>
        </p:txBody>
      </p:sp>
      <p:pic>
        <p:nvPicPr>
          <p:cNvPr id="6" name="Picture 5" descr="VersionChecking.png"/>
          <p:cNvPicPr>
            <a:picLocks noChangeAspect="1"/>
          </p:cNvPicPr>
          <p:nvPr/>
        </p:nvPicPr>
        <p:blipFill>
          <a:blip r:embed="rId4" cstate="print"/>
          <a:stretch>
            <a:fillRect/>
          </a:stretch>
        </p:blipFill>
        <p:spPr>
          <a:xfrm>
            <a:off x="5085328" y="5776368"/>
            <a:ext cx="3382908" cy="2927037"/>
          </a:xfrm>
          <a:prstGeom prst="rect">
            <a:avLst/>
          </a:prstGeo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829002"/>
          </a:xfrm>
        </p:spPr>
        <p:txBody>
          <a:bodyPr/>
          <a:lstStyle/>
          <a:p>
            <a:pPr eaLnBrk="1" hangingPunct="1"/>
            <a:r>
              <a:rPr lang="en-GB" smtClean="0"/>
              <a:t>Revit 9.1 SDK Samples</a:t>
            </a:r>
          </a:p>
        </p:txBody>
      </p:sp>
      <p:sp>
        <p:nvSpPr>
          <p:cNvPr id="106499" name="Rectangle 3"/>
          <p:cNvSpPr>
            <a:spLocks noGrp="1" noChangeArrowheads="1"/>
          </p:cNvSpPr>
          <p:nvPr>
            <p:ph type="subTitle" sz="quarter" idx="1"/>
          </p:nvPr>
        </p:nvSpPr>
        <p:spPr/>
        <p:txBody>
          <a:bodyPr/>
          <a:lstStyle/>
          <a:p>
            <a:pPr eaLnBrk="1" hangingPunct="1">
              <a:buFontTx/>
              <a:buNone/>
            </a:pPr>
            <a:endParaRPr lang="en-GB"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GB"/>
              <a:t>Revit 9.1 API </a:t>
            </a:r>
            <a:r>
              <a:rPr lang="en-GB" smtClean="0"/>
              <a:t>Features</a:t>
            </a:r>
            <a:endParaRPr lang="en-US" altLang="ja-JP" sz="3400">
              <a:solidFill>
                <a:srgbClr val="003366"/>
              </a:solidFill>
              <a:ea typeface="ＭＳ Ｐゴシック" pitchFamily="34" charset="-128"/>
            </a:endParaRPr>
          </a:p>
        </p:txBody>
      </p:sp>
      <p:sp>
        <p:nvSpPr>
          <p:cNvPr id="221187" name="Rectangle 3"/>
          <p:cNvSpPr>
            <a:spLocks noGrp="1" noChangeArrowheads="1"/>
          </p:cNvSpPr>
          <p:nvPr>
            <p:ph idx="1"/>
          </p:nvPr>
        </p:nvSpPr>
        <p:spPr>
          <a:xfrm>
            <a:off x="454036" y="2014593"/>
            <a:ext cx="11472852" cy="6462142"/>
          </a:xfrm>
        </p:spPr>
        <p:txBody>
          <a:bodyPr/>
          <a:lstStyle/>
          <a:p>
            <a:pPr marL="514673" indent="-514673">
              <a:spcAft>
                <a:spcPct val="0"/>
              </a:spcAft>
            </a:pPr>
            <a:r>
              <a:rPr lang="en-GB"/>
              <a:t>Access to </a:t>
            </a:r>
            <a:r>
              <a:rPr lang="en-GB" smtClean="0"/>
              <a:t>journal </a:t>
            </a:r>
            <a:r>
              <a:rPr lang="en-GB"/>
              <a:t>file</a:t>
            </a:r>
          </a:p>
          <a:p>
            <a:pPr marL="1013548" lvl="1" indent="-241536">
              <a:spcAft>
                <a:spcPct val="0"/>
              </a:spcAft>
            </a:pPr>
            <a:r>
              <a:rPr lang="en-GB"/>
              <a:t>Regression testing</a:t>
            </a:r>
            <a:endParaRPr lang="en-US" altLang="ja-JP">
              <a:ea typeface="ＭＳ Ｐゴシック" pitchFamily="34" charset="-128"/>
            </a:endParaRPr>
          </a:p>
          <a:p>
            <a:pPr marL="514673" indent="-514673">
              <a:spcBef>
                <a:spcPct val="50000"/>
              </a:spcBef>
              <a:spcAft>
                <a:spcPct val="0"/>
              </a:spcAft>
            </a:pPr>
            <a:r>
              <a:rPr lang="en-GB"/>
              <a:t>Improved handling of units</a:t>
            </a:r>
          </a:p>
          <a:p>
            <a:pPr marL="1013548" lvl="1" indent="-241536">
              <a:spcAft>
                <a:spcPct val="0"/>
              </a:spcAft>
            </a:pPr>
            <a:r>
              <a:rPr lang="en-GB" smtClean="0"/>
              <a:t>Conversion between user interface and internal </a:t>
            </a:r>
            <a:r>
              <a:rPr lang="en-GB"/>
              <a:t>Revit database units</a:t>
            </a:r>
            <a:endParaRPr lang="en-US" altLang="ja-JP">
              <a:ea typeface="ＭＳ Ｐゴシック" pitchFamily="34" charset="-128"/>
            </a:endParaRPr>
          </a:p>
          <a:p>
            <a:pPr marL="514673" indent="-514673">
              <a:spcBef>
                <a:spcPct val="50000"/>
              </a:spcBef>
              <a:spcAft>
                <a:spcPct val="0"/>
              </a:spcAft>
            </a:pPr>
            <a:r>
              <a:rPr lang="en-GB"/>
              <a:t>Ability to suspend updating </a:t>
            </a:r>
          </a:p>
          <a:p>
            <a:pPr marL="1013548" lvl="1" indent="-241536">
              <a:spcAft>
                <a:spcPct val="0"/>
              </a:spcAft>
            </a:pPr>
            <a:r>
              <a:rPr lang="en-GB"/>
              <a:t>Model can be changed or updated through the API with minimal impact on speed</a:t>
            </a:r>
          </a:p>
          <a:p>
            <a:pPr marL="1013548" lvl="1" indent="-241536">
              <a:spcAft>
                <a:spcPct val="0"/>
              </a:spcAft>
            </a:pPr>
            <a:r>
              <a:rPr lang="en-US" altLang="ja-JP">
                <a:ea typeface="ＭＳ Ｐゴシック" pitchFamily="34" charset="-128"/>
              </a:rPr>
              <a:t>Significant performance improvements to element transformations</a:t>
            </a:r>
          </a:p>
          <a:p>
            <a:pPr marL="514673" indent="-514673">
              <a:spcBef>
                <a:spcPct val="50000"/>
              </a:spcBef>
            </a:pPr>
            <a:r>
              <a:rPr lang="en-GB"/>
              <a:t>New Elements</a:t>
            </a:r>
            <a:endParaRPr lang="en-US" altLang="ja-JP">
              <a:ea typeface="ＭＳ Ｐゴシック" pitchFamily="34" charset="-128"/>
            </a:endParaRPr>
          </a:p>
          <a:p>
            <a:pPr marL="1013548" lvl="1" indent="-241536">
              <a:spcAft>
                <a:spcPct val="0"/>
              </a:spcAft>
            </a:pPr>
            <a:r>
              <a:rPr lang="en-GB" smtClean="0"/>
              <a:t>ModelLine, Material, Opening, ReferencePlane, SketchPlane</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GB" smtClean="0"/>
              <a:t>Rac 9.1 API Features</a:t>
            </a:r>
            <a:endParaRPr lang="en-US" altLang="ja-JP" sz="3400">
              <a:solidFill>
                <a:srgbClr val="003366"/>
              </a:solidFill>
              <a:ea typeface="ＭＳ Ｐゴシック" pitchFamily="34" charset="-128"/>
            </a:endParaRPr>
          </a:p>
        </p:txBody>
      </p:sp>
      <p:sp>
        <p:nvSpPr>
          <p:cNvPr id="223235" name="Rectangle 3"/>
          <p:cNvSpPr>
            <a:spLocks noGrp="1" noChangeArrowheads="1"/>
          </p:cNvSpPr>
          <p:nvPr>
            <p:ph idx="1"/>
          </p:nvPr>
        </p:nvSpPr>
        <p:spPr/>
        <p:txBody>
          <a:bodyPr/>
          <a:lstStyle/>
          <a:p>
            <a:pPr marL="514673" indent="-514673"/>
            <a:r>
              <a:rPr lang="en-GB" smtClean="0"/>
              <a:t>Access </a:t>
            </a:r>
            <a:r>
              <a:rPr lang="en-GB"/>
              <a:t>to </a:t>
            </a:r>
            <a:r>
              <a:rPr lang="en-GB" smtClean="0"/>
              <a:t>rooms</a:t>
            </a:r>
          </a:p>
          <a:p>
            <a:pPr marL="898423" lvl="1" indent="-514673"/>
            <a:r>
              <a:rPr lang="en-GB" smtClean="0"/>
              <a:t>Find </a:t>
            </a:r>
          </a:p>
          <a:p>
            <a:pPr marL="898423" lvl="1" indent="-514673"/>
            <a:r>
              <a:rPr lang="en-GB" smtClean="0"/>
              <a:t>Tag</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GB" smtClean="0"/>
              <a:t>Rst </a:t>
            </a:r>
            <a:r>
              <a:rPr lang="en-GB"/>
              <a:t>9.1 </a:t>
            </a:r>
            <a:r>
              <a:rPr lang="en-GB" smtClean="0"/>
              <a:t>API Features </a:t>
            </a:r>
            <a:endParaRPr lang="en-US" altLang="ja-JP" sz="3400">
              <a:solidFill>
                <a:srgbClr val="003366"/>
              </a:solidFill>
              <a:ea typeface="ＭＳ Ｐゴシック" pitchFamily="34" charset="-128"/>
            </a:endParaRPr>
          </a:p>
        </p:txBody>
      </p:sp>
      <p:sp>
        <p:nvSpPr>
          <p:cNvPr id="224259" name="Rectangle 3"/>
          <p:cNvSpPr>
            <a:spLocks noGrp="1" noChangeArrowheads="1"/>
          </p:cNvSpPr>
          <p:nvPr>
            <p:ph idx="1"/>
          </p:nvPr>
        </p:nvSpPr>
        <p:spPr/>
        <p:txBody>
          <a:bodyPr/>
          <a:lstStyle/>
          <a:p>
            <a:pPr marL="514673" indent="-514673"/>
            <a:r>
              <a:rPr lang="en-GB"/>
              <a:t>Define and access boundary condition</a:t>
            </a:r>
            <a:r>
              <a:rPr lang="en-US" altLang="ja-JP">
                <a:ea typeface="ＭＳ Ｐゴシック" pitchFamily="34" charset="-128"/>
              </a:rPr>
              <a:t>s</a:t>
            </a:r>
          </a:p>
          <a:p>
            <a:pPr marL="514673" indent="-514673"/>
            <a:r>
              <a:rPr lang="en-GB"/>
              <a:t>New elements</a:t>
            </a:r>
            <a:endParaRPr lang="en-US" altLang="ja-JP">
              <a:ea typeface="ＭＳ Ｐゴシック" pitchFamily="34" charset="-128"/>
            </a:endParaRPr>
          </a:p>
          <a:p>
            <a:pPr marL="1148988" lvl="1" indent="-376976"/>
            <a:r>
              <a:rPr lang="en-GB"/>
              <a:t>Boundary Conditions</a:t>
            </a:r>
          </a:p>
          <a:p>
            <a:pPr marL="1148988" lvl="1" indent="-376976"/>
            <a:r>
              <a:rPr lang="en-GB"/>
              <a:t>Beam systems</a:t>
            </a:r>
          </a:p>
          <a:p>
            <a:pPr marL="1148988" lvl="1" indent="-376976"/>
            <a:r>
              <a:rPr lang="en-GB"/>
              <a:t>Path Reinforcement</a:t>
            </a:r>
          </a:p>
          <a:p>
            <a:pPr marL="1148988" lvl="1" indent="-376976"/>
            <a:r>
              <a:rPr lang="en-GB"/>
              <a:t>Ability to define reinforcement bar sets</a:t>
            </a:r>
            <a:endParaRPr lang="en-US" altLang="ja-JP">
              <a:ea typeface="ＭＳ Ｐゴシック" pitchFamily="34" charset="-128"/>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433709" y="108411"/>
            <a:ext cx="11472854" cy="1626129"/>
          </a:xfrm>
        </p:spPr>
        <p:txBody>
          <a:bodyPr/>
          <a:lstStyle/>
          <a:p>
            <a:r>
              <a:rPr lang="en-GB"/>
              <a:t>Revit 9.1 API </a:t>
            </a:r>
            <a:r>
              <a:rPr lang="en-GB" smtClean="0"/>
              <a:t>Fixes</a:t>
            </a:r>
            <a:endParaRPr lang="en-US" altLang="ja-JP" sz="3400">
              <a:solidFill>
                <a:srgbClr val="003366"/>
              </a:solidFill>
              <a:ea typeface="ＭＳ Ｐゴシック" pitchFamily="34" charset="-128"/>
            </a:endParaRPr>
          </a:p>
        </p:txBody>
      </p:sp>
      <p:sp>
        <p:nvSpPr>
          <p:cNvPr id="225283" name="Rectangle 3"/>
          <p:cNvSpPr>
            <a:spLocks noGrp="1" noChangeArrowheads="1"/>
          </p:cNvSpPr>
          <p:nvPr>
            <p:ph idx="1"/>
          </p:nvPr>
        </p:nvSpPr>
        <p:spPr/>
        <p:txBody>
          <a:bodyPr/>
          <a:lstStyle/>
          <a:p>
            <a:pPr marL="717550" lvl="1" indent="-376238"/>
            <a:r>
              <a:rPr lang="en-US" altLang="ja-JP" sz="3600">
                <a:ea typeface="ＭＳ Ｐゴシック" pitchFamily="34" charset="-128"/>
              </a:rPr>
              <a:t>NewArc() added to API</a:t>
            </a:r>
            <a:endParaRPr lang="en-GB" altLang="ja-JP" sz="3600">
              <a:ea typeface="ＭＳ Ｐゴシック" pitchFamily="34" charset="-128"/>
            </a:endParaRPr>
          </a:p>
          <a:p>
            <a:pPr marL="717550" lvl="1" indent="-376238"/>
            <a:r>
              <a:rPr lang="en-US" altLang="ja-JP" sz="3600">
                <a:ea typeface="ＭＳ Ｐゴシック" pitchFamily="34" charset="-128"/>
              </a:rPr>
              <a:t>Improved Span Direction API</a:t>
            </a:r>
            <a:endParaRPr lang="en-GB" altLang="ja-JP" sz="3600">
              <a:ea typeface="ＭＳ Ｐゴシック" pitchFamily="34" charset="-128"/>
            </a:endParaRPr>
          </a:p>
          <a:p>
            <a:pPr marL="717550" lvl="1" indent="-376238"/>
            <a:r>
              <a:rPr lang="en-US" altLang="ja-JP" sz="3600">
                <a:ea typeface="ＭＳ Ｐゴシック" pitchFamily="34" charset="-128"/>
              </a:rPr>
              <a:t>Track changes no longer highlights type changes to the same type</a:t>
            </a:r>
            <a:endParaRPr lang="en-GB" altLang="ja-JP" sz="3600">
              <a:ea typeface="ＭＳ Ｐゴシック" pitchFamily="34" charset="-128"/>
            </a:endParaRPr>
          </a:p>
          <a:p>
            <a:pPr marL="717550" lvl="1" indent="-376238"/>
            <a:r>
              <a:rPr lang="en-US" altLang="ja-JP" sz="3600">
                <a:ea typeface="ＭＳ Ｐゴシック" pitchFamily="34" charset="-128"/>
              </a:rPr>
              <a:t>Delete methods now return the ids of the elements deleted</a:t>
            </a:r>
            <a:endParaRPr lang="en-GB" altLang="ja-JP" sz="3600">
              <a:ea typeface="ＭＳ Ｐゴシック" pitchFamily="34" charset="-128"/>
            </a:endParaRPr>
          </a:p>
          <a:p>
            <a:pPr marL="717550" lvl="1" indent="-376238"/>
            <a:r>
              <a:rPr lang="en-US" altLang="ja-JP" sz="3600">
                <a:ea typeface="ＭＳ Ｐゴシック" pitchFamily="34" charset="-128"/>
              </a:rPr>
              <a:t>Grid lines are now available immediately after creation</a:t>
            </a:r>
            <a:endParaRPr lang="en-GB" altLang="ja-JP" sz="3600">
              <a:ea typeface="ＭＳ Ｐゴシック" pitchFamily="34" charset="-128"/>
            </a:endParaRPr>
          </a:p>
          <a:p>
            <a:pPr marL="717550" lvl="1" indent="-376238"/>
            <a:r>
              <a:rPr lang="en-US" altLang="ja-JP" sz="3600">
                <a:ea typeface="ＭＳ Ｐゴシック" pitchFamily="34" charset="-128"/>
              </a:rPr>
              <a:t>Significant performance improvements to element transformations through </a:t>
            </a:r>
            <a:r>
              <a:rPr lang="en-US" altLang="ja-JP" sz="3600" i="1" smtClean="0">
                <a:ea typeface="ＭＳ Ｐゴシック" pitchFamily="34" charset="-128"/>
              </a:rPr>
              <a:t>SuspendUpdating</a:t>
            </a:r>
            <a:r>
              <a:rPr lang="en-US" altLang="ja-JP" sz="3600" smtClean="0">
                <a:ea typeface="ＭＳ Ｐゴシック" pitchFamily="34" charset="-128"/>
              </a:rPr>
              <a:t> </a:t>
            </a:r>
            <a:r>
              <a:rPr lang="en-US" altLang="ja-JP" sz="3600">
                <a:ea typeface="ＭＳ Ｐゴシック" pitchFamily="34" charset="-128"/>
              </a:rPr>
              <a:t>functionality</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7331" name="Rectangle 3"/>
          <p:cNvSpPr>
            <a:spLocks noGrp="1" noChangeArrowheads="1"/>
          </p:cNvSpPr>
          <p:nvPr>
            <p:ph type="title"/>
          </p:nvPr>
        </p:nvSpPr>
        <p:spPr>
          <a:xfrm>
            <a:off x="454036" y="203236"/>
            <a:ext cx="11581278" cy="1246151"/>
          </a:xfrm>
        </p:spPr>
        <p:txBody>
          <a:bodyPr/>
          <a:lstStyle/>
          <a:p>
            <a:r>
              <a:rPr lang="en-US" altLang="ja-JP" smtClean="0">
                <a:ea typeface="ＭＳ Ｐゴシック" pitchFamily="34" charset="-128"/>
              </a:rPr>
              <a:t>FrameBuilder</a:t>
            </a:r>
            <a:endParaRPr lang="en-US" altLang="ja-JP">
              <a:ea typeface="ＭＳ Ｐゴシック" pitchFamily="34" charset="-128"/>
            </a:endParaRPr>
          </a:p>
        </p:txBody>
      </p:sp>
      <p:sp>
        <p:nvSpPr>
          <p:cNvPr id="227332" name="Rectangle 4"/>
          <p:cNvSpPr>
            <a:spLocks noGrp="1" noChangeArrowheads="1"/>
          </p:cNvSpPr>
          <p:nvPr>
            <p:ph idx="1"/>
          </p:nvPr>
        </p:nvSpPr>
        <p:spPr>
          <a:xfrm>
            <a:off x="542133" y="1951355"/>
            <a:ext cx="11493182" cy="7283704"/>
          </a:xfrm>
        </p:spPr>
        <p:txBody>
          <a:bodyPr/>
          <a:lstStyle/>
          <a:p>
            <a:r>
              <a:rPr lang="en-GB" b="0">
                <a:solidFill>
                  <a:schemeClr val="hlink"/>
                </a:solidFill>
              </a:rPr>
              <a:t>FrameBuilder</a:t>
            </a:r>
            <a:r>
              <a:rPr lang="en-GB" b="0"/>
              <a:t> </a:t>
            </a:r>
            <a:r>
              <a:rPr lang="en-GB" b="0" smtClean="0"/>
              <a:t>– All</a:t>
            </a:r>
          </a:p>
          <a:p>
            <a:pPr lvl="1"/>
            <a:r>
              <a:rPr lang="en-GB" sz="3400" smtClean="0"/>
              <a:t>Composed </a:t>
            </a:r>
            <a:r>
              <a:rPr lang="en-GB" sz="3400"/>
              <a:t>of floors, levels, columns, beams, braces</a:t>
            </a:r>
          </a:p>
          <a:p>
            <a:pPr lvl="1"/>
            <a:r>
              <a:rPr lang="en-GB" sz="3400"/>
              <a:t>Demonstrates methods</a:t>
            </a:r>
          </a:p>
          <a:p>
            <a:pPr lvl="2"/>
            <a:r>
              <a:rPr lang="en-US" altLang="zh-CN" sz="2300">
                <a:ea typeface="SimSun" pitchFamily="2" charset="-122"/>
              </a:rPr>
              <a:t>NewLevel</a:t>
            </a:r>
            <a:r>
              <a:rPr lang="en-GB" sz="2300"/>
              <a:t>(), N</a:t>
            </a:r>
            <a:r>
              <a:rPr lang="en-US" altLang="ja-JP" sz="2300">
                <a:ea typeface="ＭＳ Ｐゴシック" pitchFamily="34" charset="-128"/>
              </a:rPr>
              <a:t>ewFamilyInstance()</a:t>
            </a:r>
            <a:endParaRPr lang="en-GB" sz="2300"/>
          </a:p>
          <a:p>
            <a:pPr lvl="1"/>
            <a:r>
              <a:rPr lang="en-GB" sz="3400"/>
              <a:t>Illustrates the </a:t>
            </a:r>
            <a:r>
              <a:rPr lang="en-US" altLang="ja-JP" sz="3400">
                <a:ea typeface="ＭＳ Ｐゴシック" pitchFamily="34" charset="-128"/>
              </a:rPr>
              <a:t>SuspendUpdating mechanism</a:t>
            </a:r>
          </a:p>
          <a:p>
            <a:pPr lvl="2"/>
            <a:r>
              <a:rPr lang="en-US" altLang="ja-JP" sz="2300">
                <a:ea typeface="ＭＳ Ｐゴシック" pitchFamily="34" charset="-128"/>
              </a:rPr>
              <a:t>New SuspendUpdating( doc ), SuspendUpdating.Dispose</a:t>
            </a:r>
            <a:r>
              <a:rPr lang="en-US" altLang="ja-JP" sz="2300" smtClean="0">
                <a:ea typeface="ＭＳ Ｐゴシック" pitchFamily="34" charset="-128"/>
              </a:rPr>
              <a:t>()</a:t>
            </a:r>
            <a:endParaRPr lang="ja-JP" altLang="en-US">
              <a:ea typeface="ＭＳ Ｐゴシック" pitchFamily="34" charset="-128"/>
            </a:endParaRPr>
          </a:p>
        </p:txBody>
      </p:sp>
      <p:pic>
        <p:nvPicPr>
          <p:cNvPr id="10" name="Picture 9" descr="FrameBuilder02.png"/>
          <p:cNvPicPr>
            <a:picLocks noChangeAspect="1"/>
          </p:cNvPicPr>
          <p:nvPr/>
        </p:nvPicPr>
        <p:blipFill>
          <a:blip r:embed="rId3" cstate="print"/>
          <a:stretch>
            <a:fillRect/>
          </a:stretch>
        </p:blipFill>
        <p:spPr>
          <a:xfrm>
            <a:off x="7318778" y="5589826"/>
            <a:ext cx="3755911" cy="3511304"/>
          </a:xfrm>
          <a:prstGeom prst="rect">
            <a:avLst/>
          </a:prstGeom>
        </p:spPr>
      </p:pic>
      <p:pic>
        <p:nvPicPr>
          <p:cNvPr id="11" name="Picture 10" descr="FrameBuilder01.png"/>
          <p:cNvPicPr>
            <a:picLocks noChangeAspect="1"/>
          </p:cNvPicPr>
          <p:nvPr/>
        </p:nvPicPr>
        <p:blipFill>
          <a:blip r:embed="rId4" cstate="print"/>
          <a:stretch>
            <a:fillRect/>
          </a:stretch>
        </p:blipFill>
        <p:spPr>
          <a:xfrm>
            <a:off x="1321410" y="5691458"/>
            <a:ext cx="5317235" cy="3278282"/>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a:xfrm>
            <a:off x="454036" y="194233"/>
            <a:ext cx="11689704" cy="1626129"/>
          </a:xfrm>
        </p:spPr>
        <p:txBody>
          <a:bodyPr/>
          <a:lstStyle/>
          <a:p>
            <a:r>
              <a:rPr lang="en-US" noProof="1" smtClean="0"/>
              <a:t>Journaling</a:t>
            </a:r>
            <a:r>
              <a:rPr lang="en-US" altLang="ja-JP" smtClean="0">
                <a:ea typeface="ＭＳ Ｐゴシック" pitchFamily="34" charset="-128"/>
              </a:rPr>
              <a:t> </a:t>
            </a:r>
            <a:r>
              <a:rPr lang="en-US" altLang="ja-JP">
                <a:ea typeface="ＭＳ Ｐゴシック" pitchFamily="34" charset="-128"/>
              </a:rPr>
              <a:t>Mechanism</a:t>
            </a:r>
          </a:p>
        </p:txBody>
      </p:sp>
      <p:sp>
        <p:nvSpPr>
          <p:cNvPr id="229379" name="Rectangle 3"/>
          <p:cNvSpPr>
            <a:spLocks noGrp="1" noChangeArrowheads="1"/>
          </p:cNvSpPr>
          <p:nvPr>
            <p:ph idx="1"/>
          </p:nvPr>
        </p:nvSpPr>
        <p:spPr>
          <a:xfrm>
            <a:off x="454036" y="1951355"/>
            <a:ext cx="11472852" cy="7283704"/>
          </a:xfrm>
        </p:spPr>
        <p:txBody>
          <a:bodyPr/>
          <a:lstStyle/>
          <a:p>
            <a:r>
              <a:rPr lang="en-GB" b="0">
                <a:solidFill>
                  <a:schemeClr val="hlink"/>
                </a:solidFill>
              </a:rPr>
              <a:t>Journaling</a:t>
            </a:r>
            <a:r>
              <a:rPr lang="en-GB" b="0"/>
              <a:t> </a:t>
            </a:r>
            <a:r>
              <a:rPr lang="en-GB" b="0" smtClean="0"/>
              <a:t>– All</a:t>
            </a:r>
          </a:p>
          <a:p>
            <a:pPr lvl="1"/>
            <a:r>
              <a:rPr lang="en-US" altLang="ja-JP" smtClean="0">
                <a:ea typeface="ＭＳ Ｐゴシック" pitchFamily="34" charset="-128"/>
              </a:rPr>
              <a:t>All </a:t>
            </a:r>
            <a:r>
              <a:rPr lang="en-US" altLang="ja-JP">
                <a:ea typeface="ＭＳ Ｐゴシック" pitchFamily="34" charset="-128"/>
              </a:rPr>
              <a:t>user actions in Revit are recorded in the journal file</a:t>
            </a:r>
          </a:p>
          <a:p>
            <a:pPr lvl="2"/>
            <a:r>
              <a:rPr lang="en-US" sz="2300" noProof="1"/>
              <a:t>C:\Program Files\Autodesk Revit Structure 4\Journals</a:t>
            </a:r>
            <a:endParaRPr lang="en-US" altLang="ja-JP" sz="2300">
              <a:ea typeface="ＭＳ Ｐゴシック" pitchFamily="34" charset="-128"/>
            </a:endParaRPr>
          </a:p>
          <a:p>
            <a:pPr lvl="1"/>
            <a:r>
              <a:rPr lang="en-US" altLang="ja-JP">
                <a:ea typeface="ＭＳ Ｐゴシック" pitchFamily="34" charset="-128"/>
              </a:rPr>
              <a:t>To rerun journal file</a:t>
            </a:r>
          </a:p>
          <a:p>
            <a:pPr lvl="2"/>
            <a:r>
              <a:rPr lang="en-US" altLang="ja-JP" sz="2300">
                <a:ea typeface="ＭＳ Ｐゴシック" pitchFamily="34" charset="-128"/>
              </a:rPr>
              <a:t>Drag it onto Revit icon </a:t>
            </a:r>
          </a:p>
          <a:p>
            <a:pPr lvl="2"/>
            <a:r>
              <a:rPr lang="en-US" altLang="ja-JP" sz="2300">
                <a:ea typeface="ＭＳ Ｐゴシック" pitchFamily="34" charset="-128"/>
              </a:rPr>
              <a:t>Drag it onto open session</a:t>
            </a:r>
          </a:p>
          <a:p>
            <a:pPr lvl="2"/>
            <a:r>
              <a:rPr lang="en-US" altLang="ja-JP" sz="2300">
                <a:ea typeface="ＭＳ Ｐゴシック" pitchFamily="34" charset="-128"/>
              </a:rPr>
              <a:t>Pass it as command line parameter</a:t>
            </a:r>
          </a:p>
          <a:p>
            <a:pPr lvl="1"/>
            <a:r>
              <a:rPr lang="en-US" altLang="ja-JP">
                <a:ea typeface="ＭＳ Ｐゴシック" pitchFamily="34" charset="-128"/>
              </a:rPr>
              <a:t>I</a:t>
            </a:r>
            <a:r>
              <a:rPr lang="en-US" noProof="1"/>
              <a:t>ntegrating an external</a:t>
            </a:r>
            <a:r>
              <a:rPr lang="en-US" altLang="ja-JP">
                <a:ea typeface="ＭＳ Ｐゴシック" pitchFamily="34" charset="-128"/>
              </a:rPr>
              <a:t> </a:t>
            </a:r>
            <a:r>
              <a:rPr lang="en-US" noProof="1"/>
              <a:t>application</a:t>
            </a:r>
            <a:endParaRPr lang="en-US" altLang="ja-JP">
              <a:ea typeface="ＭＳ Ｐゴシック" pitchFamily="34" charset="-128"/>
            </a:endParaRPr>
          </a:p>
          <a:p>
            <a:pPr lvl="2"/>
            <a:r>
              <a:rPr lang="en-US" sz="2300"/>
              <a:t>A</a:t>
            </a:r>
            <a:r>
              <a:rPr lang="en-US" sz="2300" noProof="1"/>
              <a:t>dd</a:t>
            </a:r>
            <a:r>
              <a:rPr lang="en-US" altLang="ja-JP" sz="2300">
                <a:ea typeface="ＭＳ Ｐゴシック" pitchFamily="34" charset="-128"/>
              </a:rPr>
              <a:t> </a:t>
            </a:r>
            <a:r>
              <a:rPr lang="en-US" sz="2300" noProof="1"/>
              <a:t>and retriev</a:t>
            </a:r>
            <a:r>
              <a:rPr lang="en-US" altLang="ja-JP" sz="2300">
                <a:ea typeface="ＭＳ Ｐゴシック" pitchFamily="34" charset="-128"/>
              </a:rPr>
              <a:t>e </a:t>
            </a:r>
            <a:r>
              <a:rPr lang="en-US" sz="2300" noProof="1"/>
              <a:t>information to and from journal file</a:t>
            </a:r>
            <a:endParaRPr lang="en-US" altLang="ja-JP" sz="2300">
              <a:ea typeface="ＭＳ Ｐゴシック" pitchFamily="34" charset="-128"/>
            </a:endParaRPr>
          </a:p>
          <a:p>
            <a:pPr lvl="3">
              <a:buNone/>
            </a:pPr>
            <a:r>
              <a:rPr lang="en-US" sz="1700" noProof="1">
                <a:latin typeface="Courier New" pitchFamily="49" charset="0"/>
                <a:cs typeface="Courier New" pitchFamily="49" charset="0"/>
              </a:rPr>
              <a:t>StringStringMap Autodesk.Revit.ExternalCommandData.Data</a:t>
            </a:r>
          </a:p>
          <a:p>
            <a:pPr lvl="3">
              <a:buNone/>
            </a:pPr>
            <a:r>
              <a:rPr lang="en-US" sz="1700" noProof="1">
                <a:latin typeface="Courier New" pitchFamily="49" charset="0"/>
                <a:cs typeface="Courier New" pitchFamily="49" charset="0"/>
              </a:rPr>
              <a:t>StringStringMap.Insert()</a:t>
            </a:r>
          </a:p>
          <a:p>
            <a:pPr lvl="3">
              <a:buNone/>
            </a:pPr>
            <a:r>
              <a:rPr lang="en-US" sz="1700" noProof="1">
                <a:latin typeface="Courier New" pitchFamily="49" charset="0"/>
                <a:cs typeface="Courier New" pitchFamily="49" charset="0"/>
              </a:rPr>
              <a:t>StringStringMap.Item()</a:t>
            </a:r>
          </a:p>
          <a:p>
            <a:pPr lvl="1"/>
            <a:r>
              <a:rPr lang="en-US" altLang="ja-JP">
                <a:ea typeface="ＭＳ Ｐゴシック" pitchFamily="34" charset="-128"/>
              </a:rPr>
              <a:t>Example application adds a wall and saves its data</a:t>
            </a:r>
          </a:p>
          <a:p>
            <a:pPr lvl="1"/>
            <a:r>
              <a:rPr lang="en-US" altLang="ja-JP">
                <a:ea typeface="ＭＳ Ｐゴシック" pitchFamily="34" charset="-128"/>
              </a:rPr>
              <a:t>VBScript-like, work around missing API issues</a:t>
            </a: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kern="1200" smtClean="0">
                <a:solidFill>
                  <a:schemeClr val="tx1"/>
                </a:solidFill>
                <a:ea typeface="ＭＳ Ｐゴシック"/>
                <a:cs typeface="+mn-cs"/>
              </a:rPr>
              <a:t>Model Lines</a:t>
            </a:r>
            <a:endParaRPr lang="en-GB" sz="3200"/>
          </a:p>
        </p:txBody>
      </p:sp>
      <p:sp>
        <p:nvSpPr>
          <p:cNvPr id="237571" name="Rectangle 3"/>
          <p:cNvSpPr>
            <a:spLocks noGrp="1" noChangeArrowheads="1"/>
          </p:cNvSpPr>
          <p:nvPr>
            <p:ph idx="1"/>
          </p:nvPr>
        </p:nvSpPr>
        <p:spPr/>
        <p:txBody>
          <a:bodyPr/>
          <a:lstStyle/>
          <a:p>
            <a:pPr>
              <a:lnSpc>
                <a:spcPct val="90000"/>
              </a:lnSpc>
            </a:pPr>
            <a:r>
              <a:rPr lang="en-GB" b="0" smtClean="0">
                <a:solidFill>
                  <a:schemeClr val="hlink"/>
                </a:solidFill>
              </a:rPr>
              <a:t>ModelLines</a:t>
            </a:r>
            <a:r>
              <a:rPr lang="en-GB" b="0" smtClean="0"/>
              <a:t> – All</a:t>
            </a:r>
          </a:p>
          <a:p>
            <a:pPr lvl="1">
              <a:lnSpc>
                <a:spcPct val="90000"/>
              </a:lnSpc>
            </a:pPr>
            <a:r>
              <a:rPr lang="en-US" noProof="1" smtClean="0"/>
              <a:t>Report </a:t>
            </a:r>
            <a:r>
              <a:rPr lang="en-US" noProof="1"/>
              <a:t>the number of </a:t>
            </a:r>
            <a:r>
              <a:rPr lang="en-US" altLang="ja-JP">
                <a:ea typeface="ＭＳ Ｐゴシック" pitchFamily="34" charset="-128"/>
              </a:rPr>
              <a:t>instances of </a:t>
            </a:r>
            <a:r>
              <a:rPr lang="en-US" noProof="1"/>
              <a:t>each model line type</a:t>
            </a:r>
            <a:endParaRPr lang="en-US" altLang="ja-JP">
              <a:ea typeface="ＭＳ Ｐゴシック" pitchFamily="34" charset="-128"/>
            </a:endParaRPr>
          </a:p>
          <a:p>
            <a:pPr lvl="1">
              <a:lnSpc>
                <a:spcPct val="90000"/>
              </a:lnSpc>
            </a:pPr>
            <a:r>
              <a:rPr lang="en-US" altLang="ja-JP" smtClean="0">
                <a:ea typeface="ＭＳ Ｐゴシック" pitchFamily="34" charset="-128"/>
              </a:rPr>
              <a:t>C</a:t>
            </a:r>
            <a:r>
              <a:rPr lang="en-US" noProof="1" smtClean="0"/>
              <a:t>reate </a:t>
            </a:r>
            <a:r>
              <a:rPr lang="en-US" altLang="ja-JP">
                <a:ea typeface="ＭＳ Ｐゴシック" pitchFamily="34" charset="-128"/>
              </a:rPr>
              <a:t>new model lines</a:t>
            </a:r>
          </a:p>
          <a:p>
            <a:pPr lvl="2">
              <a:lnSpc>
                <a:spcPct val="90000"/>
              </a:lnSpc>
            </a:pPr>
            <a:r>
              <a:rPr lang="en-US" sz="2300" noProof="1"/>
              <a:t>Arc, Ellipse, Line, </a:t>
            </a:r>
            <a:r>
              <a:rPr lang="en-US" sz="2300" noProof="1" smtClean="0"/>
              <a:t>NurbSpline</a:t>
            </a:r>
            <a:endParaRPr lang="en-US" altLang="ja-JP" sz="2300">
              <a:ea typeface="ＭＳ Ｐゴシック" pitchFamily="34" charset="-128"/>
            </a:endParaRPr>
          </a:p>
          <a:p>
            <a:pPr lvl="1">
              <a:lnSpc>
                <a:spcPct val="90000"/>
              </a:lnSpc>
            </a:pPr>
            <a:r>
              <a:rPr lang="en-US" altLang="ja-JP">
                <a:ea typeface="ＭＳ Ｐゴシック" pitchFamily="34" charset="-128"/>
              </a:rPr>
              <a:t>New and Modified Classes and Methods</a:t>
            </a:r>
          </a:p>
          <a:p>
            <a:pPr lvl="4">
              <a:lnSpc>
                <a:spcPct val="90000"/>
              </a:lnSpc>
            </a:pPr>
            <a:r>
              <a:rPr lang="en-GB" sz="1800">
                <a:latin typeface="Courier New" pitchFamily="49" charset="0"/>
                <a:cs typeface="Courier New" pitchFamily="49" charset="0"/>
              </a:rPr>
              <a:t>Autodesk.Revit.Elements.ModelCurveArray</a:t>
            </a:r>
          </a:p>
          <a:p>
            <a:pPr lvl="4">
              <a:lnSpc>
                <a:spcPct val="90000"/>
              </a:lnSpc>
            </a:pPr>
            <a:r>
              <a:rPr lang="en-GB" sz="1800">
                <a:latin typeface="Courier New" pitchFamily="49" charset="0"/>
                <a:cs typeface="Courier New" pitchFamily="49" charset="0"/>
              </a:rPr>
              <a:t>Autodesk.Revit.Elements.ModelCurveArrayIterator</a:t>
            </a:r>
          </a:p>
          <a:p>
            <a:pPr lvl="4">
              <a:lnSpc>
                <a:spcPct val="90000"/>
              </a:lnSpc>
            </a:pPr>
            <a:r>
              <a:rPr lang="en-GB" sz="1800">
                <a:latin typeface="Courier New" pitchFamily="49" charset="0"/>
                <a:cs typeface="Courier New" pitchFamily="49" charset="0"/>
              </a:rPr>
              <a:t>Autodesk.Revit.Elements.ModelCurve</a:t>
            </a:r>
          </a:p>
          <a:p>
            <a:pPr lvl="4">
              <a:lnSpc>
                <a:spcPct val="90000"/>
              </a:lnSpc>
            </a:pPr>
            <a:r>
              <a:rPr lang="en-GB" sz="1800">
                <a:latin typeface="Courier New" pitchFamily="49" charset="0"/>
                <a:cs typeface="Courier New" pitchFamily="49" charset="0"/>
              </a:rPr>
              <a:t>Autodesk.Revit.Elements.ModelArc</a:t>
            </a:r>
          </a:p>
          <a:p>
            <a:pPr lvl="4">
              <a:lnSpc>
                <a:spcPct val="90000"/>
              </a:lnSpc>
            </a:pPr>
            <a:r>
              <a:rPr lang="en-GB" sz="1800">
                <a:latin typeface="Courier New" pitchFamily="49" charset="0"/>
                <a:cs typeface="Courier New" pitchFamily="49" charset="0"/>
              </a:rPr>
              <a:t>Autodesk.Revit.Elements.ModelEllipse</a:t>
            </a:r>
          </a:p>
          <a:p>
            <a:pPr lvl="4">
              <a:lnSpc>
                <a:spcPct val="90000"/>
              </a:lnSpc>
            </a:pPr>
            <a:r>
              <a:rPr lang="en-GB" sz="1800">
                <a:latin typeface="Courier New" pitchFamily="49" charset="0"/>
                <a:cs typeface="Courier New" pitchFamily="49" charset="0"/>
              </a:rPr>
              <a:t>Autodesk.Revit.Elements.ModelLine</a:t>
            </a:r>
          </a:p>
          <a:p>
            <a:pPr lvl="4">
              <a:lnSpc>
                <a:spcPct val="90000"/>
              </a:lnSpc>
            </a:pPr>
            <a:r>
              <a:rPr lang="en-GB" sz="1800">
                <a:latin typeface="Courier New" pitchFamily="49" charset="0"/>
                <a:cs typeface="Courier New" pitchFamily="49" charset="0"/>
              </a:rPr>
              <a:t>Autodesk.Revit.Elements.ModelHermiteSpline</a:t>
            </a:r>
          </a:p>
          <a:p>
            <a:pPr lvl="4">
              <a:lnSpc>
                <a:spcPct val="90000"/>
              </a:lnSpc>
            </a:pPr>
            <a:r>
              <a:rPr lang="en-GB" sz="1800">
                <a:latin typeface="Courier New" pitchFamily="49" charset="0"/>
                <a:cs typeface="Courier New" pitchFamily="49" charset="0"/>
              </a:rPr>
              <a:t>Autodesk.Revit.Elements.ModelNurbSpline</a:t>
            </a:r>
          </a:p>
          <a:p>
            <a:pPr lvl="4">
              <a:lnSpc>
                <a:spcPct val="90000"/>
              </a:lnSpc>
            </a:pPr>
            <a:r>
              <a:rPr lang="en-GB" sz="1800">
                <a:latin typeface="Courier New" pitchFamily="49" charset="0"/>
                <a:cs typeface="Courier New" pitchFamily="49" charset="0"/>
              </a:rPr>
              <a:t>Autodesk.Revit.Creation.Document.NewModelCurve</a:t>
            </a:r>
          </a:p>
          <a:p>
            <a:pPr lvl="4">
              <a:lnSpc>
                <a:spcPct val="90000"/>
              </a:lnSpc>
            </a:pPr>
            <a:r>
              <a:rPr lang="en-GB" sz="1800">
                <a:latin typeface="Courier New" pitchFamily="49" charset="0"/>
                <a:cs typeface="Courier New" pitchFamily="49" charset="0"/>
              </a:rPr>
              <a:t>Autodesk.Revit.Creation.Document.NewModelCurveArray</a:t>
            </a:r>
          </a:p>
          <a:p>
            <a:pPr lvl="4">
              <a:lnSpc>
                <a:spcPct val="90000"/>
              </a:lnSpc>
            </a:pPr>
            <a:r>
              <a:rPr lang="en-GB" sz="1800" smtClean="0">
                <a:latin typeface="Courier New" pitchFamily="49" charset="0"/>
                <a:cs typeface="Courier New" pitchFamily="49" charset="0"/>
              </a:rPr>
              <a:t>Autodesk.Revit.Creation.Application.NewArc</a:t>
            </a:r>
            <a:endParaRPr lang="en-US" altLang="ja-JP" sz="1800">
              <a:latin typeface="Courier New" pitchFamily="49" charset="0"/>
              <a:ea typeface="ＭＳ Ｐゴシック" pitchFamily="34" charset="-128"/>
              <a:cs typeface="Courier New" pitchFamily="49" charset="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smtClean="0"/>
              <a:t>SDK Samples</a:t>
            </a:r>
            <a:endParaRPr lang="en-GB" dirty="0" smtClean="0"/>
          </a:p>
        </p:txBody>
      </p:sp>
      <p:sp>
        <p:nvSpPr>
          <p:cNvPr id="14339" name="Rectangle 3"/>
          <p:cNvSpPr>
            <a:spLocks noGrp="1" noChangeArrowheads="1"/>
          </p:cNvSpPr>
          <p:nvPr>
            <p:ph idx="1"/>
          </p:nvPr>
        </p:nvSpPr>
        <p:spPr>
          <a:xfrm>
            <a:off x="593725" y="1754187"/>
            <a:ext cx="11761788" cy="6699250"/>
          </a:xfrm>
        </p:spPr>
        <p:txBody>
          <a:bodyPr/>
          <a:lstStyle/>
          <a:p>
            <a:r>
              <a:rPr lang="en-GB" smtClean="0"/>
              <a:t>Documentation</a:t>
            </a:r>
          </a:p>
          <a:p>
            <a:pPr lvl="1"/>
            <a:r>
              <a:rPr lang="en-GB" smtClean="0"/>
              <a:t>SamplesReadMe.htm</a:t>
            </a:r>
          </a:p>
          <a:p>
            <a:pPr lvl="1"/>
            <a:r>
              <a:rPr lang="en-GB" smtClean="0"/>
              <a:t>Revit 2011 New Samples.doc</a:t>
            </a:r>
          </a:p>
          <a:p>
            <a:r>
              <a:rPr lang="en-US" smtClean="0"/>
              <a:t>Utility</a:t>
            </a:r>
            <a:endParaRPr lang="en-GB" smtClean="0"/>
          </a:p>
          <a:p>
            <a:pPr lvl="1"/>
            <a:r>
              <a:rPr lang="en-GB" smtClean="0"/>
              <a:t>RevitAPIDllsPathUpdater.exe</a:t>
            </a:r>
          </a:p>
          <a:p>
            <a:r>
              <a:rPr lang="en-US" smtClean="0"/>
              <a:t>Main samples solution</a:t>
            </a:r>
            <a:endParaRPr lang="en-GB" smtClean="0"/>
          </a:p>
          <a:p>
            <a:pPr lvl="1"/>
            <a:r>
              <a:rPr lang="en-GB" smtClean="0"/>
              <a:t>SDKSamples2011.sln</a:t>
            </a:r>
          </a:p>
          <a:p>
            <a:r>
              <a:rPr lang="en-US" smtClean="0"/>
              <a:t>And the samples themselves!</a:t>
            </a:r>
            <a:endParaRPr lang="en-GB" smtClean="0"/>
          </a:p>
        </p:txBody>
      </p:sp>
      <p:pic>
        <p:nvPicPr>
          <p:cNvPr id="1026" name="Picture 2"/>
          <p:cNvPicPr>
            <a:picLocks noChangeAspect="1" noChangeArrowheads="1"/>
          </p:cNvPicPr>
          <p:nvPr/>
        </p:nvPicPr>
        <p:blipFill>
          <a:blip r:embed="rId3" cstate="print"/>
          <a:srcRect/>
          <a:stretch>
            <a:fillRect/>
          </a:stretch>
        </p:blipFill>
        <p:spPr bwMode="auto">
          <a:xfrm>
            <a:off x="1722761" y="6371907"/>
            <a:ext cx="9568937" cy="33070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03659" y="436796"/>
            <a:ext cx="11850574" cy="837006"/>
          </a:xfrm>
        </p:spPr>
        <p:txBody>
          <a:bodyPr/>
          <a:lstStyle/>
          <a:p>
            <a:pPr rtl="0" eaLnBrk="1" latinLnBrk="0" hangingPunct="1"/>
            <a:r>
              <a:rPr lang="en-US" kern="1200" smtClean="0">
                <a:solidFill>
                  <a:schemeClr val="tx1"/>
                </a:solidFill>
                <a:ea typeface="ＭＳ Ｐゴシック"/>
                <a:cs typeface="+mn-cs"/>
              </a:rPr>
              <a:t>M</a:t>
            </a:r>
            <a:r>
              <a:rPr lang="en-US" kern="1200" smtClean="0">
                <a:solidFill>
                  <a:schemeClr val="tx1"/>
                </a:solidFill>
                <a:ea typeface="+mj-ea"/>
                <a:cs typeface="Arial" pitchFamily="34" charset="0"/>
              </a:rPr>
              <a:t>odel Lines</a:t>
            </a:r>
            <a:endParaRPr lang="en-GB" sz="3200"/>
          </a:p>
        </p:txBody>
      </p:sp>
      <p:sp>
        <p:nvSpPr>
          <p:cNvPr id="239619" name="Rectangle 3"/>
          <p:cNvSpPr>
            <a:spLocks noGrp="1" noChangeArrowheads="1"/>
          </p:cNvSpPr>
          <p:nvPr>
            <p:ph idx="1"/>
          </p:nvPr>
        </p:nvSpPr>
        <p:spPr>
          <a:xfrm>
            <a:off x="454038" y="2014593"/>
            <a:ext cx="5249637" cy="7091730"/>
          </a:xfrm>
        </p:spPr>
        <p:txBody>
          <a:bodyPr/>
          <a:lstStyle/>
          <a:p>
            <a:r>
              <a:rPr lang="en-GB" b="0" smtClean="0">
                <a:solidFill>
                  <a:schemeClr val="hlink"/>
                </a:solidFill>
              </a:rPr>
              <a:t>ModelLines</a:t>
            </a:r>
            <a:r>
              <a:rPr lang="en-GB" b="0" smtClean="0"/>
              <a:t> – All</a:t>
            </a:r>
          </a:p>
          <a:p>
            <a:pPr lvl="1"/>
            <a:r>
              <a:rPr lang="en-US" noProof="1" smtClean="0"/>
              <a:t>ModelLines1</a:t>
            </a:r>
            <a:r>
              <a:rPr lang="en-US" altLang="ja-JP" smtClean="0">
                <a:ea typeface="ＭＳ Ｐゴシック" pitchFamily="34" charset="-128"/>
              </a:rPr>
              <a:t> </a:t>
            </a:r>
            <a:r>
              <a:rPr lang="en-US" altLang="ja-JP">
                <a:ea typeface="ＭＳ Ｐゴシック" pitchFamily="34" charset="-128"/>
              </a:rPr>
              <a:t>- c</a:t>
            </a:r>
            <a:r>
              <a:rPr lang="en-US" noProof="1"/>
              <a:t>reates a new sketch plane for drawing the new model lines on</a:t>
            </a:r>
            <a:endParaRPr lang="en-US" altLang="ja-JP">
              <a:ea typeface="ＭＳ Ｐゴシック" pitchFamily="34" charset="-128"/>
            </a:endParaRPr>
          </a:p>
          <a:p>
            <a:pPr lvl="1"/>
            <a:r>
              <a:rPr lang="en-US" noProof="1"/>
              <a:t>ModelLines</a:t>
            </a:r>
            <a:r>
              <a:rPr lang="en-US" altLang="ja-JP">
                <a:ea typeface="ＭＳ Ｐゴシック" pitchFamily="34" charset="-128"/>
              </a:rPr>
              <a:t>2 - </a:t>
            </a:r>
            <a:r>
              <a:rPr lang="en-US" noProof="1"/>
              <a:t>allows the user to select which existing sketch plane to draw the new lines on</a:t>
            </a:r>
            <a:r>
              <a:rPr lang="en-US"/>
              <a:t> and data to use</a:t>
            </a:r>
            <a:endParaRPr lang="en-US" altLang="ja-JP">
              <a:ea typeface="ＭＳ Ｐゴシック" pitchFamily="34" charset="-128"/>
            </a:endParaRPr>
          </a:p>
          <a:p>
            <a:pPr lvl="1"/>
            <a:r>
              <a:rPr lang="en-US" altLang="ja-JP">
                <a:ea typeface="ＭＳ Ｐゴシック" pitchFamily="34" charset="-128"/>
              </a:rPr>
              <a:t>You need to d</a:t>
            </a:r>
            <a:r>
              <a:rPr lang="en-US" noProof="1"/>
              <a:t>raw some ellipses</a:t>
            </a:r>
            <a:r>
              <a:rPr lang="en-US" altLang="ja-JP">
                <a:ea typeface="ＭＳ Ｐゴシック" pitchFamily="34" charset="-128"/>
              </a:rPr>
              <a:t> </a:t>
            </a:r>
            <a:r>
              <a:rPr lang="en-US" noProof="1"/>
              <a:t>and nurb splines before invok</a:t>
            </a:r>
            <a:r>
              <a:rPr lang="en-US" altLang="ja-JP">
                <a:ea typeface="ＭＳ Ｐゴシック" pitchFamily="34" charset="-128"/>
              </a:rPr>
              <a:t>ing</a:t>
            </a:r>
            <a:r>
              <a:rPr lang="en-US" noProof="1"/>
              <a:t> the command</a:t>
            </a:r>
            <a:r>
              <a:rPr lang="en-US" altLang="ja-JP">
                <a:ea typeface="ＭＳ Ｐゴシック" pitchFamily="34" charset="-128"/>
              </a:rPr>
              <a:t>. (</a:t>
            </a:r>
            <a:r>
              <a:rPr lang="en-US" noProof="1"/>
              <a:t>the</a:t>
            </a:r>
            <a:r>
              <a:rPr lang="en-US" altLang="ja-JP">
                <a:ea typeface="ＭＳ Ｐゴシック" pitchFamily="34" charset="-128"/>
              </a:rPr>
              <a:t>se</a:t>
            </a:r>
            <a:r>
              <a:rPr lang="en-US" noProof="1"/>
              <a:t> </a:t>
            </a:r>
            <a:r>
              <a:rPr lang="en-US" altLang="ja-JP">
                <a:ea typeface="ＭＳ Ｐゴシック" pitchFamily="34" charset="-128"/>
              </a:rPr>
              <a:t>underlying </a:t>
            </a:r>
            <a:r>
              <a:rPr lang="en-US" noProof="1"/>
              <a:t>geometry curves cannot be created with Revit API</a:t>
            </a:r>
            <a:r>
              <a:rPr lang="en-US" altLang="ja-JP">
                <a:ea typeface="ＭＳ Ｐゴシック" pitchFamily="34" charset="-128"/>
              </a:rPr>
              <a:t>, yet.) </a:t>
            </a:r>
          </a:p>
        </p:txBody>
      </p:sp>
      <p:pic>
        <p:nvPicPr>
          <p:cNvPr id="239620" name="Picture 4" descr="ModelLines1"/>
          <p:cNvPicPr>
            <a:picLocks noChangeAspect="1" noChangeArrowheads="1"/>
          </p:cNvPicPr>
          <p:nvPr/>
        </p:nvPicPr>
        <p:blipFill>
          <a:blip r:embed="rId3" cstate="print"/>
          <a:srcRect/>
          <a:stretch>
            <a:fillRect/>
          </a:stretch>
        </p:blipFill>
        <p:spPr bwMode="auto">
          <a:xfrm>
            <a:off x="6329907" y="1491342"/>
            <a:ext cx="6410702" cy="3997568"/>
          </a:xfrm>
          <a:prstGeom prst="rect">
            <a:avLst/>
          </a:prstGeom>
          <a:noFill/>
          <a:ln w="9525">
            <a:noFill/>
            <a:miter lim="800000"/>
            <a:headEnd/>
            <a:tailEnd/>
          </a:ln>
        </p:spPr>
      </p:pic>
      <p:pic>
        <p:nvPicPr>
          <p:cNvPr id="239621" name="Picture 5" descr="spline"/>
          <p:cNvPicPr>
            <a:picLocks noChangeAspect="1" noChangeArrowheads="1"/>
          </p:cNvPicPr>
          <p:nvPr/>
        </p:nvPicPr>
        <p:blipFill>
          <a:blip r:embed="rId4" cstate="print"/>
          <a:srcRect/>
          <a:stretch>
            <a:fillRect/>
          </a:stretch>
        </p:blipFill>
        <p:spPr bwMode="auto">
          <a:xfrm>
            <a:off x="6424732" y="5994819"/>
            <a:ext cx="3471900" cy="2759903"/>
          </a:xfrm>
          <a:prstGeom prst="rect">
            <a:avLst/>
          </a:prstGeom>
          <a:noFill/>
        </p:spPr>
      </p:pic>
      <p:pic>
        <p:nvPicPr>
          <p:cNvPr id="239622" name="Picture 6" descr="ModelLines2"/>
          <p:cNvPicPr>
            <a:picLocks noChangeAspect="1" noChangeArrowheads="1"/>
          </p:cNvPicPr>
          <p:nvPr/>
        </p:nvPicPr>
        <p:blipFill>
          <a:blip r:embed="rId5" cstate="print"/>
          <a:srcRect/>
          <a:stretch>
            <a:fillRect/>
          </a:stretch>
        </p:blipFill>
        <p:spPr bwMode="auto">
          <a:xfrm>
            <a:off x="8810110" y="6152916"/>
            <a:ext cx="3471900" cy="2759903"/>
          </a:xfrm>
          <a:prstGeom prst="rect">
            <a:avLst/>
          </a:prstGeom>
          <a:noFill/>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Title 8"/>
          <p:cNvSpPr>
            <a:spLocks noGrp="1"/>
          </p:cNvSpPr>
          <p:nvPr>
            <p:ph type="title"/>
          </p:nvPr>
        </p:nvSpPr>
        <p:spPr>
          <a:xfrm>
            <a:off x="470550" y="490585"/>
            <a:ext cx="11850574" cy="837006"/>
          </a:xfrm>
        </p:spPr>
        <p:txBody>
          <a:bodyPr/>
          <a:lstStyle/>
          <a:p>
            <a:r>
              <a:rPr lang="en-US" smtClean="0"/>
              <a:t>Openings</a:t>
            </a:r>
            <a:endParaRPr lang="en-GB"/>
          </a:p>
        </p:txBody>
      </p:sp>
      <p:sp>
        <p:nvSpPr>
          <p:cNvPr id="245763" name="Rectangle 3"/>
          <p:cNvSpPr>
            <a:spLocks noGrp="1" noChangeArrowheads="1"/>
          </p:cNvSpPr>
          <p:nvPr>
            <p:ph idx="1"/>
          </p:nvPr>
        </p:nvSpPr>
        <p:spPr>
          <a:xfrm>
            <a:off x="454037" y="1734538"/>
            <a:ext cx="12353859" cy="7005934"/>
          </a:xfrm>
        </p:spPr>
        <p:txBody>
          <a:bodyPr/>
          <a:lstStyle/>
          <a:p>
            <a:r>
              <a:rPr lang="en-GB" sz="4000">
                <a:solidFill>
                  <a:schemeClr val="hlink"/>
                </a:solidFill>
              </a:rPr>
              <a:t>Openings</a:t>
            </a:r>
            <a:r>
              <a:rPr lang="en-GB" sz="4000"/>
              <a:t> </a:t>
            </a:r>
            <a:r>
              <a:rPr lang="en-GB" sz="4000" smtClean="0"/>
              <a:t>– All</a:t>
            </a:r>
          </a:p>
          <a:p>
            <a:pPr lvl="1"/>
            <a:r>
              <a:rPr lang="en-GB" smtClean="0"/>
              <a:t>New </a:t>
            </a:r>
            <a:r>
              <a:rPr lang="en-GB"/>
              <a:t>API calls to access openings</a:t>
            </a:r>
          </a:p>
          <a:p>
            <a:pPr lvl="2"/>
            <a:r>
              <a:rPr lang="en-GB"/>
              <a:t>Using family based elements or shafts</a:t>
            </a:r>
          </a:p>
          <a:p>
            <a:pPr lvl="1"/>
            <a:r>
              <a:rPr lang="en-GB"/>
              <a:t>Sample di</a:t>
            </a:r>
            <a:r>
              <a:rPr lang="en-GB" noProof="1"/>
              <a:t>splay</a:t>
            </a:r>
            <a:r>
              <a:rPr lang="en-US" altLang="ja-JP">
                <a:ea typeface="ＭＳ Ｐゴシック" pitchFamily="34" charset="-128"/>
              </a:rPr>
              <a:t>s</a:t>
            </a:r>
            <a:r>
              <a:rPr lang="en-US" noProof="1"/>
              <a:t> openings and create</a:t>
            </a:r>
            <a:r>
              <a:rPr lang="en-US" altLang="ja-JP">
                <a:ea typeface="ＭＳ Ｐゴシック" pitchFamily="34" charset="-128"/>
              </a:rPr>
              <a:t>s</a:t>
            </a:r>
            <a:r>
              <a:rPr lang="en-US" noProof="1"/>
              <a:t> </a:t>
            </a:r>
            <a:r>
              <a:rPr lang="en-US" altLang="ja-JP">
                <a:ea typeface="ＭＳ Ｐゴシック" pitchFamily="34" charset="-128"/>
              </a:rPr>
              <a:t>m</a:t>
            </a:r>
            <a:r>
              <a:rPr lang="en-US" noProof="1"/>
              <a:t>odel lines</a:t>
            </a:r>
            <a:r>
              <a:rPr lang="en-US" altLang="ja-JP">
                <a:ea typeface="ＭＳ Ｐゴシック" pitchFamily="34" charset="-128"/>
              </a:rPr>
              <a:t> on edges</a:t>
            </a:r>
          </a:p>
          <a:p>
            <a:pPr lvl="2"/>
            <a:r>
              <a:rPr lang="en-US" altLang="ja-JP">
                <a:ea typeface="ＭＳ Ｐゴシック" pitchFamily="34" charset="-128"/>
              </a:rPr>
              <a:t>Generic and </a:t>
            </a:r>
            <a:r>
              <a:rPr lang="en-US" noProof="1"/>
              <a:t>Opening-specific</a:t>
            </a:r>
            <a:r>
              <a:rPr lang="en-US" altLang="ja-JP">
                <a:ea typeface="ＭＳ Ｐゴシック" pitchFamily="34" charset="-128"/>
              </a:rPr>
              <a:t> helper classes</a:t>
            </a:r>
          </a:p>
          <a:p>
            <a:pPr lvl="2"/>
            <a:r>
              <a:rPr lang="en-US" noProof="1"/>
              <a:t>Vector, UCS, Line2D, Line3D, LineSketch, ObjectSketch</a:t>
            </a:r>
            <a:endParaRPr lang="en-US" altLang="ja-JP">
              <a:ea typeface="ＭＳ Ｐゴシック" pitchFamily="34" charset="-128"/>
            </a:endParaRPr>
          </a:p>
          <a:p>
            <a:pPr lvl="2"/>
            <a:r>
              <a:rPr lang="en-US" noProof="1"/>
              <a:t>WireFrame to implement an own little mini graphics system</a:t>
            </a:r>
            <a:endParaRPr lang="en-US" altLang="ja-JP">
              <a:ea typeface="ＭＳ Ｐゴシック" pitchFamily="34" charset="-128"/>
            </a:endParaRPr>
          </a:p>
          <a:p>
            <a:pPr lvl="2"/>
            <a:r>
              <a:rPr lang="en-US" noProof="1"/>
              <a:t>OpeningProperty, </a:t>
            </a:r>
            <a:r>
              <a:rPr lang="en-US" noProof="1" smtClean="0"/>
              <a:t>OpeningInfo</a:t>
            </a:r>
            <a:endParaRPr lang="en-US" altLang="ja-JP">
              <a:ea typeface="ＭＳ Ｐゴシック" pitchFamily="34" charset="-128"/>
            </a:endParaRPr>
          </a:p>
        </p:txBody>
      </p:sp>
      <p:pic>
        <p:nvPicPr>
          <p:cNvPr id="7" name="Picture 6" descr="Openings02.png"/>
          <p:cNvPicPr>
            <a:picLocks noChangeAspect="1"/>
          </p:cNvPicPr>
          <p:nvPr/>
        </p:nvPicPr>
        <p:blipFill>
          <a:blip r:embed="rId3" cstate="print"/>
          <a:stretch>
            <a:fillRect/>
          </a:stretch>
        </p:blipFill>
        <p:spPr>
          <a:xfrm>
            <a:off x="7974325" y="5333105"/>
            <a:ext cx="3086253" cy="3777832"/>
          </a:xfrm>
          <a:prstGeom prst="rect">
            <a:avLst/>
          </a:prstGeom>
        </p:spPr>
      </p:pic>
      <p:pic>
        <p:nvPicPr>
          <p:cNvPr id="8" name="Picture 7" descr="Openings01.png"/>
          <p:cNvPicPr>
            <a:picLocks noChangeAspect="1"/>
          </p:cNvPicPr>
          <p:nvPr/>
        </p:nvPicPr>
        <p:blipFill>
          <a:blip r:embed="rId4" cstate="print"/>
          <a:stretch>
            <a:fillRect/>
          </a:stretch>
        </p:blipFill>
        <p:spPr>
          <a:xfrm>
            <a:off x="2324242" y="5699792"/>
            <a:ext cx="4996293" cy="3165537"/>
          </a:xfrm>
          <a:prstGeom prst="rect">
            <a:avLst/>
          </a:prstGeom>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Reference Plane</a:t>
            </a:r>
            <a:endParaRPr lang="en-GB"/>
          </a:p>
        </p:txBody>
      </p:sp>
      <p:sp>
        <p:nvSpPr>
          <p:cNvPr id="247811" name="Rectangle 3"/>
          <p:cNvSpPr>
            <a:spLocks noGrp="1" noChangeArrowheads="1"/>
          </p:cNvSpPr>
          <p:nvPr>
            <p:ph idx="1"/>
          </p:nvPr>
        </p:nvSpPr>
        <p:spPr>
          <a:xfrm>
            <a:off x="433706" y="1951356"/>
            <a:ext cx="10930722" cy="5366243"/>
          </a:xfrm>
        </p:spPr>
        <p:txBody>
          <a:bodyPr/>
          <a:lstStyle/>
          <a:p>
            <a:pPr marL="257337" indent="-257337">
              <a:buClr>
                <a:schemeClr val="accent1"/>
              </a:buClr>
            </a:pPr>
            <a:r>
              <a:rPr lang="en-GB" b="0">
                <a:solidFill>
                  <a:schemeClr val="hlink"/>
                </a:solidFill>
              </a:rPr>
              <a:t>Reference Plane</a:t>
            </a:r>
            <a:r>
              <a:rPr lang="en-GB" b="0"/>
              <a:t> </a:t>
            </a:r>
            <a:r>
              <a:rPr lang="en-GB" b="0" smtClean="0"/>
              <a:t>–</a:t>
            </a:r>
            <a:r>
              <a:rPr lang="en-US" b="0" smtClean="0"/>
              <a:t> All</a:t>
            </a:r>
          </a:p>
          <a:p>
            <a:pPr marL="753954" lvl="1" indent="-395035"/>
            <a:r>
              <a:rPr lang="en-US" altLang="ja-JP" smtClean="0">
                <a:ea typeface="ＭＳ Ｐゴシック" pitchFamily="34" charset="-128"/>
              </a:rPr>
              <a:t>Report </a:t>
            </a:r>
            <a:r>
              <a:rPr lang="en-US" altLang="ja-JP">
                <a:ea typeface="ＭＳ Ｐゴシック" pitchFamily="34" charset="-128"/>
              </a:rPr>
              <a:t>all reference planes in the current project</a:t>
            </a:r>
          </a:p>
          <a:p>
            <a:pPr marL="753954" lvl="1" indent="-395035"/>
            <a:r>
              <a:rPr lang="en-US" altLang="ja-JP">
                <a:ea typeface="ＭＳ Ｐゴシック" pitchFamily="34" charset="-128"/>
              </a:rPr>
              <a:t>Show their ID, bubble end, free end, and normal</a:t>
            </a:r>
          </a:p>
          <a:p>
            <a:pPr marL="1275401" lvl="3" indent="-388264"/>
            <a:r>
              <a:rPr lang="en-US" noProof="1"/>
              <a:t>ReferencePlane</a:t>
            </a:r>
            <a:r>
              <a:rPr lang="en-US" altLang="ja-JP">
                <a:ea typeface="ＭＳ Ｐゴシック" pitchFamily="34" charset="-128"/>
              </a:rPr>
              <a:t> </a:t>
            </a:r>
            <a:r>
              <a:rPr lang="en-US" altLang="ja-JP" smtClean="0">
                <a:ea typeface="ＭＳ Ｐゴシック" pitchFamily="34" charset="-128"/>
              </a:rPr>
              <a:t>class</a:t>
            </a:r>
            <a:endParaRPr lang="en-US" altLang="ja-JP" sz="1400">
              <a:ea typeface="ＭＳ Ｐゴシック" pitchFamily="34" charset="-128"/>
            </a:endParaRPr>
          </a:p>
          <a:p>
            <a:pPr marL="753954" lvl="1" indent="-395035"/>
            <a:r>
              <a:rPr lang="en-US" altLang="ja-JP">
                <a:ea typeface="ＭＳ Ｐゴシック" pitchFamily="34" charset="-128"/>
              </a:rPr>
              <a:t>Create a new reference plane at the left face of the selected wall or at the bottom of selected slab</a:t>
            </a:r>
          </a:p>
          <a:p>
            <a:pPr marL="1273143" lvl="3"/>
            <a:r>
              <a:rPr lang="en-US" noProof="1"/>
              <a:t>NewReferencePlane</a:t>
            </a:r>
            <a:r>
              <a:rPr lang="en-US" altLang="ja-JP">
                <a:ea typeface="ＭＳ Ｐゴシック" pitchFamily="34" charset="-128"/>
              </a:rPr>
              <a:t>() </a:t>
            </a:r>
            <a:r>
              <a:rPr lang="en-US" altLang="ja-JP" smtClean="0">
                <a:ea typeface="ＭＳ Ｐゴシック" pitchFamily="34" charset="-128"/>
              </a:rPr>
              <a:t>method</a:t>
            </a:r>
            <a:endParaRPr lang="en-US" altLang="ja-JP">
              <a:ea typeface="ＭＳ Ｐゴシック" pitchFamily="34" charset="-128"/>
            </a:endParaRPr>
          </a:p>
        </p:txBody>
      </p:sp>
      <p:pic>
        <p:nvPicPr>
          <p:cNvPr id="6" name="Picture 5" descr="ReferencePlane01.png"/>
          <p:cNvPicPr>
            <a:picLocks noChangeAspect="1"/>
          </p:cNvPicPr>
          <p:nvPr/>
        </p:nvPicPr>
        <p:blipFill>
          <a:blip r:embed="rId3" cstate="print"/>
          <a:stretch>
            <a:fillRect/>
          </a:stretch>
        </p:blipFill>
        <p:spPr>
          <a:xfrm>
            <a:off x="6418924" y="5349790"/>
            <a:ext cx="4206945" cy="3154698"/>
          </a:xfrm>
          <a:prstGeom prst="rect">
            <a:avLst/>
          </a:prstGeom>
        </p:spPr>
      </p:pic>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pic>
        <p:nvPicPr>
          <p:cNvPr id="249858" name="Picture 2"/>
          <p:cNvPicPr>
            <a:picLocks noChangeAspect="1" noChangeArrowheads="1"/>
          </p:cNvPicPr>
          <p:nvPr/>
        </p:nvPicPr>
        <p:blipFill>
          <a:blip r:embed="rId3" cstate="print"/>
          <a:srcRect/>
          <a:stretch>
            <a:fillRect/>
          </a:stretch>
        </p:blipFill>
        <p:spPr bwMode="auto">
          <a:xfrm>
            <a:off x="2110930" y="2601368"/>
            <a:ext cx="7338925" cy="5759165"/>
          </a:xfrm>
          <a:prstGeom prst="rect">
            <a:avLst/>
          </a:prstGeom>
          <a:noFill/>
        </p:spPr>
      </p:pic>
      <p:sp>
        <p:nvSpPr>
          <p:cNvPr id="7" name="Title 6"/>
          <p:cNvSpPr>
            <a:spLocks noGrp="1"/>
          </p:cNvSpPr>
          <p:nvPr>
            <p:ph type="title"/>
          </p:nvPr>
        </p:nvSpPr>
        <p:spPr>
          <a:xfrm>
            <a:off x="403275" y="329219"/>
            <a:ext cx="11850574" cy="837006"/>
          </a:xfrm>
        </p:spPr>
        <p:txBody>
          <a:bodyPr/>
          <a:lstStyle/>
          <a:p>
            <a:pPr rtl="0" eaLnBrk="1" latinLnBrk="0" hangingPunct="1"/>
            <a:r>
              <a:rPr lang="en-US" smtClean="0"/>
              <a:t>Reference Plane</a:t>
            </a:r>
            <a:endParaRPr lang="en-GB"/>
          </a:p>
        </p:txBody>
      </p:sp>
      <p:sp>
        <p:nvSpPr>
          <p:cNvPr id="249860" name="Rectangle 4"/>
          <p:cNvSpPr>
            <a:spLocks noGrp="1" noChangeArrowheads="1"/>
          </p:cNvSpPr>
          <p:nvPr>
            <p:ph idx="1"/>
          </p:nvPr>
        </p:nvSpPr>
        <p:spPr/>
        <p:txBody>
          <a:bodyPr/>
          <a:lstStyle/>
          <a:p>
            <a:pPr>
              <a:buNone/>
            </a:pPr>
            <a:r>
              <a:rPr lang="en-GB" b="0">
                <a:solidFill>
                  <a:schemeClr val="hlink"/>
                </a:solidFill>
              </a:rPr>
              <a:t>Reference Plane</a:t>
            </a:r>
            <a:r>
              <a:rPr lang="en-GB" b="0"/>
              <a:t> </a:t>
            </a:r>
            <a:r>
              <a:rPr lang="en-GB" b="0" smtClean="0"/>
              <a:t>– All</a:t>
            </a:r>
            <a:endParaRPr lang="ja-JP" altLang="en-US" b="0">
              <a:ea typeface="ＭＳ Ｐゴシック" pitchFamily="34" charset="-128"/>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Accessing Room Elements</a:t>
            </a:r>
            <a:endParaRPr lang="en-GB"/>
          </a:p>
        </p:txBody>
      </p:sp>
      <p:sp>
        <p:nvSpPr>
          <p:cNvPr id="251907" name="Rectangle 3"/>
          <p:cNvSpPr>
            <a:spLocks noGrp="1" noChangeArrowheads="1"/>
          </p:cNvSpPr>
          <p:nvPr>
            <p:ph idx="1"/>
          </p:nvPr>
        </p:nvSpPr>
        <p:spPr>
          <a:xfrm>
            <a:off x="454036" y="2102681"/>
            <a:ext cx="11581278" cy="5824725"/>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p>
          <a:p>
            <a:pPr marL="753954" lvl="1" indent="-395035"/>
            <a:r>
              <a:rPr lang="en-US" altLang="ja-JP" smtClean="0">
                <a:ea typeface="ＭＳ Ｐゴシック" pitchFamily="34" charset="-128"/>
              </a:rPr>
              <a:t>Report room information: ID</a:t>
            </a:r>
            <a:r>
              <a:rPr lang="en-US" altLang="ja-JP">
                <a:ea typeface="ＭＳ Ｐゴシック" pitchFamily="34" charset="-128"/>
              </a:rPr>
              <a:t>, Name, Number, Level, Department, Area, Have tag </a:t>
            </a:r>
            <a:endParaRPr lang="en-US" altLang="ja-JP" smtClean="0">
              <a:ea typeface="ＭＳ Ｐゴシック" pitchFamily="34" charset="-128"/>
            </a:endParaRPr>
          </a:p>
          <a:p>
            <a:pPr marL="1277656" lvl="2" indent="-399550"/>
            <a:r>
              <a:rPr lang="en-US" sz="2600" noProof="1" smtClean="0">
                <a:latin typeface="+mn-lt"/>
              </a:rPr>
              <a:t>Room</a:t>
            </a:r>
            <a:r>
              <a:rPr lang="en-US" altLang="ja-JP" sz="2600" smtClean="0">
                <a:latin typeface="+mn-lt"/>
                <a:ea typeface="ＭＳ Ｐゴシック" pitchFamily="34" charset="-128"/>
              </a:rPr>
              <a:t> class</a:t>
            </a:r>
          </a:p>
          <a:p>
            <a:pPr marL="753954" lvl="1" indent="-395035"/>
            <a:r>
              <a:rPr lang="en-US" altLang="ja-JP" smtClean="0">
                <a:ea typeface="ＭＳ Ｐゴシック" pitchFamily="34" charset="-128"/>
              </a:rPr>
              <a:t>Create </a:t>
            </a:r>
            <a:r>
              <a:rPr lang="en-US" altLang="ja-JP">
                <a:ea typeface="ＭＳ Ｐゴシック" pitchFamily="34" charset="-128"/>
              </a:rPr>
              <a:t>a tag for a room if it has none</a:t>
            </a:r>
          </a:p>
          <a:p>
            <a:pPr marL="1273143" lvl="3"/>
            <a:r>
              <a:rPr lang="en-US" b="0" noProof="1" smtClean="0">
                <a:latin typeface="+mn-lt"/>
              </a:rPr>
              <a:t>NewRoomTag()</a:t>
            </a:r>
            <a:r>
              <a:rPr lang="en-US" b="0" noProof="1" smtClean="0">
                <a:latin typeface="+mn-lt"/>
                <a:ea typeface="ＭＳ Ｐゴシック" pitchFamily="34" charset="-128"/>
              </a:rPr>
              <a:t> </a:t>
            </a:r>
            <a:r>
              <a:rPr lang="en-US" altLang="ja-JP" b="0" smtClean="0">
                <a:latin typeface="+mn-lt"/>
                <a:ea typeface="ＭＳ Ｐゴシック" pitchFamily="34" charset="-128"/>
              </a:rPr>
              <a:t>method</a:t>
            </a:r>
            <a:endParaRPr lang="ja-JP" altLang="en-US" b="0">
              <a:ea typeface="ＭＳ Ｐゴシック" pitchFamily="34" charset="-128"/>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a:xfrm>
            <a:off x="349453" y="342667"/>
            <a:ext cx="11850574" cy="837006"/>
          </a:xfrm>
        </p:spPr>
        <p:txBody>
          <a:bodyPr/>
          <a:lstStyle/>
          <a:p>
            <a:pPr rtl="0" eaLnBrk="1" latinLnBrk="0" hangingPunct="1"/>
            <a:r>
              <a:rPr lang="en-US" smtClean="0"/>
              <a:t>Accessing Room Elements</a:t>
            </a:r>
            <a:endParaRPr lang="en-GB"/>
          </a:p>
        </p:txBody>
      </p:sp>
      <p:sp>
        <p:nvSpPr>
          <p:cNvPr id="253955" name="Rectangle 3"/>
          <p:cNvSpPr>
            <a:spLocks noGrp="1" noChangeArrowheads="1"/>
          </p:cNvSpPr>
          <p:nvPr>
            <p:ph idx="1"/>
          </p:nvPr>
        </p:nvSpPr>
        <p:spPr>
          <a:xfrm>
            <a:off x="454035" y="2014596"/>
            <a:ext cx="10822295" cy="1339287"/>
          </a:xfrm>
        </p:spPr>
        <p:txBody>
          <a:bodyPr/>
          <a:lstStyle/>
          <a:p>
            <a:pPr marL="257337" indent="-257337">
              <a:buClr>
                <a:schemeClr val="accent1"/>
              </a:buClr>
            </a:pPr>
            <a:r>
              <a:rPr lang="en-GB" b="0">
                <a:solidFill>
                  <a:schemeClr val="hlink"/>
                </a:solidFill>
              </a:rPr>
              <a:t>Rooms</a:t>
            </a:r>
            <a:r>
              <a:rPr lang="en-GB" b="0"/>
              <a:t> </a:t>
            </a:r>
            <a:r>
              <a:rPr lang="en-GB" b="0" smtClean="0"/>
              <a:t>– </a:t>
            </a:r>
            <a:r>
              <a:rPr lang="en-US" b="0" smtClean="0"/>
              <a:t>All</a:t>
            </a:r>
            <a:endParaRPr lang="ja-JP" altLang="en-US">
              <a:ea typeface="ＭＳ Ｐゴシック" pitchFamily="34" charset="-128"/>
            </a:endParaRPr>
          </a:p>
        </p:txBody>
      </p:sp>
      <p:pic>
        <p:nvPicPr>
          <p:cNvPr id="253956" name="Picture 4"/>
          <p:cNvPicPr>
            <a:picLocks noChangeAspect="1" noChangeArrowheads="1"/>
          </p:cNvPicPr>
          <p:nvPr/>
        </p:nvPicPr>
        <p:blipFill>
          <a:blip r:embed="rId3" cstate="print"/>
          <a:srcRect/>
          <a:stretch>
            <a:fillRect/>
          </a:stretch>
        </p:blipFill>
        <p:spPr bwMode="auto">
          <a:xfrm>
            <a:off x="3700373" y="1946454"/>
            <a:ext cx="8674853" cy="6505081"/>
          </a:xfrm>
          <a:prstGeom prst="rect">
            <a:avLst/>
          </a:prstGeom>
          <a:noFill/>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Location and Place</a:t>
            </a:r>
            <a:endParaRPr lang="en-GB"/>
          </a:p>
        </p:txBody>
      </p:sp>
      <p:sp>
        <p:nvSpPr>
          <p:cNvPr id="256003" name="Rectangle 3"/>
          <p:cNvSpPr>
            <a:spLocks noGrp="1" noChangeArrowheads="1"/>
          </p:cNvSpPr>
          <p:nvPr>
            <p:ph idx="1"/>
          </p:nvPr>
        </p:nvSpPr>
        <p:spPr/>
        <p:txBody>
          <a:bodyPr/>
          <a:lstStyle/>
          <a:p>
            <a:pPr>
              <a:buClr>
                <a:schemeClr val="accent1"/>
              </a:buClr>
              <a:buFont typeface="Wingdings" pitchFamily="2" charset="2"/>
              <a:buNone/>
            </a:pPr>
            <a:r>
              <a:rPr lang="en-GB" b="0" smtClean="0">
                <a:solidFill>
                  <a:schemeClr val="hlink"/>
                </a:solidFill>
              </a:rPr>
              <a:t>SharedCoordinateSystem </a:t>
            </a:r>
            <a:r>
              <a:rPr lang="en-GB" b="0" smtClean="0"/>
              <a:t>– All</a:t>
            </a:r>
          </a:p>
          <a:p>
            <a:pPr lvl="1"/>
            <a:r>
              <a:rPr lang="en-US" b="0" noProof="1" smtClean="0"/>
              <a:t>Display </a:t>
            </a:r>
            <a:r>
              <a:rPr lang="en-US" b="0" noProof="1"/>
              <a:t>project location and site information</a:t>
            </a:r>
            <a:endParaRPr lang="en-US" altLang="ja-JP" b="0">
              <a:ea typeface="ＭＳ Ｐゴシック" pitchFamily="34" charset="-128"/>
            </a:endParaRPr>
          </a:p>
          <a:p>
            <a:pPr lvl="1"/>
            <a:r>
              <a:rPr lang="en-US" altLang="ja-JP" b="0">
                <a:ea typeface="ＭＳ Ｐゴシック" pitchFamily="34" charset="-128"/>
              </a:rPr>
              <a:t>Similar to UI access, now API is available as well</a:t>
            </a:r>
          </a:p>
          <a:p>
            <a:pPr lvl="2"/>
            <a:r>
              <a:rPr lang="en-US" altLang="ja-JP">
                <a:ea typeface="ＭＳ Ｐゴシック" pitchFamily="34" charset="-128"/>
              </a:rPr>
              <a:t>[Settings]  --&gt;  [Manage place and locations</a:t>
            </a:r>
            <a:r>
              <a:rPr lang="en-US" altLang="ja-JP" smtClean="0">
                <a:ea typeface="ＭＳ Ｐゴシック" pitchFamily="34" charset="-128"/>
              </a:rPr>
              <a:t>...]</a:t>
            </a:r>
            <a:endParaRPr lang="ja-JP" altLang="en-US">
              <a:ea typeface="ＭＳ Ｐゴシック" pitchFamily="34" charset="-128"/>
            </a:endParaRPr>
          </a:p>
        </p:txBody>
      </p:sp>
      <p:pic>
        <p:nvPicPr>
          <p:cNvPr id="256004" name="Picture 4" descr="place"/>
          <p:cNvPicPr>
            <a:picLocks noChangeAspect="1" noChangeArrowheads="1"/>
          </p:cNvPicPr>
          <p:nvPr/>
        </p:nvPicPr>
        <p:blipFill>
          <a:blip r:embed="rId3" cstate="print"/>
          <a:srcRect/>
          <a:stretch>
            <a:fillRect/>
          </a:stretch>
        </p:blipFill>
        <p:spPr bwMode="auto">
          <a:xfrm>
            <a:off x="2168527" y="4986796"/>
            <a:ext cx="4515503" cy="3661050"/>
          </a:xfrm>
          <a:prstGeom prst="rect">
            <a:avLst/>
          </a:prstGeom>
          <a:noFill/>
        </p:spPr>
      </p:pic>
      <p:pic>
        <p:nvPicPr>
          <p:cNvPr id="256005" name="Picture 5" descr="location"/>
          <p:cNvPicPr>
            <a:picLocks noChangeAspect="1" noChangeArrowheads="1"/>
          </p:cNvPicPr>
          <p:nvPr/>
        </p:nvPicPr>
        <p:blipFill>
          <a:blip r:embed="rId4" cstate="print"/>
          <a:srcRect/>
          <a:stretch>
            <a:fillRect/>
          </a:stretch>
        </p:blipFill>
        <p:spPr bwMode="auto">
          <a:xfrm>
            <a:off x="7047708" y="4986796"/>
            <a:ext cx="4515503" cy="3661050"/>
          </a:xfrm>
          <a:prstGeom prst="rect">
            <a:avLst/>
          </a:prstGeom>
          <a:noFill/>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Boundary Conditions</a:t>
            </a:r>
            <a:endParaRPr lang="en-GB"/>
          </a:p>
        </p:txBody>
      </p:sp>
      <p:sp>
        <p:nvSpPr>
          <p:cNvPr id="260099" name="Rectangle 3"/>
          <p:cNvSpPr>
            <a:spLocks noGrp="1" noChangeArrowheads="1"/>
          </p:cNvSpPr>
          <p:nvPr>
            <p:ph idx="1"/>
          </p:nvPr>
        </p:nvSpPr>
        <p:spPr>
          <a:xfrm>
            <a:off x="454036" y="1951355"/>
            <a:ext cx="11743957" cy="7091730"/>
          </a:xfrm>
        </p:spPr>
        <p:txBody>
          <a:bodyPr/>
          <a:lstStyle/>
          <a:p>
            <a:pPr marL="650116" indent="-650116">
              <a:buClr>
                <a:schemeClr val="accent1"/>
              </a:buClr>
            </a:pPr>
            <a:r>
              <a:rPr lang="en-GB" b="0" smtClean="0">
                <a:solidFill>
                  <a:schemeClr val="hlink"/>
                </a:solidFill>
              </a:rPr>
              <a:t>BoundaryConditions</a:t>
            </a:r>
            <a:r>
              <a:rPr lang="en-US" b="0" smtClean="0"/>
              <a:t> – Rst</a:t>
            </a:r>
          </a:p>
          <a:p>
            <a:pPr marL="758467" lvl="1"/>
            <a:r>
              <a:rPr lang="en-GB" smtClean="0"/>
              <a:t>Define </a:t>
            </a:r>
            <a:r>
              <a:rPr lang="en-GB"/>
              <a:t>and access boundary condition in the model</a:t>
            </a:r>
            <a:endParaRPr lang="en-US" altLang="ja-JP">
              <a:ea typeface="ＭＳ Ｐゴシック" pitchFamily="34" charset="-128"/>
            </a:endParaRPr>
          </a:p>
          <a:p>
            <a:pPr marL="758467" lvl="1"/>
            <a:r>
              <a:rPr lang="en-US" altLang="ja-JP" smtClean="0">
                <a:ea typeface="ＭＳ Ｐゴシック" pitchFamily="34" charset="-128"/>
              </a:rPr>
              <a:t>New </a:t>
            </a:r>
            <a:r>
              <a:rPr lang="en-US" altLang="ja-JP">
                <a:ea typeface="ＭＳ Ｐゴシック" pitchFamily="34" charset="-128"/>
              </a:rPr>
              <a:t>and </a:t>
            </a:r>
            <a:r>
              <a:rPr lang="en-US" altLang="ja-JP" smtClean="0">
                <a:ea typeface="ＭＳ Ｐゴシック" pitchFamily="34" charset="-128"/>
              </a:rPr>
              <a:t>modified classes </a:t>
            </a:r>
            <a:r>
              <a:rPr lang="en-US" altLang="ja-JP">
                <a:ea typeface="ＭＳ Ｐゴシック" pitchFamily="34" charset="-128"/>
              </a:rPr>
              <a:t>and </a:t>
            </a:r>
            <a:r>
              <a:rPr lang="en-US" altLang="ja-JP" smtClean="0">
                <a:ea typeface="ＭＳ Ｐゴシック" pitchFamily="34" charset="-128"/>
              </a:rPr>
              <a:t>methods</a:t>
            </a:r>
            <a:endParaRPr lang="en-US" altLang="ja-JP">
              <a:ea typeface="ＭＳ Ｐゴシック" pitchFamily="34" charset="-128"/>
            </a:endParaRPr>
          </a:p>
          <a:p>
            <a:pPr marL="1436688" lvl="4" indent="-3175"/>
            <a:r>
              <a:rPr lang="en-GB"/>
              <a:t>Autodesk.Revit.Elements.BoundaryConditions</a:t>
            </a:r>
          </a:p>
          <a:p>
            <a:pPr marL="1436688" lvl="4" indent="-3175"/>
            <a:r>
              <a:rPr lang="en-GB"/>
              <a:t>Autodesk.Revit.Creation.Document.NewPointBoundaryConditions</a:t>
            </a:r>
          </a:p>
          <a:p>
            <a:pPr marL="1436688" lvl="4" indent="-3175"/>
            <a:r>
              <a:rPr lang="en-GB"/>
              <a:t>Autodesk.Revit.Creation.Document.NewLineBoundaryConditions</a:t>
            </a:r>
          </a:p>
          <a:p>
            <a:pPr marL="1436688" lvl="4" indent="-3175"/>
            <a:r>
              <a:rPr lang="en-GB"/>
              <a:t>Autodesk.Revit.Creation.Document.NewLineBoundaryConditions</a:t>
            </a:r>
          </a:p>
          <a:p>
            <a:pPr marL="1436688" lvl="4" indent="-3175"/>
            <a:r>
              <a:rPr lang="en-GB"/>
              <a:t>Autodesk.Revit.Creation.Document.NewAreaBoundaryConditions</a:t>
            </a:r>
          </a:p>
          <a:p>
            <a:pPr marL="1436688" lvl="4" indent="-3175"/>
            <a:r>
              <a:rPr lang="en-GB"/>
              <a:t>Autodesk.Revit.Creation.Document.NewAreaBoundaryConditions</a:t>
            </a:r>
            <a:endParaRPr lang="en-US" altLang="ja-JP"/>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kern="1200" smtClean="0">
                <a:solidFill>
                  <a:schemeClr val="tx1"/>
                </a:solidFill>
                <a:cs typeface="Arial" pitchFamily="34" charset="0"/>
              </a:rPr>
              <a:t>Boundary Conditions</a:t>
            </a:r>
            <a:endParaRPr lang="en-GB" sz="3200">
              <a:cs typeface="Arial" pitchFamily="34" charset="0"/>
            </a:endParaRPr>
          </a:p>
        </p:txBody>
      </p:sp>
      <p:sp>
        <p:nvSpPr>
          <p:cNvPr id="262147" name="Rectangle 3"/>
          <p:cNvSpPr>
            <a:spLocks noGrp="1" noChangeArrowheads="1"/>
          </p:cNvSpPr>
          <p:nvPr>
            <p:ph idx="1"/>
          </p:nvPr>
        </p:nvSpPr>
        <p:spPr/>
        <p:txBody>
          <a:bodyPr/>
          <a:lstStyle/>
          <a:p>
            <a:pPr>
              <a:buNone/>
            </a:pPr>
            <a:r>
              <a:rPr lang="en-GB" b="0" smtClean="0">
                <a:solidFill>
                  <a:schemeClr val="hlink"/>
                </a:solidFill>
              </a:rPr>
              <a:t>BoundaryConditions</a:t>
            </a:r>
            <a:r>
              <a:rPr lang="en-GB" b="0" smtClean="0"/>
              <a:t> – Rst</a:t>
            </a:r>
          </a:p>
          <a:p>
            <a:pPr lvl="1"/>
            <a:r>
              <a:rPr lang="en-US" noProof="1" smtClean="0"/>
              <a:t>Display </a:t>
            </a:r>
            <a:r>
              <a:rPr lang="en-US" noProof="1"/>
              <a:t>boundary conditions param</a:t>
            </a:r>
            <a:r>
              <a:rPr lang="en-US"/>
              <a:t>e</a:t>
            </a:r>
            <a:r>
              <a:rPr lang="en-US" noProof="1"/>
              <a:t>ters</a:t>
            </a:r>
            <a:endParaRPr lang="en-US" altLang="ja-JP">
              <a:ea typeface="ＭＳ Ｐゴシック" pitchFamily="34" charset="-128"/>
            </a:endParaRPr>
          </a:p>
          <a:p>
            <a:pPr lvl="1"/>
            <a:r>
              <a:rPr lang="en-US" altLang="ja-JP">
                <a:ea typeface="ＭＳ Ｐゴシック" pitchFamily="34" charset="-128"/>
              </a:rPr>
              <a:t>C</a:t>
            </a:r>
            <a:r>
              <a:rPr lang="en-US" noProof="1"/>
              <a:t>reate new boundary </a:t>
            </a:r>
            <a:r>
              <a:rPr lang="en-US" noProof="1" smtClean="0"/>
              <a:t>conditions</a:t>
            </a:r>
            <a:endParaRPr lang="ja-JP" altLang="en-US">
              <a:ea typeface="ＭＳ Ｐゴシック" pitchFamily="34" charset="-128"/>
            </a:endParaRPr>
          </a:p>
        </p:txBody>
      </p:sp>
      <p:pic>
        <p:nvPicPr>
          <p:cNvPr id="262148" name="Picture 4" descr="bc"/>
          <p:cNvPicPr>
            <a:picLocks noChangeAspect="1" noChangeArrowheads="1"/>
          </p:cNvPicPr>
          <p:nvPr/>
        </p:nvPicPr>
        <p:blipFill>
          <a:blip r:embed="rId3" cstate="print"/>
          <a:srcRect/>
          <a:stretch>
            <a:fillRect/>
          </a:stretch>
        </p:blipFill>
        <p:spPr bwMode="auto">
          <a:xfrm>
            <a:off x="1507501" y="3496085"/>
            <a:ext cx="10300493" cy="4873870"/>
          </a:xfrm>
          <a:prstGeom prst="rect">
            <a:avLst/>
          </a:prstGeom>
          <a:noFill/>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Create Beam System</a:t>
            </a:r>
            <a:endParaRPr lang="en-GB"/>
          </a:p>
        </p:txBody>
      </p:sp>
      <p:sp>
        <p:nvSpPr>
          <p:cNvPr id="264195" name="Rectangle 3"/>
          <p:cNvSpPr>
            <a:spLocks noGrp="1" noChangeArrowheads="1"/>
          </p:cNvSpPr>
          <p:nvPr>
            <p:ph idx="1"/>
          </p:nvPr>
        </p:nvSpPr>
        <p:spPr>
          <a:xfrm>
            <a:off x="454036" y="1902942"/>
            <a:ext cx="11581278" cy="4093422"/>
          </a:xfrm>
        </p:spPr>
        <p:txBody>
          <a:bodyPr/>
          <a:lstStyle/>
          <a:p>
            <a:pPr>
              <a:buNone/>
            </a:pPr>
            <a:r>
              <a:rPr lang="en-GB" b="0" smtClean="0">
                <a:solidFill>
                  <a:schemeClr val="hlink"/>
                </a:solidFill>
              </a:rPr>
              <a:t>CreateBeamSystem</a:t>
            </a:r>
            <a:r>
              <a:rPr lang="en-GB" b="0" smtClean="0"/>
              <a:t> – Rst</a:t>
            </a:r>
          </a:p>
          <a:p>
            <a:pPr lvl="1"/>
            <a:r>
              <a:rPr lang="en-GB" smtClean="0"/>
              <a:t>Demonstrate </a:t>
            </a:r>
            <a:r>
              <a:rPr lang="en-GB"/>
              <a:t>creation of a beam system</a:t>
            </a:r>
          </a:p>
          <a:p>
            <a:pPr lvl="1"/>
            <a:r>
              <a:rPr lang="en-GB" smtClean="0"/>
              <a:t>Based on some connected framing beams</a:t>
            </a:r>
            <a:endParaRPr lang="en-GB"/>
          </a:p>
          <a:p>
            <a:pPr lvl="1"/>
            <a:r>
              <a:rPr lang="en-GB"/>
              <a:t>Uses </a:t>
            </a:r>
            <a:r>
              <a:rPr lang="en-US" altLang="zh-CN" smtClean="0">
                <a:ea typeface="SimSun" pitchFamily="2" charset="-122"/>
              </a:rPr>
              <a:t>NewBeamSystem</a:t>
            </a:r>
            <a:r>
              <a:rPr lang="en-GB" smtClean="0"/>
              <a:t>()</a:t>
            </a:r>
            <a:endParaRPr lang="en-GB" b="1"/>
          </a:p>
          <a:p>
            <a:pPr lvl="1"/>
            <a:r>
              <a:rPr lang="en-GB"/>
              <a:t>Illustrates the </a:t>
            </a:r>
            <a:r>
              <a:rPr lang="en-GB" noProof="1"/>
              <a:t>BeamSystem</a:t>
            </a:r>
            <a:r>
              <a:rPr lang="en-GB"/>
              <a:t> class</a:t>
            </a:r>
          </a:p>
          <a:p>
            <a:pPr lvl="1"/>
            <a:r>
              <a:rPr lang="en-GB"/>
              <a:t>How to convert from physical model</a:t>
            </a:r>
          </a:p>
        </p:txBody>
      </p:sp>
      <p:pic>
        <p:nvPicPr>
          <p:cNvPr id="264196" name="Picture 4"/>
          <p:cNvPicPr>
            <a:picLocks noChangeAspect="1" noChangeArrowheads="1"/>
          </p:cNvPicPr>
          <p:nvPr/>
        </p:nvPicPr>
        <p:blipFill>
          <a:blip r:embed="rId3" cstate="print"/>
          <a:srcRect/>
          <a:stretch>
            <a:fillRect/>
          </a:stretch>
        </p:blipFill>
        <p:spPr bwMode="auto">
          <a:xfrm>
            <a:off x="9008424" y="5156101"/>
            <a:ext cx="3720724" cy="2602031"/>
          </a:xfrm>
          <a:prstGeom prst="rect">
            <a:avLst/>
          </a:prstGeom>
          <a:noFill/>
        </p:spPr>
      </p:pic>
      <p:pic>
        <p:nvPicPr>
          <p:cNvPr id="264197" name="Picture 5"/>
          <p:cNvPicPr>
            <a:picLocks noChangeAspect="1" noChangeArrowheads="1"/>
          </p:cNvPicPr>
          <p:nvPr/>
        </p:nvPicPr>
        <p:blipFill>
          <a:blip r:embed="rId4" cstate="print"/>
          <a:srcRect/>
          <a:stretch>
            <a:fillRect/>
          </a:stretch>
        </p:blipFill>
        <p:spPr bwMode="auto">
          <a:xfrm>
            <a:off x="811565" y="4977122"/>
            <a:ext cx="7635015" cy="3498437"/>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5" y="363538"/>
            <a:ext cx="12344400" cy="1417637"/>
          </a:xfrm>
        </p:spPr>
        <p:txBody>
          <a:bodyPr/>
          <a:lstStyle/>
          <a:p>
            <a:r>
              <a:rPr lang="en-US" smtClean="0"/>
              <a:t>Copy Revit API Assemblies for SDKSamples2011.sln</a:t>
            </a:r>
            <a:endParaRPr lang="en-GB"/>
          </a:p>
        </p:txBody>
      </p:sp>
      <p:sp>
        <p:nvSpPr>
          <p:cNvPr id="3" name="Content Placeholder 2"/>
          <p:cNvSpPr>
            <a:spLocks noGrp="1"/>
          </p:cNvSpPr>
          <p:nvPr>
            <p:ph idx="1"/>
          </p:nvPr>
        </p:nvSpPr>
        <p:spPr/>
        <p:txBody>
          <a:bodyPr/>
          <a:lstStyle/>
          <a:p>
            <a:pPr>
              <a:buNone/>
            </a:pPr>
            <a:r>
              <a:rPr lang="en-GB" sz="2400" smtClean="0">
                <a:latin typeface="Courier New" pitchFamily="49" charset="0"/>
                <a:cs typeface="Courier New" pitchFamily="49" charset="0"/>
              </a:rPr>
              <a:t>C:\Program Files\Autodesk\ &gt; md "Revit MEP 2011"</a:t>
            </a:r>
          </a:p>
          <a:p>
            <a:pPr>
              <a:buNone/>
            </a:pPr>
            <a:endParaRPr lang="en-GB" sz="2400" smtClean="0">
              <a:latin typeface="Courier New" pitchFamily="49" charset="0"/>
              <a:cs typeface="Courier New" pitchFamily="49" charset="0"/>
            </a:endParaRPr>
          </a:p>
          <a:p>
            <a:pPr>
              <a:buNone/>
            </a:pPr>
            <a:r>
              <a:rPr lang="en-GB" sz="2400" smtClean="0">
                <a:latin typeface="Courier New" pitchFamily="49" charset="0"/>
                <a:cs typeface="Courier New" pitchFamily="49" charset="0"/>
              </a:rPr>
              <a:t>C:\Program Files\Autodesk\ &gt; md "Revit MEP 2011\Program"</a:t>
            </a:r>
          </a:p>
          <a:p>
            <a:pPr>
              <a:buNone/>
            </a:pPr>
            <a:endParaRPr lang="en-GB" sz="2400" smtClean="0">
              <a:latin typeface="Courier New" pitchFamily="49" charset="0"/>
              <a:cs typeface="Courier New" pitchFamily="49" charset="0"/>
            </a:endParaRPr>
          </a:p>
          <a:p>
            <a:pPr>
              <a:buNone/>
            </a:pPr>
            <a:r>
              <a:rPr lang="en-GB" sz="2400" smtClean="0">
                <a:latin typeface="Courier New" pitchFamily="49" charset="0"/>
                <a:cs typeface="Courier New" pitchFamily="49" charset="0"/>
              </a:rPr>
              <a:t>C:\Program Files\Autodesk\ &gt; copy </a:t>
            </a:r>
          </a:p>
          <a:p>
            <a:pPr>
              <a:buNone/>
            </a:pPr>
            <a:r>
              <a:rPr lang="en-GB" sz="2400" smtClean="0">
                <a:latin typeface="Courier New" pitchFamily="49" charset="0"/>
                <a:cs typeface="Courier New" pitchFamily="49" charset="0"/>
              </a:rPr>
              <a:t>  "Revit Architecture 2011\Program\RevitAPI.dll"</a:t>
            </a:r>
          </a:p>
          <a:p>
            <a:pPr>
              <a:buNone/>
            </a:pPr>
            <a:r>
              <a:rPr lang="en-US" sz="2400" smtClean="0">
                <a:latin typeface="Courier New" pitchFamily="49" charset="0"/>
                <a:cs typeface="Courier New" pitchFamily="49" charset="0"/>
              </a:rPr>
              <a:t>  </a:t>
            </a:r>
            <a:r>
              <a:rPr lang="en-GB" sz="2400" smtClean="0">
                <a:latin typeface="Courier New" pitchFamily="49" charset="0"/>
                <a:cs typeface="Courier New" pitchFamily="49" charset="0"/>
              </a:rPr>
              <a:t>"Revit MEP 2011\Program"</a:t>
            </a:r>
          </a:p>
          <a:p>
            <a:pPr>
              <a:buNone/>
            </a:pPr>
            <a:endParaRPr lang="en-GB" sz="2400" smtClean="0">
              <a:latin typeface="Courier New" pitchFamily="49" charset="0"/>
              <a:cs typeface="Courier New" pitchFamily="49" charset="0"/>
            </a:endParaRPr>
          </a:p>
          <a:p>
            <a:pPr>
              <a:buNone/>
            </a:pPr>
            <a:r>
              <a:rPr lang="en-GB" sz="2400" smtClean="0">
                <a:latin typeface="Courier New" pitchFamily="49" charset="0"/>
                <a:cs typeface="Courier New" pitchFamily="49" charset="0"/>
              </a:rPr>
              <a:t>C:\Program Files\Autodesk\ &gt; copy </a:t>
            </a:r>
          </a:p>
          <a:p>
            <a:pPr>
              <a:buNone/>
            </a:pPr>
            <a:r>
              <a:rPr lang="en-GB" sz="2400" smtClean="0">
                <a:latin typeface="Courier New" pitchFamily="49" charset="0"/>
                <a:cs typeface="Courier New" pitchFamily="49" charset="0"/>
              </a:rPr>
              <a:t>  "Revit Architecture 2011\Program\RevitAPIUI.dll"</a:t>
            </a:r>
          </a:p>
          <a:p>
            <a:pPr>
              <a:buNone/>
            </a:pPr>
            <a:r>
              <a:rPr lang="en-GB" sz="2400" smtClean="0">
                <a:latin typeface="Courier New" pitchFamily="49" charset="0"/>
                <a:cs typeface="Courier New" pitchFamily="49" charset="0"/>
              </a:rPr>
              <a:t>  "Revit MEP 2011\Program"</a:t>
            </a:r>
          </a:p>
          <a:p>
            <a:pPr>
              <a:buNone/>
            </a:pPr>
            <a:endParaRPr lang="en-US" sz="2400" smtClean="0">
              <a:latin typeface="Courier New" pitchFamily="49" charset="0"/>
              <a:cs typeface="Courier New" pitchFamily="49" charset="0"/>
            </a:endParaRPr>
          </a:p>
          <a:p>
            <a:pPr>
              <a:buNone/>
            </a:pPr>
            <a:r>
              <a:rPr lang="en-US" smtClean="0"/>
              <a:t>Repeat for Structure as well...</a:t>
            </a:r>
            <a:endParaRPr lang="en-GB"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rtl="0" eaLnBrk="1" latinLnBrk="0" hangingPunct="1"/>
            <a:r>
              <a:rPr lang="en-US" smtClean="0"/>
              <a:t>Create Foundation Slab</a:t>
            </a:r>
            <a:endParaRPr lang="en-GB"/>
          </a:p>
        </p:txBody>
      </p:sp>
      <p:sp>
        <p:nvSpPr>
          <p:cNvPr id="266243" name="Rectangle 3"/>
          <p:cNvSpPr>
            <a:spLocks noGrp="1" noChangeArrowheads="1"/>
          </p:cNvSpPr>
          <p:nvPr>
            <p:ph idx="1"/>
          </p:nvPr>
        </p:nvSpPr>
        <p:spPr>
          <a:xfrm>
            <a:off x="454037" y="2102681"/>
            <a:ext cx="12353859" cy="6608834"/>
          </a:xfrm>
        </p:spPr>
        <p:txBody>
          <a:bodyPr/>
          <a:lstStyle/>
          <a:p>
            <a:pPr marL="512416" indent="-512416"/>
            <a:r>
              <a:rPr lang="en-GB" b="0" smtClean="0">
                <a:solidFill>
                  <a:schemeClr val="hlink"/>
                </a:solidFill>
              </a:rPr>
              <a:t>FoundationSlab</a:t>
            </a:r>
            <a:r>
              <a:rPr lang="en-GB" b="0" smtClean="0"/>
              <a:t> – Rst</a:t>
            </a:r>
          </a:p>
          <a:p>
            <a:pPr marL="758467" lvl="1" indent="-376976"/>
            <a:r>
              <a:rPr lang="en-US" altLang="ja-JP" smtClean="0">
                <a:ea typeface="ＭＳ Ｐゴシック" pitchFamily="34" charset="-128"/>
              </a:rPr>
              <a:t>C</a:t>
            </a:r>
            <a:r>
              <a:rPr lang="en-US" noProof="1" smtClean="0"/>
              <a:t>reate </a:t>
            </a:r>
            <a:r>
              <a:rPr lang="en-US" noProof="1"/>
              <a:t>octagonal </a:t>
            </a:r>
            <a:r>
              <a:rPr lang="en-US" altLang="ja-JP">
                <a:ea typeface="ＭＳ Ｐゴシック" pitchFamily="34" charset="-128"/>
              </a:rPr>
              <a:t>foundation </a:t>
            </a:r>
            <a:r>
              <a:rPr lang="en-US" noProof="1"/>
              <a:t>slabs for selected floors at the base of the building</a:t>
            </a:r>
            <a:endParaRPr lang="en-US" altLang="ja-JP">
              <a:ea typeface="ＭＳ Ｐゴシック" pitchFamily="34" charset="-128"/>
            </a:endParaRPr>
          </a:p>
          <a:p>
            <a:pPr marL="758467" lvl="1" indent="-376976"/>
            <a:r>
              <a:rPr lang="en-US" altLang="ja-JP" smtClean="0">
                <a:ea typeface="ＭＳ Ｐゴシック" pitchFamily="34" charset="-128"/>
              </a:rPr>
              <a:t>Demonstrate </a:t>
            </a:r>
            <a:r>
              <a:rPr lang="en-GB" smtClean="0"/>
              <a:t>Autodesk.Revit.Creation.Document.</a:t>
            </a:r>
            <a:r>
              <a:rPr lang="en-GB" noProof="1" smtClean="0"/>
              <a:t>NewFloor()</a:t>
            </a:r>
            <a:endParaRPr lang="en-US" altLang="ja-JP">
              <a:ea typeface="ＭＳ Ｐゴシック" pitchFamily="34" charset="-128"/>
            </a:endParaRPr>
          </a:p>
          <a:p>
            <a:pPr marL="758467" lvl="1" indent="-376976"/>
            <a:r>
              <a:rPr lang="en-US" noProof="1" smtClean="0"/>
              <a:t>Parameter BuiltInParameter.STRUCTURAL_FLOOR_ANALYZES_AS</a:t>
            </a:r>
            <a:endParaRPr lang="en-US" altLang="ja-JP">
              <a:ea typeface="ＭＳ Ｐゴシック" pitchFamily="34" charset="-128"/>
            </a:endParaRPr>
          </a:p>
          <a:p>
            <a:pPr marL="1275401" lvl="2" indent="-370205"/>
            <a:r>
              <a:rPr lang="en-US" altLang="ja-JP" smtClean="0">
                <a:ea typeface="ＭＳ Ｐゴシック" pitchFamily="34" charset="-128"/>
              </a:rPr>
              <a:t>'4' </a:t>
            </a:r>
            <a:r>
              <a:rPr lang="en-US" noProof="1"/>
              <a:t>suggests foundation </a:t>
            </a:r>
            <a:r>
              <a:rPr lang="en-US" noProof="1" smtClean="0"/>
              <a:t>slab</a:t>
            </a:r>
            <a:endParaRPr lang="ja-JP" altLang="en-US">
              <a:ea typeface="ＭＳ Ｐゴシック" pitchFamily="34" charset="-128"/>
            </a:endParaRP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a:xfrm>
            <a:off x="409575" y="363538"/>
            <a:ext cx="11945938" cy="1417637"/>
          </a:xfrm>
        </p:spPr>
        <p:txBody>
          <a:bodyPr/>
          <a:lstStyle/>
          <a:p>
            <a:pPr rtl="0" eaLnBrk="1" latinLnBrk="0" hangingPunct="1"/>
            <a:r>
              <a:rPr lang="en-US" smtClean="0"/>
              <a:t>Foundation Slab</a:t>
            </a:r>
            <a:endParaRPr lang="en-GB"/>
          </a:p>
        </p:txBody>
      </p:sp>
      <p:sp>
        <p:nvSpPr>
          <p:cNvPr id="268291" name="Rectangle 3"/>
          <p:cNvSpPr>
            <a:spLocks noGrp="1" noChangeArrowheads="1"/>
          </p:cNvSpPr>
          <p:nvPr>
            <p:ph idx="1"/>
          </p:nvPr>
        </p:nvSpPr>
        <p:spPr>
          <a:xfrm>
            <a:off x="454037" y="2014593"/>
            <a:ext cx="4940171" cy="7010424"/>
          </a:xfrm>
        </p:spPr>
        <p:txBody>
          <a:bodyPr/>
          <a:lstStyle/>
          <a:p>
            <a:pPr>
              <a:lnSpc>
                <a:spcPct val="90000"/>
              </a:lnSpc>
              <a:buClr>
                <a:schemeClr val="accent1"/>
              </a:buClr>
              <a:buFont typeface="Wingdings" pitchFamily="2" charset="2"/>
              <a:buNone/>
            </a:pPr>
            <a:r>
              <a:rPr lang="en-GB">
                <a:solidFill>
                  <a:schemeClr val="hlink"/>
                </a:solidFill>
              </a:rPr>
              <a:t>FoundationSlab</a:t>
            </a:r>
            <a:r>
              <a:rPr lang="en-GB"/>
              <a:t> </a:t>
            </a:r>
            <a:r>
              <a:rPr lang="en-GB" smtClean="0"/>
              <a:t>– Rst</a:t>
            </a:r>
          </a:p>
          <a:p>
            <a:pPr lvl="1">
              <a:spcBef>
                <a:spcPct val="30000"/>
              </a:spcBef>
              <a:spcAft>
                <a:spcPct val="0"/>
              </a:spcAft>
            </a:pPr>
            <a:r>
              <a:rPr lang="en-US" altLang="ja-JP" sz="2400" smtClean="0">
                <a:ea typeface="ＭＳ Ｐゴシック" pitchFamily="34" charset="-128"/>
              </a:rPr>
              <a:t>Extracts all floors and levels, determines lowest ones</a:t>
            </a:r>
          </a:p>
          <a:p>
            <a:pPr lvl="1">
              <a:spcBef>
                <a:spcPct val="30000"/>
              </a:spcBef>
              <a:spcAft>
                <a:spcPct val="0"/>
              </a:spcAft>
            </a:pPr>
            <a:r>
              <a:rPr lang="en-US" altLang="ja-JP" sz="2400" smtClean="0">
                <a:ea typeface="ＭＳ Ｐゴシック" pitchFamily="34" charset="-128"/>
              </a:rPr>
              <a:t>Determines existing regular slab’s bounding box</a:t>
            </a:r>
          </a:p>
          <a:p>
            <a:pPr lvl="1">
              <a:spcBef>
                <a:spcPct val="30000"/>
              </a:spcBef>
              <a:spcAft>
                <a:spcPct val="0"/>
              </a:spcAft>
            </a:pPr>
            <a:r>
              <a:rPr lang="en-US" altLang="ja-JP" sz="2400" smtClean="0">
                <a:ea typeface="ＭＳ Ｐゴシック" pitchFamily="34" charset="-128"/>
              </a:rPr>
              <a:t>Determines available foundation slab types</a:t>
            </a:r>
          </a:p>
          <a:p>
            <a:pPr lvl="1">
              <a:spcBef>
                <a:spcPct val="30000"/>
              </a:spcBef>
              <a:spcAft>
                <a:spcPct val="0"/>
              </a:spcAft>
            </a:pPr>
            <a:r>
              <a:rPr lang="en-US" altLang="ja-JP" sz="2400" smtClean="0">
                <a:ea typeface="ＭＳ Ｐゴシック" pitchFamily="34" charset="-128"/>
              </a:rPr>
              <a:t>I</a:t>
            </a:r>
            <a:r>
              <a:rPr lang="en-US" sz="2400" noProof="1" smtClean="0"/>
              <a:t>mplements a helper class Sketch for drawing slabs and floors profiles into a WinForms PictureBox instance</a:t>
            </a:r>
            <a:endParaRPr lang="en-US" altLang="ja-JP" sz="2400" smtClean="0">
              <a:ea typeface="ＭＳ Ｐゴシック" pitchFamily="34" charset="-128"/>
            </a:endParaRPr>
          </a:p>
          <a:p>
            <a:pPr lvl="1">
              <a:spcBef>
                <a:spcPct val="30000"/>
              </a:spcBef>
              <a:spcAft>
                <a:spcPct val="0"/>
              </a:spcAft>
            </a:pPr>
            <a:r>
              <a:rPr lang="en-US" altLang="ja-JP" sz="2400" smtClean="0">
                <a:ea typeface="ＭＳ Ｐゴシック" pitchFamily="34" charset="-128"/>
              </a:rPr>
              <a:t>C</a:t>
            </a:r>
            <a:r>
              <a:rPr lang="en-US" sz="2400" noProof="1" smtClean="0"/>
              <a:t>alculates an enclosing octagonal slab shape</a:t>
            </a:r>
            <a:endParaRPr lang="ja-JP" altLang="en-US" sz="2400">
              <a:ea typeface="ＭＳ Ｐゴシック" pitchFamily="34" charset="-128"/>
            </a:endParaRPr>
          </a:p>
        </p:txBody>
      </p:sp>
      <p:pic>
        <p:nvPicPr>
          <p:cNvPr id="268292" name="Picture 4" descr="FoundationSlab2"/>
          <p:cNvPicPr>
            <a:picLocks noChangeAspect="1" noChangeArrowheads="1"/>
          </p:cNvPicPr>
          <p:nvPr/>
        </p:nvPicPr>
        <p:blipFill>
          <a:blip r:embed="rId2" cstate="print"/>
          <a:srcRect/>
          <a:stretch>
            <a:fillRect/>
          </a:stretch>
        </p:blipFill>
        <p:spPr bwMode="auto">
          <a:xfrm>
            <a:off x="6830856" y="4854815"/>
            <a:ext cx="5136693" cy="3864316"/>
          </a:xfrm>
          <a:prstGeom prst="rect">
            <a:avLst/>
          </a:prstGeom>
          <a:noFill/>
        </p:spPr>
      </p:pic>
      <p:pic>
        <p:nvPicPr>
          <p:cNvPr id="268293" name="Picture 5" descr="FoundationSlab"/>
          <p:cNvPicPr>
            <a:picLocks noChangeAspect="1" noChangeArrowheads="1"/>
          </p:cNvPicPr>
          <p:nvPr/>
        </p:nvPicPr>
        <p:blipFill>
          <a:blip r:embed="rId3" cstate="print"/>
          <a:srcRect/>
          <a:stretch>
            <a:fillRect/>
          </a:stretch>
        </p:blipFill>
        <p:spPr bwMode="auto">
          <a:xfrm>
            <a:off x="6099021" y="1168922"/>
            <a:ext cx="6505576" cy="4819666"/>
          </a:xfrm>
          <a:prstGeom prst="rect">
            <a:avLst/>
          </a:prstGeom>
          <a:noFill/>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a:lnSpc>
                <a:spcPct val="85000"/>
              </a:lnSpc>
            </a:pPr>
            <a:r>
              <a:rPr lang="en-US" altLang="ja-JP" smtClean="0">
                <a:ea typeface="ＭＳ Ｐゴシック" pitchFamily="34" charset="-128"/>
              </a:rPr>
              <a:t>Structural Element Material</a:t>
            </a:r>
            <a:endParaRPr lang="en-US" altLang="ja-JP">
              <a:ea typeface="ＭＳ Ｐゴシック" pitchFamily="34" charset="-128"/>
            </a:endParaRPr>
          </a:p>
        </p:txBody>
      </p:sp>
      <p:sp>
        <p:nvSpPr>
          <p:cNvPr id="231427" name="Rectangle 3"/>
          <p:cNvSpPr>
            <a:spLocks noGrp="1" noChangeArrowheads="1"/>
          </p:cNvSpPr>
          <p:nvPr>
            <p:ph idx="1"/>
          </p:nvPr>
        </p:nvSpPr>
        <p:spPr/>
        <p:txBody>
          <a:bodyPr/>
          <a:lstStyle/>
          <a:p>
            <a:r>
              <a:rPr lang="en-GB" b="0" smtClean="0">
                <a:solidFill>
                  <a:schemeClr val="hlink"/>
                </a:solidFill>
              </a:rPr>
              <a:t>Materials</a:t>
            </a:r>
            <a:r>
              <a:rPr lang="en-GB" b="0" smtClean="0"/>
              <a:t> – Rst</a:t>
            </a:r>
          </a:p>
          <a:p>
            <a:pPr lvl="1">
              <a:spcBef>
                <a:spcPts val="0"/>
              </a:spcBef>
            </a:pPr>
            <a:r>
              <a:rPr lang="en-GB" altLang="zh-CN" smtClean="0">
                <a:ea typeface="SimSun" pitchFamily="2" charset="-122"/>
              </a:rPr>
              <a:t>All</a:t>
            </a:r>
            <a:r>
              <a:rPr lang="en-US" altLang="zh-CN" b="1" smtClean="0">
                <a:ea typeface="SimSun" pitchFamily="2" charset="-122"/>
              </a:rPr>
              <a:t> </a:t>
            </a:r>
            <a:r>
              <a:rPr lang="en-US" altLang="zh-CN">
                <a:ea typeface="SimSun" pitchFamily="2" charset="-122"/>
              </a:rPr>
              <a:t>available materials can be obtained by the property Materials of Setting object</a:t>
            </a:r>
          </a:p>
          <a:p>
            <a:pPr lvl="1">
              <a:spcBef>
                <a:spcPts val="0"/>
              </a:spcBef>
            </a:pPr>
            <a:r>
              <a:rPr lang="en-US" altLang="zh-CN">
                <a:ea typeface="SimSun" pitchFamily="2" charset="-122"/>
              </a:rPr>
              <a:t>All material parameters can be retreived using</a:t>
            </a:r>
          </a:p>
          <a:p>
            <a:pPr lvl="4"/>
            <a:r>
              <a:rPr lang="en-US" altLang="zh-CN">
                <a:latin typeface="Courier New" pitchFamily="49" charset="0"/>
                <a:ea typeface="SimSun" pitchFamily="2" charset="-122"/>
                <a:cs typeface="Courier New" pitchFamily="49" charset="0"/>
              </a:rPr>
              <a:t>Autodesk.Revit.Parameters.BuiltInParameter parameterId;</a:t>
            </a:r>
          </a:p>
          <a:p>
            <a:pPr lvl="4"/>
            <a:r>
              <a:rPr lang="en-US" altLang="zh-CN">
                <a:latin typeface="Courier New" pitchFamily="49" charset="0"/>
                <a:ea typeface="SimSun" pitchFamily="2" charset="-122"/>
                <a:cs typeface="Courier New" pitchFamily="49" charset="0"/>
              </a:rPr>
              <a:t>get_Parameter( parameterId );</a:t>
            </a:r>
          </a:p>
          <a:p>
            <a:pPr lvl="1">
              <a:spcBef>
                <a:spcPts val="0"/>
              </a:spcBef>
            </a:pPr>
            <a:r>
              <a:rPr lang="en-US" altLang="zh-CN">
                <a:ea typeface="SimSun" pitchFamily="2" charset="-122"/>
              </a:rPr>
              <a:t>One BuiltInParameter couples with one parameter</a:t>
            </a:r>
          </a:p>
          <a:p>
            <a:pPr lvl="1">
              <a:spcBef>
                <a:spcPts val="0"/>
              </a:spcBef>
            </a:pPr>
            <a:r>
              <a:rPr lang="en-US" altLang="zh-CN">
                <a:ea typeface="SimSun" pitchFamily="2" charset="-122"/>
              </a:rPr>
              <a:t>Structural Units are demonstrated as well</a:t>
            </a:r>
          </a:p>
          <a:p>
            <a:pPr lvl="1">
              <a:spcBef>
                <a:spcPts val="0"/>
              </a:spcBef>
            </a:pPr>
            <a:r>
              <a:rPr lang="en-US" altLang="zh-CN">
                <a:ea typeface="SimSun" pitchFamily="2" charset="-122"/>
              </a:rPr>
              <a:t>Materials2 is very similar to Materials1. No identity, misc. properties </a:t>
            </a:r>
          </a:p>
          <a:p>
            <a:pPr lvl="1">
              <a:spcBef>
                <a:spcPts val="0"/>
              </a:spcBef>
            </a:pPr>
            <a:r>
              <a:rPr lang="en-US" altLang="zh-CN">
                <a:ea typeface="SimSun" pitchFamily="2" charset="-122"/>
              </a:rPr>
              <a:t>Works with Structure – uses analytical model and “Beam Material”, “Column Material” </a:t>
            </a:r>
            <a:r>
              <a:rPr lang="en-US" altLang="zh-CN" smtClean="0">
                <a:ea typeface="SimSun" pitchFamily="2" charset="-122"/>
              </a:rPr>
              <a:t>properties</a:t>
            </a:r>
            <a:endParaRPr lang="en-US" altLang="zh-CN">
              <a:ea typeface="SimSun" pitchFamily="2" charset="-122"/>
            </a:endParaRPr>
          </a:p>
          <a:p>
            <a:pPr lvl="1">
              <a:spcBef>
                <a:spcPct val="50000"/>
              </a:spcBef>
            </a:pPr>
            <a:r>
              <a:rPr lang="en-US" altLang="ja-JP">
                <a:ea typeface="ＭＳ Ｐゴシック" pitchFamily="34" charset="-128"/>
              </a:rPr>
              <a:t>Currently, it won’t work with </a:t>
            </a:r>
            <a:r>
              <a:rPr lang="en-US" altLang="ja-JP" smtClean="0">
                <a:ea typeface="ＭＳ Ｐゴシック" pitchFamily="34" charset="-128"/>
              </a:rPr>
              <a:t>wall and </a:t>
            </a:r>
            <a:r>
              <a:rPr lang="en-US" altLang="ja-JP">
                <a:ea typeface="ＭＳ Ｐゴシック" pitchFamily="34" charset="-128"/>
              </a:rPr>
              <a:t>floor:</a:t>
            </a:r>
            <a:br>
              <a:rPr lang="en-US" altLang="ja-JP">
                <a:ea typeface="ＭＳ Ｐゴシック" pitchFamily="34" charset="-128"/>
              </a:rPr>
            </a:br>
            <a:r>
              <a:rPr lang="en-US" altLang="ja-JP">
                <a:ea typeface="ＭＳ Ｐゴシック" pitchFamily="34" charset="-128"/>
              </a:rPr>
              <a:t>SPR #122487: Material API - doesn't reflect after </a:t>
            </a:r>
            <a:r>
              <a:rPr lang="en-US" altLang="ja-JP" smtClean="0">
                <a:ea typeface="ＭＳ Ｐゴシック" pitchFamily="34" charset="-128"/>
              </a:rPr>
              <a:t>changed</a:t>
            </a:r>
            <a:endParaRPr lang="en-US" altLang="ja-JP" sz="2000">
              <a:ea typeface="SimSun" pitchFamily="2" charset="-122"/>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pPr rtl="0" eaLnBrk="1" latinLnBrk="0" hangingPunct="1"/>
            <a:r>
              <a:rPr lang="en-US" smtClean="0"/>
              <a:t>Structural Element Material</a:t>
            </a:r>
            <a:endParaRPr lang="en-GB"/>
          </a:p>
        </p:txBody>
      </p:sp>
      <p:pic>
        <p:nvPicPr>
          <p:cNvPr id="233474" name="Picture 2"/>
          <p:cNvPicPr>
            <a:picLocks noGrp="1" noChangeAspect="1" noChangeArrowheads="1"/>
          </p:cNvPicPr>
          <p:nvPr>
            <p:ph idx="1"/>
          </p:nvPr>
        </p:nvPicPr>
        <p:blipFill>
          <a:blip r:embed="rId3" cstate="print"/>
          <a:srcRect/>
          <a:stretch>
            <a:fillRect/>
          </a:stretch>
        </p:blipFill>
        <p:spPr>
          <a:xfrm>
            <a:off x="711507" y="3963684"/>
            <a:ext cx="5010196" cy="4042738"/>
          </a:xfrm>
          <a:noFill/>
          <a:ln/>
        </p:spPr>
      </p:pic>
      <p:sp>
        <p:nvSpPr>
          <p:cNvPr id="9" name="Text Placeholder 8"/>
          <p:cNvSpPr>
            <a:spLocks noGrp="1"/>
          </p:cNvSpPr>
          <p:nvPr>
            <p:ph type="body" idx="4294967295"/>
          </p:nvPr>
        </p:nvSpPr>
        <p:spPr>
          <a:xfrm>
            <a:off x="663575" y="2058987"/>
            <a:ext cx="11709400" cy="6438900"/>
          </a:xfrm>
          <a:prstGeom prst="rect">
            <a:avLst/>
          </a:prstGeom>
        </p:spPr>
        <p:txBody>
          <a:bodyPr/>
          <a:lstStyle/>
          <a:p>
            <a:pPr>
              <a:buNone/>
            </a:pPr>
            <a:r>
              <a:rPr lang="en-GB" sz="3600" smtClean="0">
                <a:solidFill>
                  <a:schemeClr val="hlink"/>
                </a:solidFill>
              </a:rPr>
              <a:t>Materials</a:t>
            </a:r>
            <a:r>
              <a:rPr lang="en-GB" sz="3600" smtClean="0"/>
              <a:t> – Rst</a:t>
            </a:r>
            <a:endParaRPr lang="en-GB"/>
          </a:p>
        </p:txBody>
      </p:sp>
      <p:pic>
        <p:nvPicPr>
          <p:cNvPr id="233476" name="Picture 4"/>
          <p:cNvPicPr>
            <a:picLocks noChangeAspect="1" noChangeArrowheads="1"/>
          </p:cNvPicPr>
          <p:nvPr/>
        </p:nvPicPr>
        <p:blipFill>
          <a:blip r:embed="rId4" cstate="print"/>
          <a:srcRect/>
          <a:stretch>
            <a:fillRect/>
          </a:stretch>
        </p:blipFill>
        <p:spPr bwMode="auto">
          <a:xfrm>
            <a:off x="6302278" y="4042735"/>
            <a:ext cx="5796287" cy="3963691"/>
          </a:xfrm>
          <a:prstGeom prst="rect">
            <a:avLst/>
          </a:prstGeom>
          <a:noFill/>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43718" name="Rectangle 6"/>
          <p:cNvSpPr>
            <a:spLocks noChangeArrowheads="1"/>
          </p:cNvSpPr>
          <p:nvPr/>
        </p:nvSpPr>
        <p:spPr bwMode="auto">
          <a:xfrm>
            <a:off x="304987" y="1754187"/>
            <a:ext cx="12502910" cy="2730540"/>
          </a:xfrm>
          <a:prstGeom prst="rect">
            <a:avLst/>
          </a:prstGeom>
          <a:noFill/>
          <a:ln w="9525">
            <a:noFill/>
            <a:miter lim="800000"/>
            <a:headEnd/>
            <a:tailEnd/>
          </a:ln>
          <a:effectLst/>
        </p:spPr>
        <p:txBody>
          <a:bodyPr lIns="0" tIns="0" rIns="0" bIns="0"/>
          <a:lstStyle/>
          <a:p>
            <a:pPr marL="257337" indent="-257337">
              <a:spcAft>
                <a:spcPct val="5000"/>
              </a:spcAft>
            </a:pPr>
            <a:r>
              <a:rPr lang="en-GB" sz="3200" smtClean="0">
                <a:solidFill>
                  <a:schemeClr val="hlink"/>
                </a:solidFill>
              </a:rPr>
              <a:t>ObjectViewer</a:t>
            </a:r>
            <a:r>
              <a:rPr lang="en-GB" sz="3200" smtClean="0"/>
              <a:t> – was </a:t>
            </a:r>
            <a:r>
              <a:rPr lang="en-GB" sz="3200" smtClean="0">
                <a:solidFill>
                  <a:schemeClr val="hlink"/>
                </a:solidFill>
              </a:rPr>
              <a:t>ObjectViewerII</a:t>
            </a:r>
            <a:r>
              <a:rPr lang="en-GB" sz="3200" smtClean="0"/>
              <a:t> – All + Rst-specific functionality</a:t>
            </a:r>
          </a:p>
          <a:p>
            <a:pPr marL="629800" indent="-372461">
              <a:spcAft>
                <a:spcPct val="5000"/>
              </a:spcAft>
              <a:buFont typeface="Wingdings" pitchFamily="2" charset="2"/>
              <a:buChar char="§"/>
            </a:pPr>
            <a:r>
              <a:rPr lang="en-US" altLang="ja-JP" sz="2400" smtClean="0">
                <a:ea typeface="ＭＳ Ｐゴシック" pitchFamily="34" charset="-128"/>
              </a:rPr>
              <a:t>Display </a:t>
            </a:r>
            <a:r>
              <a:rPr lang="en-US" altLang="ja-JP" sz="2400">
                <a:ea typeface="ＭＳ Ｐゴシック" pitchFamily="34" charset="-128"/>
              </a:rPr>
              <a:t>a selected single element in a preview window</a:t>
            </a:r>
          </a:p>
          <a:p>
            <a:pPr marL="629800" indent="-372461">
              <a:spcAft>
                <a:spcPct val="5000"/>
              </a:spcAft>
              <a:buFont typeface="Wingdings" pitchFamily="2" charset="2"/>
              <a:buChar char="§"/>
            </a:pPr>
            <a:r>
              <a:rPr lang="en-US" altLang="ja-JP" sz="2400">
                <a:ea typeface="ＭＳ Ｐゴシック" pitchFamily="34" charset="-128"/>
              </a:rPr>
              <a:t>Retrieve </a:t>
            </a:r>
            <a:r>
              <a:rPr lang="en-US" altLang="ja-JP" sz="2400" smtClean="0">
                <a:ea typeface="ＭＳ Ｐゴシック" pitchFamily="34" charset="-128"/>
              </a:rPr>
              <a:t>geometry </a:t>
            </a:r>
            <a:r>
              <a:rPr lang="en-US" altLang="ja-JP" sz="2400">
                <a:ea typeface="ＭＳ Ｐゴシック" pitchFamily="34" charset="-128"/>
              </a:rPr>
              <a:t>from both physical and analytical </a:t>
            </a:r>
            <a:r>
              <a:rPr lang="en-US" altLang="ja-JP" sz="2400" smtClean="0">
                <a:ea typeface="ＭＳ Ｐゴシック" pitchFamily="34" charset="-128"/>
              </a:rPr>
              <a:t>model</a:t>
            </a:r>
          </a:p>
          <a:p>
            <a:pPr marL="629800" indent="-372461">
              <a:spcAft>
                <a:spcPct val="5000"/>
              </a:spcAft>
              <a:buFont typeface="Wingdings" pitchFamily="2" charset="2"/>
              <a:buChar char="§"/>
            </a:pPr>
            <a:r>
              <a:rPr lang="en-US" altLang="ja-JP" sz="2400" smtClean="0">
                <a:ea typeface="ＭＳ Ｐゴシック" pitchFamily="34" charset="-128"/>
              </a:rPr>
              <a:t>Define an own error message exception handling class</a:t>
            </a:r>
            <a:endParaRPr lang="en-US" altLang="ja-JP" sz="2400">
              <a:ea typeface="ＭＳ Ｐゴシック" pitchFamily="34" charset="-128"/>
            </a:endParaRPr>
          </a:p>
          <a:p>
            <a:pPr marL="629800" indent="-372461">
              <a:spcAft>
                <a:spcPct val="5000"/>
              </a:spcAft>
              <a:buFont typeface="Wingdings" pitchFamily="2" charset="2"/>
              <a:buChar char="§"/>
            </a:pPr>
            <a:r>
              <a:rPr lang="en-US" altLang="ja-JP" sz="2400" smtClean="0">
                <a:ea typeface="ＭＳ Ｐゴシック" pitchFamily="34" charset="-128"/>
              </a:rPr>
              <a:t>Demonstrate </a:t>
            </a:r>
            <a:r>
              <a:rPr lang="en-US" altLang="ja-JP" sz="2400">
                <a:ea typeface="ＭＳ Ｐゴシック" pitchFamily="34" charset="-128"/>
              </a:rPr>
              <a:t>unit </a:t>
            </a:r>
            <a:r>
              <a:rPr lang="en-US" altLang="ja-JP" sz="2400" smtClean="0">
                <a:ea typeface="ＭＳ Ｐゴシック" pitchFamily="34" charset="-128"/>
              </a:rPr>
              <a:t>handling</a:t>
            </a:r>
            <a:endParaRPr lang="en-GB" sz="2400"/>
          </a:p>
          <a:p>
            <a:pPr marL="257337" indent="-257337">
              <a:spcAft>
                <a:spcPct val="5000"/>
              </a:spcAft>
              <a:buClr>
                <a:schemeClr val="accent1"/>
              </a:buClr>
              <a:buFont typeface="Wingdings" pitchFamily="2" charset="2"/>
              <a:buChar char="§"/>
            </a:pPr>
            <a:endParaRPr lang="ja-JP" altLang="en-US" sz="3400">
              <a:ea typeface="ＭＳ Ｐゴシック" pitchFamily="34" charset="-128"/>
            </a:endParaRPr>
          </a:p>
        </p:txBody>
      </p:sp>
      <p:pic>
        <p:nvPicPr>
          <p:cNvPr id="243716" name="Picture 4"/>
          <p:cNvPicPr>
            <a:picLocks noChangeAspect="1" noChangeArrowheads="1"/>
          </p:cNvPicPr>
          <p:nvPr/>
        </p:nvPicPr>
        <p:blipFill>
          <a:blip r:embed="rId3" cstate="print"/>
          <a:srcRect/>
          <a:stretch>
            <a:fillRect/>
          </a:stretch>
        </p:blipFill>
        <p:spPr bwMode="auto">
          <a:xfrm>
            <a:off x="1349867" y="4279808"/>
            <a:ext cx="3518737" cy="4400840"/>
          </a:xfrm>
          <a:prstGeom prst="rect">
            <a:avLst/>
          </a:prstGeom>
          <a:noFill/>
        </p:spPr>
      </p:pic>
      <p:pic>
        <p:nvPicPr>
          <p:cNvPr id="243717" name="Picture 5"/>
          <p:cNvPicPr>
            <a:picLocks noChangeAspect="1" noChangeArrowheads="1"/>
          </p:cNvPicPr>
          <p:nvPr/>
        </p:nvPicPr>
        <p:blipFill>
          <a:blip r:embed="rId4" cstate="print"/>
          <a:srcRect/>
          <a:stretch>
            <a:fillRect/>
          </a:stretch>
        </p:blipFill>
        <p:spPr bwMode="auto">
          <a:xfrm>
            <a:off x="5517526" y="4279812"/>
            <a:ext cx="6565778" cy="4407193"/>
          </a:xfrm>
          <a:prstGeom prst="rect">
            <a:avLst/>
          </a:prstGeom>
          <a:noFill/>
        </p:spPr>
      </p:pic>
      <p:sp>
        <p:nvSpPr>
          <p:cNvPr id="8" name="Title 7"/>
          <p:cNvSpPr>
            <a:spLocks noGrp="1"/>
          </p:cNvSpPr>
          <p:nvPr>
            <p:ph type="title"/>
          </p:nvPr>
        </p:nvSpPr>
        <p:spPr>
          <a:xfrm>
            <a:off x="333375" y="409902"/>
            <a:ext cx="8458200" cy="837006"/>
          </a:xfrm>
        </p:spPr>
        <p:txBody>
          <a:bodyPr/>
          <a:lstStyle/>
          <a:p>
            <a:r>
              <a:rPr lang="en-GB" smtClean="0"/>
              <a:t>ObjectViewer</a:t>
            </a:r>
            <a:endParaRPr lang="en-GB"/>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85775" y="363538"/>
            <a:ext cx="11869738" cy="1417637"/>
          </a:xfrm>
        </p:spPr>
        <p:txBody>
          <a:bodyPr/>
          <a:lstStyle/>
          <a:p>
            <a:r>
              <a:rPr lang="en-US" kern="1200" smtClean="0">
                <a:solidFill>
                  <a:schemeClr val="tx1"/>
                </a:solidFill>
                <a:latin typeface="+mj-lt"/>
                <a:ea typeface="+mj-ea"/>
                <a:cs typeface="Arial" pitchFamily="34" charset="0"/>
              </a:rPr>
              <a:t>Rebar in a Beam or Column</a:t>
            </a:r>
            <a:endParaRPr lang="en-US" altLang="ja-JP" sz="3200" smtClean="0">
              <a:latin typeface="Courier New" pitchFamily="49" charset="0"/>
              <a:ea typeface="ＭＳ Ｐゴシック" pitchFamily="34" charset="-128"/>
              <a:cs typeface="Courier New" pitchFamily="49" charset="0"/>
            </a:endParaRPr>
          </a:p>
        </p:txBody>
      </p:sp>
      <p:sp>
        <p:nvSpPr>
          <p:cNvPr id="3" name="Content Placeholder 2"/>
          <p:cNvSpPr>
            <a:spLocks noGrp="1"/>
          </p:cNvSpPr>
          <p:nvPr>
            <p:ph idx="1"/>
          </p:nvPr>
        </p:nvSpPr>
        <p:spPr/>
        <p:txBody>
          <a:bodyPr/>
          <a:lstStyle/>
          <a:p>
            <a:r>
              <a:rPr lang="en-GB" b="0" smtClean="0">
                <a:solidFill>
                  <a:schemeClr val="hlink"/>
                </a:solidFill>
              </a:rPr>
              <a:t>Reinforcement</a:t>
            </a:r>
            <a:r>
              <a:rPr lang="en-GB" b="0" smtClean="0"/>
              <a:t> – Rst</a:t>
            </a:r>
          </a:p>
          <a:p>
            <a:pPr lvl="1">
              <a:spcAft>
                <a:spcPts val="2400"/>
              </a:spcAft>
            </a:pPr>
            <a:r>
              <a:rPr lang="en-US" altLang="ja-JP" smtClean="0">
                <a:ea typeface="ＭＳ Ｐゴシック" pitchFamily="34" charset="-128"/>
              </a:rPr>
              <a:t>Path reinforcement classes and methods</a:t>
            </a:r>
          </a:p>
          <a:p>
            <a:pPr lvl="4"/>
            <a:r>
              <a:rPr lang="en-GB" smtClean="0">
                <a:latin typeface="Courier New" pitchFamily="49" charset="0"/>
                <a:cs typeface="Courier New" pitchFamily="49" charset="0"/>
              </a:rPr>
              <a:t>Autodesk.Revit.Elements.PathReinforcementCurve</a:t>
            </a:r>
          </a:p>
          <a:p>
            <a:pPr lvl="4"/>
            <a:r>
              <a:rPr lang="en-GB" smtClean="0">
                <a:latin typeface="Courier New" pitchFamily="49" charset="0"/>
                <a:cs typeface="Courier New" pitchFamily="49" charset="0"/>
              </a:rPr>
              <a:t>Autodesk.Revit.Elements.PathReinforcement</a:t>
            </a:r>
          </a:p>
          <a:p>
            <a:pPr lvl="4"/>
            <a:r>
              <a:rPr lang="en-GB" smtClean="0">
                <a:latin typeface="Courier New" pitchFamily="49" charset="0"/>
                <a:cs typeface="Courier New" pitchFamily="49" charset="0"/>
              </a:rPr>
              <a:t>Autodesk.Revit.Symbols.PathReinforcementType</a:t>
            </a:r>
          </a:p>
          <a:p>
            <a:pPr lvl="4"/>
            <a:r>
              <a:rPr lang="en-GB" smtClean="0">
                <a:latin typeface="Courier New" pitchFamily="49" charset="0"/>
                <a:cs typeface="Courier New" pitchFamily="49" charset="0"/>
              </a:rPr>
              <a:t>Autodesk.Revit.Elements.SketchPlan</a:t>
            </a:r>
          </a:p>
          <a:p>
            <a:pPr lvl="4"/>
            <a:r>
              <a:rPr lang="en-GB" smtClean="0">
                <a:latin typeface="Courier New" pitchFamily="49" charset="0"/>
                <a:cs typeface="Courier New" pitchFamily="49" charset="0"/>
              </a:rPr>
              <a:t>Autodesk.Revit.Elements.ReferencePlane</a:t>
            </a:r>
          </a:p>
          <a:p>
            <a:pPr lvl="4"/>
            <a:r>
              <a:rPr lang="en-GB" smtClean="0">
                <a:latin typeface="Courier New" pitchFamily="49" charset="0"/>
                <a:cs typeface="Courier New" pitchFamily="49" charset="0"/>
              </a:rPr>
              <a:t>Autodesk.Revit.Elements.Opening</a:t>
            </a:r>
          </a:p>
          <a:p>
            <a:pPr lvl="4"/>
            <a:r>
              <a:rPr lang="en-GB" smtClean="0">
                <a:latin typeface="Courier New" pitchFamily="49" charset="0"/>
                <a:cs typeface="Courier New" pitchFamily="49" charset="0"/>
              </a:rPr>
              <a:t>Autodesk.Revit.Geometry.Plane</a:t>
            </a:r>
            <a:endParaRPr lang="en-GB"/>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1363" name="Rectangle 3"/>
          <p:cNvSpPr>
            <a:spLocks noGrp="1" noChangeArrowheads="1"/>
          </p:cNvSpPr>
          <p:nvPr>
            <p:ph idx="1"/>
          </p:nvPr>
        </p:nvSpPr>
        <p:spPr>
          <a:xfrm>
            <a:off x="454035" y="1951356"/>
            <a:ext cx="11798131" cy="4444753"/>
          </a:xfrm>
        </p:spPr>
        <p:txBody>
          <a:bodyPr/>
          <a:lstStyle/>
          <a:p>
            <a:r>
              <a:rPr lang="en-GB" b="0">
                <a:solidFill>
                  <a:schemeClr val="hlink"/>
                </a:solidFill>
              </a:rPr>
              <a:t>Reinforcement</a:t>
            </a:r>
            <a:r>
              <a:rPr lang="en-GB" b="0"/>
              <a:t> </a:t>
            </a:r>
            <a:r>
              <a:rPr lang="en-GB" b="0" smtClean="0"/>
              <a:t>– Rst</a:t>
            </a:r>
          </a:p>
          <a:p>
            <a:pPr lvl="1"/>
            <a:r>
              <a:rPr lang="en-GB" noProof="1" smtClean="0"/>
              <a:t>Create </a:t>
            </a:r>
            <a:r>
              <a:rPr lang="en-GB" noProof="1"/>
              <a:t>reinforcement rebars</a:t>
            </a:r>
            <a:r>
              <a:rPr lang="en-US" altLang="ja-JP">
                <a:ea typeface="ＭＳ Ｐゴシック" pitchFamily="34" charset="-128"/>
              </a:rPr>
              <a:t> in s</a:t>
            </a:r>
            <a:r>
              <a:rPr lang="en-US" noProof="1"/>
              <a:t>elected </a:t>
            </a:r>
            <a:r>
              <a:rPr lang="en-US" altLang="ja-JP">
                <a:ea typeface="ＭＳ Ｐゴシック" pitchFamily="34" charset="-128"/>
              </a:rPr>
              <a:t>non-reinforced c</a:t>
            </a:r>
            <a:r>
              <a:rPr lang="en-US" noProof="1"/>
              <a:t>oncrete beam or column</a:t>
            </a:r>
            <a:endParaRPr lang="en-US" altLang="ja-JP">
              <a:ea typeface="ＭＳ Ｐゴシック" pitchFamily="34" charset="-128"/>
            </a:endParaRPr>
          </a:p>
          <a:p>
            <a:pPr lvl="2"/>
            <a:r>
              <a:rPr lang="en-US" noProof="1"/>
              <a:t>Beam rebar</a:t>
            </a:r>
            <a:r>
              <a:rPr lang="en-US" altLang="ja-JP">
                <a:ea typeface="ＭＳ Ｐゴシック" pitchFamily="34" charset="-128"/>
              </a:rPr>
              <a:t>: </a:t>
            </a:r>
            <a:r>
              <a:rPr lang="en-US" noProof="1"/>
              <a:t>top, bottom </a:t>
            </a:r>
            <a:r>
              <a:rPr lang="en-US" altLang="ja-JP">
                <a:ea typeface="ＭＳ Ｐゴシック" pitchFamily="34" charset="-128"/>
              </a:rPr>
              <a:t>or </a:t>
            </a:r>
            <a:r>
              <a:rPr lang="en-US" noProof="1"/>
              <a:t>transverse</a:t>
            </a:r>
            <a:endParaRPr lang="en-US" altLang="ja-JP">
              <a:ea typeface="ＭＳ Ｐゴシック" pitchFamily="34" charset="-128"/>
            </a:endParaRPr>
          </a:p>
          <a:p>
            <a:pPr lvl="2"/>
            <a:r>
              <a:rPr lang="en-US" noProof="1"/>
              <a:t>Column rebar: transverse </a:t>
            </a:r>
            <a:r>
              <a:rPr lang="en-US" altLang="ja-JP">
                <a:ea typeface="ＭＳ Ｐゴシック" pitchFamily="34" charset="-128"/>
              </a:rPr>
              <a:t>or </a:t>
            </a:r>
            <a:r>
              <a:rPr lang="en-US" noProof="1" smtClean="0"/>
              <a:t>vertical</a:t>
            </a:r>
            <a:endParaRPr lang="ja-JP" altLang="en-US">
              <a:ea typeface="ＭＳ Ｐゴシック" pitchFamily="34" charset="-128"/>
            </a:endParaRPr>
          </a:p>
        </p:txBody>
      </p:sp>
      <p:pic>
        <p:nvPicPr>
          <p:cNvPr id="271364" name="Picture 4" descr="Reinforcement"/>
          <p:cNvPicPr>
            <a:picLocks noChangeAspect="1" noChangeArrowheads="1"/>
          </p:cNvPicPr>
          <p:nvPr/>
        </p:nvPicPr>
        <p:blipFill>
          <a:blip r:embed="rId3" cstate="print"/>
          <a:srcRect/>
          <a:stretch>
            <a:fillRect/>
          </a:stretch>
        </p:blipFill>
        <p:spPr bwMode="auto">
          <a:xfrm>
            <a:off x="2840945" y="4394635"/>
            <a:ext cx="6237220" cy="4081584"/>
          </a:xfrm>
          <a:prstGeom prst="rect">
            <a:avLst/>
          </a:prstGeom>
          <a:noFill/>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rtl="0" eaLnBrk="1" latinLnBrk="0" hangingPunct="1"/>
            <a:r>
              <a:rPr lang="en-US" smtClean="0"/>
              <a:t>Rebar in a Beam or Column</a:t>
            </a:r>
            <a:endParaRPr lang="en-GB"/>
          </a:p>
        </p:txBody>
      </p:sp>
      <p:sp>
        <p:nvSpPr>
          <p:cNvPr id="273411" name="Rectangle 3"/>
          <p:cNvSpPr>
            <a:spLocks noGrp="1" noChangeArrowheads="1"/>
          </p:cNvSpPr>
          <p:nvPr>
            <p:ph idx="1"/>
          </p:nvPr>
        </p:nvSpPr>
        <p:spPr>
          <a:xfrm>
            <a:off x="454038" y="1507604"/>
            <a:ext cx="11364425" cy="7371786"/>
          </a:xfrm>
        </p:spPr>
        <p:txBody>
          <a:bodyPr/>
          <a:lstStyle/>
          <a:p>
            <a:pPr>
              <a:spcAft>
                <a:spcPct val="0"/>
              </a:spcAft>
            </a:pPr>
            <a:r>
              <a:rPr lang="en-GB">
                <a:solidFill>
                  <a:schemeClr val="hlink"/>
                </a:solidFill>
              </a:rPr>
              <a:t>Reinforcement</a:t>
            </a:r>
            <a:r>
              <a:rPr lang="en-GB"/>
              <a:t> </a:t>
            </a:r>
            <a:r>
              <a:rPr lang="en-GB" smtClean="0"/>
              <a:t>– </a:t>
            </a:r>
            <a:r>
              <a:rPr lang="en-US" smtClean="0"/>
              <a:t>Rst</a:t>
            </a:r>
          </a:p>
          <a:p>
            <a:pPr>
              <a:spcBef>
                <a:spcPts val="0"/>
              </a:spcBef>
              <a:spcAft>
                <a:spcPct val="0"/>
              </a:spcAft>
            </a:pPr>
            <a:r>
              <a:rPr lang="en-US" sz="2400" noProof="1" smtClean="0"/>
              <a:t>FrameReinMakerFactory </a:t>
            </a:r>
            <a:r>
              <a:rPr lang="en-US" sz="2400" noProof="1"/>
              <a:t>class does all the work</a:t>
            </a:r>
            <a:endParaRPr lang="en-US" altLang="ja-JP" sz="2400">
              <a:ea typeface="ＭＳ Ｐゴシック" pitchFamily="34" charset="-128"/>
            </a:endParaRPr>
          </a:p>
          <a:p>
            <a:pPr lvl="1">
              <a:spcBef>
                <a:spcPts val="0"/>
              </a:spcBef>
              <a:spcAft>
                <a:spcPct val="0"/>
              </a:spcAft>
            </a:pPr>
            <a:r>
              <a:rPr lang="en-US" noProof="1"/>
              <a:t>Precondition checks</a:t>
            </a:r>
            <a:endParaRPr lang="en-US" altLang="ja-JP">
              <a:ea typeface="ＭＳ Ｐゴシック" pitchFamily="34" charset="-128"/>
            </a:endParaRPr>
          </a:p>
          <a:p>
            <a:pPr lvl="2">
              <a:spcBef>
                <a:spcPts val="0"/>
              </a:spcBef>
              <a:spcAft>
                <a:spcPct val="0"/>
              </a:spcAft>
            </a:pPr>
            <a:r>
              <a:rPr lang="en-US" altLang="ja-JP">
                <a:ea typeface="ＭＳ Ｐゴシック" pitchFamily="34" charset="-128"/>
              </a:rPr>
              <a:t>I</a:t>
            </a:r>
            <a:r>
              <a:rPr lang="en-US" noProof="1"/>
              <a:t>s the selected object a beam or column</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I</a:t>
            </a:r>
            <a:r>
              <a:rPr lang="en-US" noProof="1"/>
              <a:t>s it made of concrete</a:t>
            </a:r>
            <a:r>
              <a:rPr lang="en-US" altLang="ja-JP">
                <a:ea typeface="ＭＳ Ｐゴシック" pitchFamily="34" charset="-128"/>
              </a:rPr>
              <a:t>?</a:t>
            </a:r>
          </a:p>
          <a:p>
            <a:pPr lvl="2">
              <a:spcBef>
                <a:spcPts val="0"/>
              </a:spcBef>
              <a:spcAft>
                <a:spcPct val="0"/>
              </a:spcAft>
            </a:pPr>
            <a:r>
              <a:rPr lang="en-US" altLang="ja-JP">
                <a:ea typeface="ＭＳ Ｐゴシック" pitchFamily="34" charset="-128"/>
              </a:rPr>
              <a:t>D</a:t>
            </a:r>
            <a:r>
              <a:rPr lang="en-US" noProof="1"/>
              <a:t>oes it already contain any </a:t>
            </a:r>
            <a:r>
              <a:rPr lang="en-US" noProof="1" smtClean="0"/>
              <a:t>rebar </a:t>
            </a:r>
            <a:r>
              <a:rPr lang="en-US" noProof="1"/>
              <a:t>elements</a:t>
            </a:r>
            <a:r>
              <a:rPr lang="en-US" altLang="ja-JP">
                <a:ea typeface="ＭＳ Ｐゴシック" pitchFamily="34" charset="-128"/>
              </a:rPr>
              <a:t>?</a:t>
            </a:r>
            <a:endParaRPr lang="en-US" noProof="1"/>
          </a:p>
          <a:p>
            <a:pPr lvl="1">
              <a:spcBef>
                <a:spcPts val="0"/>
              </a:spcBef>
              <a:spcAft>
                <a:spcPct val="0"/>
              </a:spcAft>
            </a:pPr>
            <a:r>
              <a:rPr lang="en-US" altLang="ja-JP">
                <a:ea typeface="ＭＳ Ｐゴシック" pitchFamily="34" charset="-128"/>
              </a:rPr>
              <a:t>C</a:t>
            </a:r>
            <a:r>
              <a:rPr lang="en-US" noProof="1"/>
              <a:t>reat</a:t>
            </a:r>
            <a:r>
              <a:rPr lang="en-US" altLang="ja-JP">
                <a:ea typeface="ＭＳ Ｐゴシック" pitchFamily="34" charset="-128"/>
              </a:rPr>
              <a:t>e</a:t>
            </a:r>
            <a:r>
              <a:rPr lang="en-US" noProof="1"/>
              <a:t> a corresponding FrameReinMaker and the reinforcement rebars</a:t>
            </a:r>
          </a:p>
          <a:p>
            <a:pPr>
              <a:spcBef>
                <a:spcPts val="0"/>
              </a:spcBef>
              <a:spcAft>
                <a:spcPct val="0"/>
              </a:spcAft>
            </a:pPr>
            <a:r>
              <a:rPr lang="en-US" altLang="ja-JP" sz="2400">
                <a:ea typeface="ＭＳ Ｐゴシック" pitchFamily="34" charset="-128"/>
              </a:rPr>
              <a:t>Host-dependant </a:t>
            </a:r>
            <a:r>
              <a:rPr lang="en-US" sz="2400" noProof="1"/>
              <a:t>work</a:t>
            </a:r>
            <a:r>
              <a:rPr lang="en-US" altLang="ja-JP" sz="2400">
                <a:ea typeface="ＭＳ Ｐゴシック" pitchFamily="34" charset="-128"/>
              </a:rPr>
              <a:t>ing classes</a:t>
            </a:r>
          </a:p>
          <a:p>
            <a:pPr lvl="1">
              <a:spcBef>
                <a:spcPts val="0"/>
              </a:spcBef>
              <a:spcAft>
                <a:spcPct val="0"/>
              </a:spcAft>
            </a:pPr>
            <a:r>
              <a:rPr lang="en-US" noProof="1"/>
              <a:t>BeamFramReinMaker and ColumnFramReinMaker</a:t>
            </a:r>
            <a:endParaRPr lang="en-US" altLang="ja-JP">
              <a:ea typeface="ＭＳ Ｐゴシック" pitchFamily="34" charset="-128"/>
            </a:endParaRPr>
          </a:p>
          <a:p>
            <a:pPr>
              <a:spcBef>
                <a:spcPts val="0"/>
              </a:spcBef>
              <a:spcAft>
                <a:spcPct val="0"/>
              </a:spcAft>
            </a:pPr>
            <a:r>
              <a:rPr lang="en-US" sz="2400" noProof="1"/>
              <a:t>GeomUtil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asic geometric utility methods</a:t>
            </a:r>
          </a:p>
          <a:p>
            <a:pPr>
              <a:spcBef>
                <a:spcPts val="0"/>
              </a:spcBef>
              <a:spcAft>
                <a:spcPct val="0"/>
              </a:spcAft>
            </a:pPr>
            <a:r>
              <a:rPr lang="en-US" sz="2400" noProof="1"/>
              <a:t>GeometrySupport</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B</a:t>
            </a:r>
            <a:r>
              <a:rPr lang="en-US" noProof="1"/>
              <a:t>ase class for BeamGeometrySupport and ColumnGeometrySupport, manages the solid of beam or column, the extend or sweep path of the beam or column, the director vector of beam or column, lists to store the edges and points, the transformation etc.</a:t>
            </a:r>
          </a:p>
          <a:p>
            <a:pPr>
              <a:spcBef>
                <a:spcPts val="0"/>
              </a:spcBef>
              <a:spcAft>
                <a:spcPct val="0"/>
              </a:spcAft>
            </a:pPr>
            <a:r>
              <a:rPr lang="en-US" sz="2400" noProof="1"/>
              <a:t>ParameterUtil</a:t>
            </a:r>
            <a:endParaRPr lang="en-US" altLang="ja-JP" sz="2400">
              <a:ea typeface="ＭＳ Ｐゴシック" pitchFamily="34" charset="-128"/>
            </a:endParaRPr>
          </a:p>
          <a:p>
            <a:pPr lvl="1">
              <a:spcBef>
                <a:spcPts val="0"/>
              </a:spcBef>
              <a:spcAft>
                <a:spcPct val="0"/>
              </a:spcAft>
            </a:pPr>
            <a:r>
              <a:rPr lang="en-US" altLang="ja-JP">
                <a:ea typeface="ＭＳ Ｐゴシック" pitchFamily="34" charset="-128"/>
              </a:rPr>
              <a:t>U</a:t>
            </a:r>
            <a:r>
              <a:rPr lang="en-US" noProof="1"/>
              <a:t>tility methods find or set certain parameter</a:t>
            </a:r>
            <a:endParaRPr lang="en-US" altLang="ja-JP">
              <a:ea typeface="ＭＳ Ｐゴシック" pitchFamily="34" charset="-128"/>
            </a:endParaRPr>
          </a:p>
        </p:txBody>
      </p:sp>
      <p:pic>
        <p:nvPicPr>
          <p:cNvPr id="273412" name="Picture 4" descr="Reinforcement3"/>
          <p:cNvPicPr>
            <a:picLocks noChangeAspect="1" noChangeArrowheads="1"/>
          </p:cNvPicPr>
          <p:nvPr/>
        </p:nvPicPr>
        <p:blipFill>
          <a:blip r:embed="rId3" cstate="print"/>
          <a:srcRect/>
          <a:stretch>
            <a:fillRect/>
          </a:stretch>
        </p:blipFill>
        <p:spPr bwMode="auto">
          <a:xfrm>
            <a:off x="9993334" y="983200"/>
            <a:ext cx="2979463" cy="2723766"/>
          </a:xfrm>
          <a:prstGeom prst="rect">
            <a:avLst/>
          </a:prstGeom>
          <a:noFill/>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6" name="Title 5"/>
          <p:cNvSpPr>
            <a:spLocks noGrp="1"/>
          </p:cNvSpPr>
          <p:nvPr>
            <p:ph type="title"/>
          </p:nvPr>
        </p:nvSpPr>
        <p:spPr>
          <a:xfrm>
            <a:off x="416728" y="383008"/>
            <a:ext cx="11850574" cy="837006"/>
          </a:xfrm>
        </p:spPr>
        <p:txBody>
          <a:bodyPr/>
          <a:lstStyle/>
          <a:p>
            <a:r>
              <a:rPr lang="en-GB" smtClean="0"/>
              <a:t>Units</a:t>
            </a:r>
            <a:endParaRPr lang="en-GB"/>
          </a:p>
        </p:txBody>
      </p:sp>
      <p:sp>
        <p:nvSpPr>
          <p:cNvPr id="275459" name="Rectangle 3"/>
          <p:cNvSpPr>
            <a:spLocks noGrp="1" noChangeArrowheads="1"/>
          </p:cNvSpPr>
          <p:nvPr>
            <p:ph idx="1"/>
          </p:nvPr>
        </p:nvSpPr>
        <p:spPr/>
        <p:txBody>
          <a:bodyPr/>
          <a:lstStyle/>
          <a:p>
            <a:r>
              <a:rPr lang="en-GB" b="0"/>
              <a:t>New and updated methods</a:t>
            </a:r>
          </a:p>
          <a:p>
            <a:pPr lvl="1"/>
            <a:r>
              <a:rPr lang="en-GB"/>
              <a:t>Autodesk.Revit.Document.DisplayUnitSystem</a:t>
            </a:r>
            <a:endParaRPr lang="en-GB" i="1"/>
          </a:p>
          <a:p>
            <a:pPr lvl="1"/>
            <a:r>
              <a:rPr lang="en-GB" i="1"/>
              <a:t>Autodesk.Revit.Parameter.DisplayUnitType</a:t>
            </a:r>
          </a:p>
          <a:p>
            <a:pPr lvl="1"/>
            <a:r>
              <a:rPr lang="en-GB" i="1" smtClean="0"/>
              <a:t>Autodesk.Revit.Parameter.AsValueString</a:t>
            </a:r>
            <a:endParaRPr lang="ja-JP" altLang="en-US">
              <a:ea typeface="ＭＳ Ｐゴシック" pitchFamily="34" charset="-128"/>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454036" y="4268585"/>
            <a:ext cx="7956539" cy="1676602"/>
          </a:xfrm>
        </p:spPr>
        <p:txBody>
          <a:bodyPr/>
          <a:lstStyle/>
          <a:p>
            <a:pPr eaLnBrk="1" hangingPunct="1"/>
            <a:r>
              <a:rPr lang="en-GB" smtClean="0"/>
              <a:t>Revit 2008 SDK Samples</a:t>
            </a:r>
          </a:p>
        </p:txBody>
      </p:sp>
      <p:sp>
        <p:nvSpPr>
          <p:cNvPr id="4" name="Subtitle 3"/>
          <p:cNvSpPr>
            <a:spLocks noGrp="1"/>
          </p:cNvSpPr>
          <p:nvPr>
            <p:ph type="subTitle" sz="quarter" idx="1"/>
          </p:nvPr>
        </p:nvSpPr>
        <p:spPr/>
        <p:txBody>
          <a:bodyPr/>
          <a:lstStyle/>
          <a:p>
            <a:endParaRPr lang="en-GB"/>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435" y="409902"/>
            <a:ext cx="7831692" cy="837006"/>
          </a:xfrm>
        </p:spPr>
        <p:txBody>
          <a:bodyPr/>
          <a:lstStyle/>
          <a:p>
            <a:r>
              <a:rPr lang="en-US" smtClean="0"/>
              <a:t>RvtSamples</a:t>
            </a:r>
            <a:endParaRPr lang="en-GB"/>
          </a:p>
        </p:txBody>
      </p:sp>
      <p:sp>
        <p:nvSpPr>
          <p:cNvPr id="3" name="Content Placeholder 2"/>
          <p:cNvSpPr>
            <a:spLocks noGrp="1"/>
          </p:cNvSpPr>
          <p:nvPr>
            <p:ph idx="1"/>
          </p:nvPr>
        </p:nvSpPr>
        <p:spPr>
          <a:xfrm>
            <a:off x="258040" y="1672389"/>
            <a:ext cx="11070193" cy="4739545"/>
          </a:xfrm>
        </p:spPr>
        <p:txBody>
          <a:bodyPr/>
          <a:lstStyle/>
          <a:p>
            <a:pPr>
              <a:spcBef>
                <a:spcPts val="300"/>
              </a:spcBef>
            </a:pPr>
            <a:r>
              <a:rPr lang="en-US" sz="3200" smtClean="0"/>
              <a:t>So every external command needs an own manifest file?</a:t>
            </a:r>
          </a:p>
          <a:p>
            <a:pPr>
              <a:spcBef>
                <a:spcPts val="300"/>
              </a:spcBef>
            </a:pPr>
            <a:r>
              <a:rPr lang="en-US" sz="3200" smtClean="0"/>
              <a:t>Not using the SDK sample application RvtSamples!</a:t>
            </a:r>
          </a:p>
          <a:p>
            <a:pPr>
              <a:spcBef>
                <a:spcPts val="300"/>
              </a:spcBef>
            </a:pPr>
            <a:r>
              <a:rPr lang="en-US" sz="3200" smtClean="0"/>
              <a:t>Includes RvtSamples.txt listing all SDK samples</a:t>
            </a:r>
          </a:p>
          <a:p>
            <a:pPr>
              <a:spcBef>
                <a:spcPts val="300"/>
              </a:spcBef>
            </a:pPr>
            <a:r>
              <a:rPr lang="en-US" sz="3200" smtClean="0"/>
              <a:t>Adds them all to an own ribbon panel</a:t>
            </a:r>
          </a:p>
          <a:p>
            <a:pPr>
              <a:spcBef>
                <a:spcPts val="300"/>
              </a:spcBef>
            </a:pPr>
            <a:r>
              <a:rPr lang="en-US" sz="3200" smtClean="0"/>
              <a:t>Add one single add-in manifest file and never touch it again</a:t>
            </a:r>
          </a:p>
          <a:p>
            <a:pPr>
              <a:spcBef>
                <a:spcPts val="300"/>
              </a:spcBef>
            </a:pPr>
            <a:r>
              <a:rPr lang="en-US" sz="3200" smtClean="0"/>
              <a:t>You can add your own entries to RvtSamples.txt</a:t>
            </a:r>
          </a:p>
          <a:p>
            <a:pPr>
              <a:spcBef>
                <a:spcPts val="300"/>
              </a:spcBef>
            </a:pPr>
            <a:r>
              <a:rPr lang="en-US" sz="3200" smtClean="0"/>
              <a:t>Also define own pulldown buttons for additional sections</a:t>
            </a:r>
          </a:p>
          <a:p>
            <a:pPr marL="342858" lvl="1" indent="-342858">
              <a:spcBef>
                <a:spcPts val="600"/>
              </a:spcBef>
              <a:buNone/>
            </a:pPr>
            <a:r>
              <a:rPr lang="en-US" sz="3200" smtClean="0"/>
              <a:t>Example AdnSamples.txt</a:t>
            </a:r>
          </a:p>
        </p:txBody>
      </p:sp>
      <p:pic>
        <p:nvPicPr>
          <p:cNvPr id="8" name="Picture 7" descr="2010_RvtSamples_2.gif"/>
          <p:cNvPicPr>
            <a:picLocks noChangeAspect="1"/>
          </p:cNvPicPr>
          <p:nvPr/>
        </p:nvPicPr>
        <p:blipFill>
          <a:blip r:embed="rId3" cstate="print"/>
          <a:stretch>
            <a:fillRect/>
          </a:stretch>
        </p:blipFill>
        <p:spPr>
          <a:xfrm>
            <a:off x="513788" y="6886603"/>
            <a:ext cx="7081395" cy="2066925"/>
          </a:xfrm>
          <a:prstGeom prst="rect">
            <a:avLst/>
          </a:prstGeom>
        </p:spPr>
      </p:pic>
      <p:pic>
        <p:nvPicPr>
          <p:cNvPr id="7" name="Picture 6" descr="2010_RvtSamples.gif"/>
          <p:cNvPicPr>
            <a:picLocks noChangeAspect="1"/>
          </p:cNvPicPr>
          <p:nvPr/>
        </p:nvPicPr>
        <p:blipFill>
          <a:blip r:embed="rId4" cstate="print"/>
          <a:stretch>
            <a:fillRect/>
          </a:stretch>
        </p:blipFill>
        <p:spPr>
          <a:xfrm>
            <a:off x="5847939" y="7470810"/>
            <a:ext cx="5756612" cy="1685925"/>
          </a:xfrm>
          <a:prstGeom prst="rect">
            <a:avLst/>
          </a:prstGeom>
        </p:spPr>
      </p:pic>
      <p:pic>
        <p:nvPicPr>
          <p:cNvPr id="9" name="Picture 8" descr="RvtSamples01.png"/>
          <p:cNvPicPr>
            <a:picLocks noChangeAspect="1"/>
          </p:cNvPicPr>
          <p:nvPr/>
        </p:nvPicPr>
        <p:blipFill>
          <a:blip r:embed="rId5" cstate="print"/>
          <a:stretch>
            <a:fillRect/>
          </a:stretch>
        </p:blipFill>
        <p:spPr>
          <a:xfrm>
            <a:off x="6907463" y="5570559"/>
            <a:ext cx="5156170" cy="914400"/>
          </a:xfrm>
          <a:prstGeom prst="rect">
            <a:avLst/>
          </a:prstGeom>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pPr eaLnBrk="1" hangingPunct="1"/>
            <a:r>
              <a:rPr lang="en-US" altLang="zh-CN" smtClean="0">
                <a:ea typeface="SimSun" pitchFamily="2" charset="-122"/>
              </a:rPr>
              <a:t>APIAppStartup</a:t>
            </a:r>
          </a:p>
        </p:txBody>
      </p:sp>
      <p:sp>
        <p:nvSpPr>
          <p:cNvPr id="110595" name="Rectangle 3"/>
          <p:cNvSpPr>
            <a:spLocks noGrp="1" noChangeArrowheads="1"/>
          </p:cNvSpPr>
          <p:nvPr>
            <p:ph idx="1"/>
          </p:nvPr>
        </p:nvSpPr>
        <p:spPr>
          <a:xfrm>
            <a:off x="454036" y="1705233"/>
            <a:ext cx="12096303" cy="7043352"/>
          </a:xfrm>
        </p:spPr>
        <p:txBody>
          <a:bodyPr/>
          <a:lstStyle/>
          <a:p>
            <a:pPr marL="650116" indent="-650116"/>
            <a:r>
              <a:rPr lang="en-US" altLang="zh-CN" smtClean="0">
                <a:ea typeface="SimSun" pitchFamily="2" charset="-122"/>
              </a:rPr>
              <a:t>Demonstrates start up and shut down events (C#)</a:t>
            </a:r>
          </a:p>
          <a:p>
            <a:pPr marL="704292" lvl="1" indent="-541763"/>
            <a:r>
              <a:rPr lang="en-US" altLang="zh-CN" smtClean="0">
                <a:ea typeface="SimSun" pitchFamily="2" charset="-122"/>
              </a:rPr>
              <a:t>Interface </a:t>
            </a:r>
            <a:r>
              <a:rPr lang="en-US" noProof="1" smtClean="0"/>
              <a:t>IExternalApplication</a:t>
            </a:r>
            <a:endParaRPr lang="en-US" altLang="zh-CN" smtClean="0">
              <a:ea typeface="SimSun" pitchFamily="2" charset="-122"/>
            </a:endParaRPr>
          </a:p>
          <a:p>
            <a:pPr marL="2112937" lvl="4" indent="-541763"/>
            <a:r>
              <a:rPr lang="en-US" sz="1600" b="1" noProof="1" smtClean="0">
                <a:latin typeface="Courier New" pitchFamily="49" charset="0"/>
              </a:rPr>
              <a:t>public class AppSample : IExternalApplication</a:t>
            </a:r>
            <a:endParaRPr lang="en-US" sz="1600" b="1" smtClean="0">
              <a:latin typeface="Courier New" pitchFamily="49" charset="0"/>
            </a:endParaRPr>
          </a:p>
          <a:p>
            <a:pPr marL="704292" lvl="1" indent="-541763"/>
            <a:r>
              <a:rPr lang="en-US" altLang="zh-CN" smtClean="0">
                <a:ea typeface="SimSun" pitchFamily="2" charset="-122"/>
              </a:rPr>
              <a:t>IExternalApplication.OnStartup()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IExternalApplication.OnStartup(ControlledApplication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String version = application.VersionName;</a:t>
            </a:r>
          </a:p>
          <a:p>
            <a:pPr marL="2112937" lvl="4" indent="-541763">
              <a:spcBef>
                <a:spcPct val="0"/>
              </a:spcBef>
            </a:pPr>
            <a:r>
              <a:rPr lang="en-US" sz="1600" b="1" noProof="1" smtClean="0">
                <a:latin typeface="Courier New" pitchFamily="49" charset="0"/>
              </a:rPr>
              <a:t>  // display splash window for 10 seconds</a:t>
            </a:r>
          </a:p>
          <a:p>
            <a:pPr marL="2112937" lvl="4" indent="-541763">
              <a:spcBef>
                <a:spcPct val="0"/>
              </a:spcBef>
            </a:pPr>
            <a:r>
              <a:rPr lang="en-US" sz="1600" b="1" noProof="1" smtClean="0">
                <a:latin typeface="Courier New" pitchFamily="49" charset="0"/>
              </a:rPr>
              <a:t>  SplashWindow.StartSplash();</a:t>
            </a:r>
          </a:p>
          <a:p>
            <a:pPr marL="2112937" lvl="4" indent="-541763">
              <a:spcBef>
                <a:spcPct val="0"/>
              </a:spcBef>
            </a:pPr>
            <a:r>
              <a:rPr lang="en-US" sz="1600" b="1" noProof="1" smtClean="0">
                <a:latin typeface="Courier New" pitchFamily="49" charset="0"/>
              </a:rPr>
              <a:t>  SplashWindow.ShowVersion(version);</a:t>
            </a:r>
          </a:p>
          <a:p>
            <a:pPr marL="2112937" lvl="4" indent="-541763">
              <a:spcBef>
                <a:spcPct val="0"/>
              </a:spcBef>
            </a:pPr>
            <a:r>
              <a:rPr lang="en-US" sz="1600" b="1" noProof="1" smtClean="0">
                <a:latin typeface="Courier New" pitchFamily="49" charset="0"/>
              </a:rPr>
              <a:t>  System.Threading.Thread.Sleep(10000);</a:t>
            </a:r>
          </a:p>
          <a:p>
            <a:pPr marL="2112937" lvl="4" indent="-541763">
              <a:spcBef>
                <a:spcPct val="0"/>
              </a:spcBef>
            </a:pPr>
            <a:r>
              <a:rPr lang="en-US" sz="1600" b="1" noProof="1" smtClean="0">
                <a:latin typeface="Courier New" pitchFamily="49" charset="0"/>
              </a:rPr>
              <a:t>  SplashWindow.StopSplash();</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sz="1600" b="1" smtClean="0">
              <a:latin typeface="Courier New" pitchFamily="49" charset="0"/>
            </a:endParaRPr>
          </a:p>
          <a:p>
            <a:pPr marL="704292" lvl="1" indent="-541763"/>
            <a:r>
              <a:rPr lang="en-US" altLang="zh-CN" smtClean="0">
                <a:ea typeface="SimSun" pitchFamily="2" charset="-122"/>
              </a:rPr>
              <a:t>IExternalApplication.OnShutdown() event</a:t>
            </a:r>
          </a:p>
          <a:p>
            <a:pPr marL="2112937" lvl="4" indent="-541763">
              <a:spcBef>
                <a:spcPct val="0"/>
              </a:spcBef>
            </a:pPr>
            <a:r>
              <a:rPr lang="en-US" sz="1600" b="1" noProof="1" smtClean="0">
                <a:latin typeface="Courier New" pitchFamily="49" charset="0"/>
              </a:rPr>
              <a:t>IExternalApplication.Result </a:t>
            </a:r>
            <a:endParaRPr lang="en-US" sz="1600" b="1" smtClean="0">
              <a:latin typeface="Courier New" pitchFamily="49" charset="0"/>
            </a:endParaRPr>
          </a:p>
          <a:p>
            <a:pPr marL="2112937" lvl="4" indent="-541763">
              <a:spcBef>
                <a:spcPct val="0"/>
              </a:spcBef>
            </a:pPr>
            <a:r>
              <a:rPr lang="en-US" sz="1600" b="1" noProof="1" smtClean="0">
                <a:latin typeface="Courier New" pitchFamily="49" charset="0"/>
              </a:rPr>
              <a:t>IExternalApplication.OnShutdown(ControlledApplication application)</a:t>
            </a:r>
          </a:p>
          <a:p>
            <a:pPr marL="2112937" lvl="4" indent="-541763">
              <a:spcBef>
                <a:spcPct val="0"/>
              </a:spcBef>
            </a:pPr>
            <a:r>
              <a:rPr lang="en-US" sz="1600" b="1" noProof="1" smtClean="0">
                <a:latin typeface="Courier New" pitchFamily="49" charset="0"/>
              </a:rPr>
              <a:t>{</a:t>
            </a:r>
          </a:p>
          <a:p>
            <a:pPr marL="2112937" lvl="4" indent="-541763">
              <a:spcBef>
                <a:spcPct val="0"/>
              </a:spcBef>
            </a:pPr>
            <a:r>
              <a:rPr lang="en-US" sz="1600" b="1" noProof="1" smtClean="0">
                <a:latin typeface="Courier New" pitchFamily="49" charset="0"/>
              </a:rPr>
              <a:t>  MessageBox.Show("Quit External Application");</a:t>
            </a:r>
          </a:p>
          <a:p>
            <a:pPr marL="2112937" lvl="4" indent="-541763">
              <a:spcBef>
                <a:spcPct val="0"/>
              </a:spcBef>
            </a:pPr>
            <a:r>
              <a:rPr lang="en-US" sz="1600" b="1" noProof="1" smtClean="0">
                <a:latin typeface="Courier New" pitchFamily="49" charset="0"/>
              </a:rPr>
              <a:t>  return IExternalApplication.Result.Succeeded;</a:t>
            </a:r>
          </a:p>
          <a:p>
            <a:pPr marL="2112937" lvl="4" indent="-541763">
              <a:spcBef>
                <a:spcPct val="0"/>
              </a:spcBef>
            </a:pPr>
            <a:r>
              <a:rPr lang="en-US" sz="1600" b="1" noProof="1" smtClean="0">
                <a:latin typeface="Courier New" pitchFamily="49" charset="0"/>
              </a:rPr>
              <a:t>}</a:t>
            </a:r>
            <a:endParaRPr lang="en-US" altLang="zh-CN" sz="1600" b="1" smtClean="0">
              <a:latin typeface="Courier New" pitchFamily="49" charset="0"/>
              <a:ea typeface="SimSun" pitchFamily="2" charset="-122"/>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4036" y="194233"/>
            <a:ext cx="12557114" cy="1626129"/>
          </a:xfrm>
        </p:spPr>
        <p:txBody>
          <a:bodyPr/>
          <a:lstStyle/>
          <a:p>
            <a:pPr eaLnBrk="1" hangingPunct="1"/>
            <a:r>
              <a:rPr lang="en-US" altLang="zh-CN" smtClean="0">
                <a:ea typeface="SimSun" pitchFamily="2" charset="-122"/>
              </a:rPr>
              <a:t>APIAppStartup Demo</a:t>
            </a:r>
            <a:endParaRPr lang="zh-CN" altLang="en-US" smtClean="0">
              <a:ea typeface="SimSun" pitchFamily="2" charset="-122"/>
            </a:endParaRPr>
          </a:p>
        </p:txBody>
      </p:sp>
      <p:sp>
        <p:nvSpPr>
          <p:cNvPr id="111619" name="Rectangle 3"/>
          <p:cNvSpPr>
            <a:spLocks noGrp="1" noChangeArrowheads="1"/>
          </p:cNvSpPr>
          <p:nvPr>
            <p:ph idx="1"/>
          </p:nvPr>
        </p:nvSpPr>
        <p:spPr/>
        <p:txBody>
          <a:bodyPr/>
          <a:lstStyle/>
          <a:p>
            <a:pPr marL="650116" indent="-650116"/>
            <a:endParaRPr lang="zh-CN" altLang="en-US" smtClean="0">
              <a:ea typeface="SimSun" pitchFamily="2" charset="-122"/>
            </a:endParaRPr>
          </a:p>
        </p:txBody>
      </p:sp>
      <p:pic>
        <p:nvPicPr>
          <p:cNvPr id="111620" name="Picture 4"/>
          <p:cNvPicPr>
            <a:picLocks noChangeAspect="1" noChangeArrowheads="1"/>
          </p:cNvPicPr>
          <p:nvPr/>
        </p:nvPicPr>
        <p:blipFill>
          <a:blip r:embed="rId3" cstate="print"/>
          <a:srcRect/>
          <a:stretch>
            <a:fillRect/>
          </a:stretch>
        </p:blipFill>
        <p:spPr bwMode="auto">
          <a:xfrm>
            <a:off x="9227531" y="2624392"/>
            <a:ext cx="1992332" cy="1355108"/>
          </a:xfrm>
          <a:prstGeom prst="rect">
            <a:avLst/>
          </a:prstGeom>
          <a:noFill/>
          <a:ln w="9525">
            <a:noFill/>
            <a:miter lim="800000"/>
            <a:headEnd/>
            <a:tailEnd/>
          </a:ln>
        </p:spPr>
      </p:pic>
      <p:pic>
        <p:nvPicPr>
          <p:cNvPr id="111621" name="Picture 5"/>
          <p:cNvPicPr>
            <a:picLocks noChangeAspect="1" noChangeArrowheads="1"/>
          </p:cNvPicPr>
          <p:nvPr/>
        </p:nvPicPr>
        <p:blipFill>
          <a:blip r:embed="rId4" cstate="print"/>
          <a:srcRect/>
          <a:stretch>
            <a:fillRect/>
          </a:stretch>
        </p:blipFill>
        <p:spPr bwMode="auto">
          <a:xfrm>
            <a:off x="964544" y="2263034"/>
            <a:ext cx="7384279" cy="507487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p:txBody>
          <a:bodyPr/>
          <a:lstStyle/>
          <a:p>
            <a:pPr eaLnBrk="1" hangingPunct="1"/>
            <a:r>
              <a:rPr lang="en-US" altLang="zh-CN" smtClean="0">
                <a:ea typeface="SimSun" pitchFamily="2" charset="-122"/>
              </a:rPr>
              <a:t>ApplicationEvents</a:t>
            </a:r>
          </a:p>
        </p:txBody>
      </p:sp>
      <p:sp>
        <p:nvSpPr>
          <p:cNvPr id="112643" name="Rectangle 3"/>
          <p:cNvSpPr>
            <a:spLocks noGrp="1" noChangeArrowheads="1"/>
          </p:cNvSpPr>
          <p:nvPr>
            <p:ph idx="1"/>
          </p:nvPr>
        </p:nvSpPr>
        <p:spPr/>
        <p:txBody>
          <a:bodyPr/>
          <a:lstStyle/>
          <a:p>
            <a:pPr marL="255081" indent="-255081">
              <a:lnSpc>
                <a:spcPct val="80000"/>
              </a:lnSpc>
            </a:pPr>
            <a:r>
              <a:rPr lang="en-US" altLang="zh-CN" smtClean="0">
                <a:ea typeface="SimSun" pitchFamily="2" charset="-122"/>
              </a:rPr>
              <a:t>Subscribe to application events and create custom menus (C#)</a:t>
            </a:r>
          </a:p>
          <a:p>
            <a:pPr marL="255081" indent="-255081">
              <a:lnSpc>
                <a:spcPct val="80000"/>
              </a:lnSpc>
            </a:pPr>
            <a:r>
              <a:rPr lang="en-US" altLang="zh-CN" smtClean="0">
                <a:ea typeface="SimSun" pitchFamily="2" charset="-122"/>
              </a:rPr>
              <a:t>Modeless dialogue handling</a:t>
            </a:r>
          </a:p>
          <a:p>
            <a:pPr marL="767496" lvl="1" indent="-257337">
              <a:lnSpc>
                <a:spcPct val="80000"/>
              </a:lnSpc>
            </a:pPr>
            <a:r>
              <a:rPr lang="en-US" altLang="zh-CN" smtClean="0">
                <a:ea typeface="SimSun" pitchFamily="2" charset="-122"/>
              </a:rPr>
              <a:t>Classes</a:t>
            </a:r>
          </a:p>
          <a:p>
            <a:pPr marL="1989881" lvl="4" indent="-255081">
              <a:lnSpc>
                <a:spcPct val="80000"/>
              </a:lnSpc>
            </a:pPr>
            <a:r>
              <a:rPr lang="en-US" altLang="zh-CN" sz="1600" smtClean="0">
                <a:ea typeface="SimSun" pitchFamily="2" charset="-122"/>
              </a:rPr>
              <a:t>Autodesk.Revit.Events.ApplicationEvents</a:t>
            </a:r>
          </a:p>
          <a:p>
            <a:pPr marL="1989881" lvl="4" indent="-255081">
              <a:lnSpc>
                <a:spcPct val="80000"/>
              </a:lnSpc>
            </a:pPr>
            <a:r>
              <a:rPr lang="en-US" altLang="zh-CN" sz="1600" smtClean="0">
                <a:ea typeface="SimSun" pitchFamily="2" charset="-122"/>
              </a:rPr>
              <a:t>Autodesk.Revit.MenuItem</a:t>
            </a:r>
          </a:p>
          <a:p>
            <a:pPr marL="1989881" lvl="4" indent="-255081">
              <a:lnSpc>
                <a:spcPct val="80000"/>
              </a:lnSpc>
            </a:pPr>
            <a:r>
              <a:rPr lang="en-US" altLang="zh-CN" sz="1600" smtClean="0">
                <a:ea typeface="SimSun" pitchFamily="2" charset="-122"/>
              </a:rPr>
              <a:t>Autodesk.Revit.Application</a:t>
            </a:r>
          </a:p>
          <a:p>
            <a:pPr marL="1989881" lvl="4" indent="-255081">
              <a:lnSpc>
                <a:spcPct val="80000"/>
              </a:lnSpc>
            </a:pPr>
            <a:r>
              <a:rPr lang="en-US" altLang="zh-CN" sz="1600" smtClean="0">
                <a:ea typeface="SimSun" pitchFamily="2" charset="-122"/>
              </a:rPr>
              <a:t>Autodesk.Revit.Document</a:t>
            </a:r>
          </a:p>
          <a:p>
            <a:pPr marL="767496" lvl="1" indent="-257337">
              <a:lnSpc>
                <a:spcPct val="80000"/>
              </a:lnSpc>
            </a:pPr>
            <a:r>
              <a:rPr lang="en-US" altLang="zh-CN" smtClean="0">
                <a:ea typeface="SimSun" pitchFamily="2" charset="-122"/>
              </a:rPr>
              <a:t>Events</a:t>
            </a:r>
          </a:p>
          <a:p>
            <a:pPr marL="1989881" lvl="4" indent="-255081">
              <a:lnSpc>
                <a:spcPct val="80000"/>
              </a:lnSpc>
            </a:pPr>
            <a:r>
              <a:rPr lang="en-US" altLang="zh-CN" sz="1600" smtClean="0">
                <a:ea typeface="SimSun" pitchFamily="2" charset="-122"/>
              </a:rPr>
              <a:t>DocumentClosedEventHandler</a:t>
            </a:r>
          </a:p>
          <a:p>
            <a:pPr marL="1989881" lvl="4" indent="-255081">
              <a:lnSpc>
                <a:spcPct val="80000"/>
              </a:lnSpc>
            </a:pPr>
            <a:r>
              <a:rPr lang="en-US" altLang="zh-CN" sz="1600" smtClean="0">
                <a:ea typeface="SimSun" pitchFamily="2" charset="-122"/>
              </a:rPr>
              <a:t>DocumentOpenedEventHandler</a:t>
            </a:r>
          </a:p>
          <a:p>
            <a:pPr marL="1989881" lvl="4" indent="-255081">
              <a:lnSpc>
                <a:spcPct val="80000"/>
              </a:lnSpc>
            </a:pPr>
            <a:r>
              <a:rPr lang="en-US" altLang="zh-CN" sz="1600" smtClean="0">
                <a:ea typeface="SimSun" pitchFamily="2" charset="-122"/>
              </a:rPr>
              <a:t>DocumentSavedEventHandler</a:t>
            </a:r>
          </a:p>
          <a:p>
            <a:pPr marL="1989881" lvl="4" indent="-255081">
              <a:lnSpc>
                <a:spcPct val="80000"/>
              </a:lnSpc>
            </a:pPr>
            <a:r>
              <a:rPr lang="en-US" altLang="zh-CN" sz="1600" smtClean="0">
                <a:ea typeface="SimSun" pitchFamily="2" charset="-122"/>
              </a:rPr>
              <a:t>DocumentSavedAsEventHandler</a:t>
            </a:r>
          </a:p>
          <a:p>
            <a:pPr marL="767496" lvl="1" indent="-257337">
              <a:lnSpc>
                <a:spcPct val="80000"/>
              </a:lnSpc>
            </a:pPr>
            <a:r>
              <a:rPr lang="en-US" altLang="zh-CN" smtClean="0">
                <a:ea typeface="SimSun" pitchFamily="2" charset="-122"/>
              </a:rPr>
              <a:t>Interface</a:t>
            </a:r>
          </a:p>
          <a:p>
            <a:pPr marL="1989881" lvl="4" indent="-255081">
              <a:lnSpc>
                <a:spcPct val="80000"/>
              </a:lnSpc>
            </a:pPr>
            <a:r>
              <a:rPr lang="en-US" altLang="zh-CN" sz="1600" smtClean="0">
                <a:ea typeface="SimSun" pitchFamily="2" charset="-122"/>
              </a:rPr>
              <a:t>public class RevitApplicationEvents : Autodesk.Revit.Events.ApplicationEvents</a:t>
            </a:r>
          </a:p>
          <a:p>
            <a:pPr marL="767496" lvl="1" indent="-257337">
              <a:lnSpc>
                <a:spcPct val="80000"/>
              </a:lnSpc>
            </a:pPr>
            <a:r>
              <a:rPr lang="en-US" altLang="zh-CN" smtClean="0">
                <a:ea typeface="SimSun" pitchFamily="2" charset="-122"/>
              </a:rPr>
              <a:t>Event callbacks</a:t>
            </a:r>
          </a:p>
          <a:p>
            <a:pPr marL="1989881" lvl="4" indent="-255081">
              <a:lnSpc>
                <a:spcPct val="80000"/>
              </a:lnSpc>
            </a:pPr>
            <a:r>
              <a:rPr lang="en-US" altLang="zh-CN" sz="1600" smtClean="0">
                <a:ea typeface="SimSun" pitchFamily="2" charset="-122"/>
              </a:rPr>
              <a:t>public RevitApplicationEvents(Application app)</a:t>
            </a:r>
          </a:p>
          <a:p>
            <a:pPr marL="1989881" lvl="4" indent="-255081">
              <a:lnSpc>
                <a:spcPct val="80000"/>
              </a:lnSpc>
            </a:pPr>
            <a:r>
              <a:rPr lang="en-US" altLang="zh-CN" sz="1600" smtClean="0">
                <a:ea typeface="SimSun" pitchFamily="2" charset="-122"/>
              </a:rPr>
              <a:t>{</a:t>
            </a:r>
          </a:p>
          <a:p>
            <a:pPr marL="1989881" lvl="4" indent="-255081">
              <a:lnSpc>
                <a:spcPct val="80000"/>
              </a:lnSpc>
            </a:pPr>
            <a:r>
              <a:rPr lang="en-US" altLang="zh-CN" sz="1600" smtClean="0">
                <a:ea typeface="SimSun" pitchFamily="2" charset="-122"/>
              </a:rPr>
              <a:t>  if (null != app)</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app.OnDocumentClosed  += new DocumentClosedEventHandler(OnDocumentClosed);</a:t>
            </a:r>
          </a:p>
          <a:p>
            <a:pPr marL="1989881" lvl="4" indent="-255081">
              <a:lnSpc>
                <a:spcPct val="80000"/>
              </a:lnSpc>
            </a:pPr>
            <a:r>
              <a:rPr lang="en-US" altLang="zh-CN" sz="1600" smtClean="0">
                <a:ea typeface="SimSun" pitchFamily="2" charset="-122"/>
              </a:rPr>
              <a:t>    app.OnDocumentOpened  += new DocumentOpenedEventHandler(OnDocumentOpened);</a:t>
            </a:r>
          </a:p>
          <a:p>
            <a:pPr marL="1989881" lvl="4" indent="-255081">
              <a:lnSpc>
                <a:spcPct val="80000"/>
              </a:lnSpc>
            </a:pPr>
            <a:r>
              <a:rPr lang="en-US" altLang="zh-CN" sz="1600" smtClean="0">
                <a:ea typeface="SimSun" pitchFamily="2" charset="-122"/>
              </a:rPr>
              <a:t>    app.OnDocumentSaved   += new DocumentSavedEventHandler(OnDocumentSaved);</a:t>
            </a:r>
          </a:p>
          <a:p>
            <a:pPr marL="1989881" lvl="4" indent="-255081">
              <a:lnSpc>
                <a:spcPct val="80000"/>
              </a:lnSpc>
            </a:pPr>
            <a:r>
              <a:rPr lang="en-US" altLang="zh-CN" sz="1600" smtClean="0">
                <a:ea typeface="SimSun" pitchFamily="2" charset="-122"/>
              </a:rPr>
              <a:t>    app.OnDocumentSavedAs += new DocumentSavedAsEventHandler(OnDocumentSavedAs);</a:t>
            </a:r>
          </a:p>
          <a:p>
            <a:pPr marL="1989881" lvl="4" indent="-255081">
              <a:lnSpc>
                <a:spcPct val="80000"/>
              </a:lnSpc>
            </a:pPr>
            <a:r>
              <a:rPr lang="en-US" altLang="zh-CN" sz="1600" smtClean="0">
                <a:ea typeface="SimSun" pitchFamily="2" charset="-122"/>
              </a:rPr>
              <a:t>  }</a:t>
            </a:r>
          </a:p>
          <a:p>
            <a:pPr marL="1989881" lvl="4" indent="-255081">
              <a:lnSpc>
                <a:spcPct val="80000"/>
              </a:lnSpc>
            </a:pPr>
            <a:r>
              <a:rPr lang="en-US" altLang="zh-CN" sz="1600" smtClean="0">
                <a:ea typeface="SimSun" pitchFamily="2" charset="-122"/>
              </a:rPr>
              <a:t>  m_eventsLog = CreateEventsLogTable();</a:t>
            </a:r>
          </a:p>
          <a:p>
            <a:pPr marL="1989881" lvl="4" indent="-255081">
              <a:lnSpc>
                <a:spcPct val="80000"/>
              </a:lnSpc>
            </a:pPr>
            <a:r>
              <a:rPr lang="en-US" altLang="zh-CN" sz="1600" smtClean="0">
                <a:ea typeface="SimSun" pitchFamily="2" charset="-122"/>
              </a:rPr>
              <a:t>}</a:t>
            </a:r>
          </a:p>
        </p:txBody>
      </p:sp>
      <p:pic>
        <p:nvPicPr>
          <p:cNvPr id="112645" name="Picture 6"/>
          <p:cNvPicPr>
            <a:picLocks noChangeAspect="1" noChangeArrowheads="1"/>
          </p:cNvPicPr>
          <p:nvPr/>
        </p:nvPicPr>
        <p:blipFill>
          <a:blip r:embed="rId3" cstate="print"/>
          <a:srcRect/>
          <a:stretch>
            <a:fillRect/>
          </a:stretch>
        </p:blipFill>
        <p:spPr bwMode="auto">
          <a:xfrm>
            <a:off x="8803923" y="2340961"/>
            <a:ext cx="2572865" cy="569145"/>
          </a:xfrm>
          <a:prstGeom prst="rect">
            <a:avLst/>
          </a:prstGeom>
          <a:noFill/>
          <a:ln w="9525">
            <a:noFill/>
            <a:miter lim="800000"/>
            <a:headEnd/>
            <a:tailEnd/>
          </a:ln>
        </p:spPr>
      </p:pic>
      <p:pic>
        <p:nvPicPr>
          <p:cNvPr id="112646" name="Picture 7"/>
          <p:cNvPicPr>
            <a:picLocks noChangeAspect="1" noChangeArrowheads="1"/>
          </p:cNvPicPr>
          <p:nvPr/>
        </p:nvPicPr>
        <p:blipFill>
          <a:blip r:embed="rId4" cstate="print"/>
          <a:srcRect/>
          <a:stretch>
            <a:fillRect/>
          </a:stretch>
        </p:blipFill>
        <p:spPr bwMode="auto">
          <a:xfrm>
            <a:off x="7828086" y="3113373"/>
            <a:ext cx="4470325" cy="153127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altLang="zh-CN" smtClean="0">
                <a:ea typeface="SimSun" pitchFamily="2" charset="-122"/>
              </a:rPr>
              <a:t>Toolbar</a:t>
            </a:r>
          </a:p>
        </p:txBody>
      </p:sp>
      <p:sp>
        <p:nvSpPr>
          <p:cNvPr id="113667" name="Rectangle 3"/>
          <p:cNvSpPr>
            <a:spLocks noGrp="1" noChangeArrowheads="1"/>
          </p:cNvSpPr>
          <p:nvPr>
            <p:ph idx="1"/>
          </p:nvPr>
        </p:nvSpPr>
        <p:spPr>
          <a:xfrm>
            <a:off x="454036" y="2102676"/>
            <a:ext cx="11581278" cy="6258338"/>
          </a:xfrm>
        </p:spPr>
        <p:txBody>
          <a:bodyPr/>
          <a:lstStyle/>
          <a:p>
            <a:pPr marL="255081" indent="-255081">
              <a:lnSpc>
                <a:spcPct val="80000"/>
              </a:lnSpc>
            </a:pPr>
            <a:r>
              <a:rPr lang="en-US" altLang="zh-CN" smtClean="0">
                <a:ea typeface="SimSun" pitchFamily="2" charset="-122"/>
              </a:rPr>
              <a:t>Demonstrates how to create a toolbar (C# and VB.NET)</a:t>
            </a:r>
          </a:p>
          <a:p>
            <a:pPr marL="767496" lvl="1" indent="-257337">
              <a:spcBef>
                <a:spcPct val="40000"/>
              </a:spcBef>
            </a:pPr>
            <a:r>
              <a:rPr lang="en-US" altLang="zh-CN" smtClean="0">
                <a:ea typeface="SimSun" pitchFamily="2" charset="-122"/>
              </a:rPr>
              <a:t>Derive from the </a:t>
            </a:r>
            <a:r>
              <a:rPr lang="en-US" noProof="1" smtClean="0"/>
              <a:t>IExternalApplication</a:t>
            </a:r>
            <a:r>
              <a:rPr lang="en-US" altLang="zh-CN" smtClean="0">
                <a:ea typeface="SimSun" pitchFamily="2" charset="-122"/>
              </a:rPr>
              <a:t> interface</a:t>
            </a:r>
          </a:p>
          <a:p>
            <a:pPr marL="2247217" lvl="4" indent="-257337">
              <a:spcBef>
                <a:spcPct val="40000"/>
              </a:spcBef>
            </a:pPr>
            <a:r>
              <a:rPr lang="en-US" sz="1600" noProof="1" smtClean="0"/>
              <a:t>class CreateToolbar : IExternalApplication</a:t>
            </a:r>
            <a:endParaRPr lang="en-US" altLang="zh-CN" sz="1600" smtClean="0">
              <a:ea typeface="SimSun" pitchFamily="2" charset="-122"/>
            </a:endParaRPr>
          </a:p>
          <a:p>
            <a:pPr marL="767496" lvl="1" indent="-257337">
              <a:spcBef>
                <a:spcPct val="40000"/>
              </a:spcBef>
            </a:pPr>
            <a:r>
              <a:rPr lang="en-US" altLang="zh-CN" smtClean="0">
                <a:ea typeface="SimSun" pitchFamily="2" charset="-122"/>
              </a:rPr>
              <a:t>Implement the OnStartup method</a:t>
            </a:r>
          </a:p>
          <a:p>
            <a:pPr marL="2247217" lvl="4" indent="-257337">
              <a:spcBef>
                <a:spcPct val="40000"/>
              </a:spcBef>
            </a:pPr>
            <a:r>
              <a:rPr lang="en-US" sz="1600" noProof="1" smtClean="0"/>
              <a:t>public IExternalApplication.Result OnStartup(</a:t>
            </a:r>
            <a:r>
              <a:rPr lang="en-US" sz="1600" smtClean="0"/>
              <a:t/>
            </a:r>
            <a:br>
              <a:rPr lang="en-US" sz="1600" smtClean="0"/>
            </a:br>
            <a:r>
              <a:rPr lang="en-US" sz="1600" noProof="1" smtClean="0"/>
              <a:t>ControlledApplication application</a:t>
            </a:r>
            <a:r>
              <a:rPr lang="en-US" sz="1600" smtClean="0"/>
              <a:t> </a:t>
            </a:r>
            <a:r>
              <a:rPr lang="en-US" sz="1600" noProof="1" smtClean="0"/>
              <a:t>)</a:t>
            </a:r>
            <a:endParaRPr lang="en-US" altLang="zh-CN" sz="1600" smtClean="0">
              <a:ea typeface="SimSun" pitchFamily="2" charset="-122"/>
            </a:endParaRPr>
          </a:p>
          <a:p>
            <a:pPr marL="767496" lvl="1" indent="-257337">
              <a:spcBef>
                <a:spcPct val="40000"/>
              </a:spcBef>
            </a:pPr>
            <a:r>
              <a:rPr lang="en-US" altLang="zh-CN" smtClean="0">
                <a:ea typeface="SimSun" pitchFamily="2" charset="-122"/>
              </a:rPr>
              <a:t>Create a toolbar</a:t>
            </a:r>
          </a:p>
          <a:p>
            <a:pPr marL="2247217" lvl="4" indent="-257337">
              <a:spcBef>
                <a:spcPct val="40000"/>
              </a:spcBef>
            </a:pPr>
            <a:r>
              <a:rPr lang="en-US" altLang="ja-JP" sz="1600" smtClean="0">
                <a:ea typeface="ＭＳ Ｐゴシック" pitchFamily="34" charset="-128"/>
              </a:rPr>
              <a:t>Application.NewToolbar()</a:t>
            </a:r>
          </a:p>
          <a:p>
            <a:pPr marL="767496" lvl="1" indent="-257337">
              <a:spcBef>
                <a:spcPct val="40000"/>
              </a:spcBef>
            </a:pPr>
            <a:r>
              <a:rPr lang="en-US" altLang="ja-JP" smtClean="0">
                <a:ea typeface="ＭＳ Ｐゴシック" pitchFamily="34" charset="-128"/>
              </a:rPr>
              <a:t>Add a button</a:t>
            </a:r>
          </a:p>
          <a:p>
            <a:pPr marL="2241550" lvl="4" indent="-257175">
              <a:spcBef>
                <a:spcPct val="40000"/>
              </a:spcBef>
            </a:pPr>
            <a:r>
              <a:rPr lang="en-US" altLang="ja-JP" sz="1600" smtClean="0">
                <a:ea typeface="ＭＳ Ｐゴシック" pitchFamily="34" charset="-128"/>
              </a:rPr>
              <a:t>Toolbar.AddItem(MenuItem)</a:t>
            </a:r>
          </a:p>
          <a:p>
            <a:pPr marL="767496" lvl="1" indent="-257337">
              <a:spcBef>
                <a:spcPct val="40000"/>
              </a:spcBef>
            </a:pPr>
            <a:r>
              <a:rPr lang="en-US" altLang="ja-JP" smtClean="0">
                <a:ea typeface="ＭＳ Ｐゴシック" pitchFamily="34" charset="-128"/>
              </a:rPr>
              <a:t>Toolbar commands are implemented with the interface</a:t>
            </a:r>
          </a:p>
          <a:p>
            <a:pPr marL="2247217" lvl="4" indent="-257337">
              <a:spcBef>
                <a:spcPct val="40000"/>
              </a:spcBef>
            </a:pPr>
            <a:r>
              <a:rPr lang="en-US" altLang="ja-JP" sz="1600" smtClean="0">
                <a:ea typeface="ＭＳ Ｐゴシック" pitchFamily="34" charset="-128"/>
              </a:rPr>
              <a:t>IExternalCommand</a:t>
            </a:r>
            <a:endParaRPr lang="en-US" altLang="zh-CN" sz="1600" smtClean="0">
              <a:ea typeface="ＭＳ Ｐゴシック" pitchFamily="34" charset="-128"/>
            </a:endParaRPr>
          </a:p>
        </p:txBody>
      </p:sp>
      <p:pic>
        <p:nvPicPr>
          <p:cNvPr id="113669" name="Picture 6"/>
          <p:cNvPicPr>
            <a:picLocks noChangeAspect="1" noChangeArrowheads="1"/>
          </p:cNvPicPr>
          <p:nvPr/>
        </p:nvPicPr>
        <p:blipFill>
          <a:blip r:embed="rId3" cstate="print"/>
          <a:srcRect/>
          <a:stretch>
            <a:fillRect/>
          </a:stretch>
        </p:blipFill>
        <p:spPr bwMode="auto">
          <a:xfrm>
            <a:off x="6275169" y="1000523"/>
            <a:ext cx="3099184" cy="39523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pPr eaLnBrk="1" hangingPunct="1"/>
            <a:r>
              <a:rPr lang="en-US" altLang="zh-CN" smtClean="0">
                <a:ea typeface="SimSun" pitchFamily="2" charset="-122"/>
              </a:rPr>
              <a:t>AutoTagRooms</a:t>
            </a:r>
          </a:p>
        </p:txBody>
      </p:sp>
      <p:sp>
        <p:nvSpPr>
          <p:cNvPr id="114691" name="Rectangle 3"/>
          <p:cNvSpPr>
            <a:spLocks noGrp="1" noChangeArrowheads="1"/>
          </p:cNvSpPr>
          <p:nvPr>
            <p:ph idx="1"/>
          </p:nvPr>
        </p:nvSpPr>
        <p:spPr>
          <a:xfrm>
            <a:off x="454039" y="1820366"/>
            <a:ext cx="6902719" cy="7002359"/>
          </a:xfrm>
        </p:spPr>
        <p:txBody>
          <a:bodyPr/>
          <a:lstStyle/>
          <a:p>
            <a:pPr marL="704292" lvl="1" indent="-541763">
              <a:lnSpc>
                <a:spcPct val="90000"/>
              </a:lnSpc>
              <a:spcBef>
                <a:spcPct val="50000"/>
              </a:spcBef>
            </a:pPr>
            <a:r>
              <a:rPr lang="en-US" altLang="zh-CN" smtClean="0">
                <a:ea typeface="ＭＳ Ｐゴシック" pitchFamily="34" charset="-128"/>
              </a:rPr>
              <a:t>C# Sample</a:t>
            </a:r>
            <a:endParaRPr lang="en-US" altLang="zh-CN" smtClean="0">
              <a:ea typeface="SimSun" pitchFamily="2" charset="-122"/>
            </a:endParaRPr>
          </a:p>
          <a:p>
            <a:pPr marL="704292" lvl="1" indent="-541763">
              <a:lnSpc>
                <a:spcPct val="90000"/>
              </a:lnSpc>
            </a:pPr>
            <a:r>
              <a:rPr lang="en-US" altLang="zh-CN" smtClean="0">
                <a:ea typeface="SimSun" pitchFamily="2" charset="-122"/>
              </a:rPr>
              <a:t>Get all rooms in a specified level</a:t>
            </a:r>
          </a:p>
          <a:p>
            <a:pPr marL="704292" lvl="1" indent="-541763">
              <a:lnSpc>
                <a:spcPct val="90000"/>
              </a:lnSpc>
            </a:pPr>
            <a:r>
              <a:rPr lang="en-US" altLang="zh-CN" smtClean="0">
                <a:ea typeface="SimSun" pitchFamily="2" charset="-122"/>
              </a:rPr>
              <a:t>Get all room tags in the current document</a:t>
            </a:r>
          </a:p>
          <a:p>
            <a:pPr marL="704292" lvl="1" indent="-541763">
              <a:lnSpc>
                <a:spcPct val="90000"/>
              </a:lnSpc>
            </a:pPr>
            <a:r>
              <a:rPr lang="en-US" altLang="zh-CN" smtClean="0">
                <a:ea typeface="SimSun" pitchFamily="2" charset="-122"/>
              </a:rPr>
              <a:t>Create new room tags with specified type</a:t>
            </a:r>
          </a:p>
          <a:p>
            <a:pPr marL="704292" lvl="1" indent="-541763">
              <a:lnSpc>
                <a:spcPct val="90000"/>
              </a:lnSpc>
            </a:pPr>
            <a:r>
              <a:rPr lang="en-US" altLang="zh-CN" smtClean="0">
                <a:ea typeface="SimSun" pitchFamily="2" charset="-122"/>
              </a:rPr>
              <a:t>Auto tag all rooms in a specified level</a:t>
            </a:r>
          </a:p>
          <a:p>
            <a:pPr marL="704292" lvl="1" indent="-541763">
              <a:lnSpc>
                <a:spcPct val="90000"/>
              </a:lnSpc>
            </a:pPr>
            <a:r>
              <a:rPr lang="en-US" altLang="zh-CN"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lnSpc>
                <a:spcPct val="90000"/>
              </a:lnSpc>
            </a:pPr>
            <a:r>
              <a:rPr lang="en-US" altLang="zh-CN" sz="1600" smtClean="0">
                <a:ea typeface="SimSun" pitchFamily="2" charset="-122"/>
              </a:rPr>
              <a:t>Autodesk.Revit.IExternalCommand</a:t>
            </a:r>
          </a:p>
          <a:p>
            <a:pPr marL="2089201" lvl="4" indent="-487587">
              <a:lnSpc>
                <a:spcPct val="90000"/>
              </a:lnSpc>
            </a:pPr>
            <a:r>
              <a:rPr lang="en-US" altLang="zh-CN" sz="1600" smtClean="0">
                <a:ea typeface="SimSun" pitchFamily="2" charset="-122"/>
              </a:rPr>
              <a:t>Autodesk.Revit.Elements.Room</a:t>
            </a:r>
          </a:p>
          <a:p>
            <a:pPr marL="2089201" lvl="4" indent="-487587">
              <a:lnSpc>
                <a:spcPct val="90000"/>
              </a:lnSpc>
            </a:pPr>
            <a:r>
              <a:rPr lang="en-US" altLang="zh-CN" sz="1600" smtClean="0">
                <a:ea typeface="SimSun" pitchFamily="2" charset="-122"/>
              </a:rPr>
              <a:t>Autodesk.Revit.Elements.RoomTag</a:t>
            </a:r>
          </a:p>
          <a:p>
            <a:pPr marL="2089201" lvl="4" indent="-487587">
              <a:lnSpc>
                <a:spcPct val="90000"/>
              </a:lnSpc>
            </a:pPr>
            <a:r>
              <a:rPr lang="en-US" altLang="zh-CN" sz="1600" smtClean="0">
                <a:ea typeface="SimSun" pitchFamily="2" charset="-122"/>
              </a:rPr>
              <a:t>Autodesk.Revit.Symbols.RoomTagType</a:t>
            </a:r>
          </a:p>
          <a:p>
            <a:pPr marL="2089201" lvl="4" indent="-487587">
              <a:lnSpc>
                <a:spcPct val="90000"/>
              </a:lnSpc>
            </a:pPr>
            <a:r>
              <a:rPr lang="en-US" altLang="zh-CN" sz="1600" smtClean="0">
                <a:ea typeface="SimSun" pitchFamily="2" charset="-122"/>
              </a:rPr>
              <a:t>Autodesk.Revit.Creation.Document</a:t>
            </a:r>
          </a:p>
          <a:p>
            <a:pPr marL="704292" lvl="1" indent="-541763">
              <a:lnSpc>
                <a:spcPct val="90000"/>
              </a:lnSpc>
            </a:pPr>
            <a:r>
              <a:rPr lang="en-US" altLang="zh-CN" smtClean="0">
                <a:ea typeface="ＭＳ Ｐゴシック" pitchFamily="34" charset="-128"/>
              </a:rPr>
              <a:t>Code</a:t>
            </a:r>
            <a:endParaRPr lang="en-US" altLang="zh-CN" smtClean="0">
              <a:latin typeface="Courier New" pitchFamily="49" charset="0"/>
              <a:ea typeface="SimSun" pitchFamily="2" charset="-122"/>
            </a:endParaRPr>
          </a:p>
          <a:p>
            <a:pPr marL="2089201" lvl="4" indent="-487587">
              <a:lnSpc>
                <a:spcPct val="90000"/>
              </a:lnSpc>
            </a:pPr>
            <a:r>
              <a:rPr lang="en-US" altLang="zh-CN" sz="1600" noProof="1" smtClean="0">
                <a:ea typeface="SimSun" pitchFamily="2" charset="-122"/>
              </a:rPr>
              <a:t>RoomTag newTag = doc.Create.NewRoomTag(</a:t>
            </a:r>
            <a:br>
              <a:rPr lang="en-US" altLang="zh-CN" sz="1600" noProof="1" smtClean="0">
                <a:ea typeface="SimSun" pitchFamily="2" charset="-122"/>
              </a:rPr>
            </a:br>
            <a:r>
              <a:rPr lang="en-US" altLang="zh-CN" sz="1600" noProof="1" smtClean="0">
                <a:ea typeface="SimSun" pitchFamily="2" charset="-122"/>
              </a:rPr>
              <a:t>tmpRoom, ref point</a:t>
            </a:r>
            <a:r>
              <a:rPr lang="en-US" altLang="zh-CN" sz="1600" smtClean="0">
                <a:ea typeface="SimSun" pitchFamily="2" charset="-122"/>
              </a:rPr>
              <a:t> </a:t>
            </a:r>
            <a:r>
              <a:rPr lang="en-US" altLang="zh-CN" sz="1600" noProof="1" smtClean="0">
                <a:ea typeface="SimSun" pitchFamily="2" charset="-122"/>
              </a:rPr>
              <a:t>);</a:t>
            </a:r>
            <a:endParaRPr lang="en-US" altLang="zh-CN" sz="1600" smtClean="0">
              <a:ea typeface="SimSun" pitchFamily="2" charset="-122"/>
            </a:endParaRPr>
          </a:p>
        </p:txBody>
      </p:sp>
      <p:pic>
        <p:nvPicPr>
          <p:cNvPr id="6" name="Picture 4"/>
          <p:cNvPicPr>
            <a:picLocks noChangeAspect="1" noChangeArrowheads="1"/>
          </p:cNvPicPr>
          <p:nvPr/>
        </p:nvPicPr>
        <p:blipFill>
          <a:blip r:embed="rId3" cstate="print"/>
          <a:srcRect/>
          <a:stretch>
            <a:fillRect/>
          </a:stretch>
        </p:blipFill>
        <p:spPr bwMode="auto">
          <a:xfrm>
            <a:off x="7522987" y="2697519"/>
            <a:ext cx="5012582" cy="28095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p:txBody>
          <a:bodyPr/>
          <a:lstStyle/>
          <a:p>
            <a:pPr eaLnBrk="1" hangingPunct="1"/>
            <a:r>
              <a:rPr lang="en-US" altLang="zh-CN" smtClean="0">
                <a:ea typeface="SimSun" pitchFamily="2" charset="-122"/>
              </a:rPr>
              <a:t>BlendVertexConnectTable</a:t>
            </a:r>
            <a:endParaRPr lang="en-US" altLang="zh-CN" sz="6300" smtClean="0">
              <a:ea typeface="SimSun" pitchFamily="2" charset="-122"/>
            </a:endParaRPr>
          </a:p>
        </p:txBody>
      </p:sp>
      <p:sp>
        <p:nvSpPr>
          <p:cNvPr id="116739" name="Rectangle 3"/>
          <p:cNvSpPr>
            <a:spLocks noGrp="1" noChangeArrowheads="1"/>
          </p:cNvSpPr>
          <p:nvPr>
            <p:ph idx="1"/>
          </p:nvPr>
        </p:nvSpPr>
        <p:spPr>
          <a:xfrm>
            <a:off x="605851" y="1531179"/>
            <a:ext cx="11704137" cy="3485665"/>
          </a:xfrm>
        </p:spPr>
        <p:txBody>
          <a:bodyPr/>
          <a:lstStyle/>
          <a:p>
            <a:pPr marL="704292" lvl="1" indent="-541763"/>
            <a:r>
              <a:rPr lang="en-US" altLang="zh-CN" smtClean="0">
                <a:ea typeface="SimSun" pitchFamily="2" charset="-122"/>
              </a:rPr>
              <a:t>Retrieve all vertices and vertex connection edges of blend family (C#)</a:t>
            </a:r>
          </a:p>
          <a:p>
            <a:pPr marL="704292" lvl="1" indent="-541763"/>
            <a:r>
              <a:rPr lang="en-US" altLang="ja-JP" smtClean="0">
                <a:ea typeface="ＭＳ Ｐゴシック" pitchFamily="34" charset="-128"/>
              </a:rPr>
              <a:t>Classes</a:t>
            </a:r>
            <a:endParaRPr lang="en-US" altLang="zh-CN" smtClean="0">
              <a:latin typeface="Courier New" pitchFamily="49" charset="0"/>
              <a:ea typeface="SimSun" pitchFamily="2" charset="-122"/>
            </a:endParaRPr>
          </a:p>
          <a:p>
            <a:pPr marL="2089201" lvl="4" indent="-487587"/>
            <a:r>
              <a:rPr lang="en-US" altLang="zh-CN" sz="1600" smtClean="0">
                <a:ea typeface="SimSun" pitchFamily="2" charset="-122"/>
              </a:rPr>
              <a:t>Autodesk.Revit.IExternalCommand</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Autodesk.Revit.Elements.Blend</a:t>
            </a:r>
          </a:p>
          <a:p>
            <a:pPr marL="2089201" lvl="4" indent="-487587"/>
            <a:r>
              <a:rPr lang="en-US" altLang="zh-CN" sz="1600" smtClean="0">
                <a:ea typeface="SimSun" pitchFamily="2" charset="-122"/>
              </a:rPr>
              <a:t>Autodesk.Revit.Elements.View</a:t>
            </a:r>
          </a:p>
          <a:p>
            <a:pPr marL="2089201" lvl="4" indent="-487587"/>
            <a:r>
              <a:rPr lang="en-US" altLang="zh-CN" sz="1600" smtClean="0">
                <a:ea typeface="SimSun" pitchFamily="2" charset="-122"/>
              </a:rPr>
              <a:t>Autodesk.Revit.Elements.FamilyInstance</a:t>
            </a:r>
          </a:p>
          <a:p>
            <a:pPr marL="2089201" lvl="4" indent="-487587"/>
            <a:r>
              <a:rPr lang="en-US" altLang="zh-CN" sz="1600" smtClean="0">
                <a:ea typeface="SimSun" pitchFamily="2" charset="-122"/>
              </a:rPr>
              <a:t>Autodesk.Revit.Geometry.Transform</a:t>
            </a:r>
          </a:p>
          <a:p>
            <a:pPr marL="2089201" lvl="4" indent="-487587"/>
            <a:r>
              <a:rPr lang="en-US" altLang="zh-CN" sz="1600" smtClean="0">
                <a:ea typeface="SimSun" pitchFamily="2" charset="-122"/>
              </a:rPr>
              <a:t>Autodesk.Revit.Geometry.Curve</a:t>
            </a:r>
          </a:p>
          <a:p>
            <a:pPr marL="2089201" lvl="4" indent="-487587"/>
            <a:r>
              <a:rPr lang="en-US" altLang="zh-CN" sz="1600" smtClean="0">
                <a:ea typeface="SimSun" pitchFamily="2" charset="-122"/>
              </a:rPr>
              <a:t>Autodesk.Revit.Geometry.XYZ</a:t>
            </a:r>
          </a:p>
        </p:txBody>
      </p:sp>
      <p:pic>
        <p:nvPicPr>
          <p:cNvPr id="6" name="Picture 4"/>
          <p:cNvPicPr>
            <a:picLocks noChangeAspect="1" noChangeArrowheads="1"/>
          </p:cNvPicPr>
          <p:nvPr/>
        </p:nvPicPr>
        <p:blipFill>
          <a:blip r:embed="rId3" cstate="print"/>
          <a:srcRect/>
          <a:stretch>
            <a:fillRect/>
          </a:stretch>
        </p:blipFill>
        <p:spPr bwMode="auto">
          <a:xfrm>
            <a:off x="5930368" y="4842555"/>
            <a:ext cx="6880388" cy="404869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altLang="zh-CN" smtClean="0">
                <a:ea typeface="SimSun" pitchFamily="2" charset="-122"/>
              </a:rPr>
              <a:t>CurvedBeam</a:t>
            </a:r>
          </a:p>
        </p:txBody>
      </p:sp>
      <p:sp>
        <p:nvSpPr>
          <p:cNvPr id="118787" name="Rectangle 3"/>
          <p:cNvSpPr>
            <a:spLocks noGrp="1" noChangeArrowheads="1"/>
          </p:cNvSpPr>
          <p:nvPr>
            <p:ph idx="1"/>
          </p:nvPr>
        </p:nvSpPr>
        <p:spPr>
          <a:xfrm>
            <a:off x="443640" y="1531179"/>
            <a:ext cx="11866348" cy="6438930"/>
          </a:xfrm>
        </p:spPr>
        <p:txBody>
          <a:bodyPr/>
          <a:lstStyle/>
          <a:p>
            <a:pPr marL="510161" lvl="1" indent="-255081">
              <a:lnSpc>
                <a:spcPct val="90000"/>
              </a:lnSpc>
            </a:pPr>
            <a:r>
              <a:rPr lang="en-US" altLang="zh-CN" smtClean="0">
                <a:ea typeface="ＭＳ Ｐゴシック" pitchFamily="34" charset="-128"/>
              </a:rPr>
              <a:t>Create curved beams (C#)</a:t>
            </a:r>
          </a:p>
          <a:p>
            <a:pPr marL="510161" lvl="1" indent="-255081">
              <a:lnSpc>
                <a:spcPct val="90000"/>
              </a:lnSpc>
            </a:pPr>
            <a:r>
              <a:rPr lang="en-US" altLang="zh-CN" smtClean="0">
                <a:ea typeface="SimSun" pitchFamily="2" charset="-122"/>
              </a:rPr>
              <a:t>Classes</a:t>
            </a:r>
          </a:p>
          <a:p>
            <a:pPr marL="1076325" lvl="4" indent="-227013" defTabSz="1074738">
              <a:lnSpc>
                <a:spcPct val="90000"/>
              </a:lnSpc>
            </a:pPr>
            <a:r>
              <a:rPr lang="en-US" altLang="zh-CN" sz="1600" smtClean="0">
                <a:ea typeface="SimSun" pitchFamily="2" charset="-122"/>
              </a:rPr>
              <a:t>Autodesk.Revit.IExternalCommand</a:t>
            </a:r>
          </a:p>
          <a:p>
            <a:pPr marL="1076325" lvl="4" indent="-227013" defTabSz="1074738">
              <a:lnSpc>
                <a:spcPct val="90000"/>
              </a:lnSpc>
            </a:pPr>
            <a:r>
              <a:rPr lang="en-US" altLang="zh-CN" sz="1600" smtClean="0">
                <a:ea typeface="SimSun" pitchFamily="2" charset="-122"/>
              </a:rPr>
              <a:t>Autodesk.Revit.Elements</a:t>
            </a:r>
          </a:p>
          <a:p>
            <a:pPr marL="1076325" lvl="4" indent="-227013" defTabSz="1074738">
              <a:lnSpc>
                <a:spcPct val="90000"/>
              </a:lnSpc>
            </a:pPr>
            <a:r>
              <a:rPr lang="en-US" altLang="zh-CN" sz="1600" smtClean="0">
                <a:ea typeface="SimSun" pitchFamily="2" charset="-122"/>
              </a:rPr>
              <a:t>Autodesk.Revit.Creation.Document</a:t>
            </a:r>
          </a:p>
          <a:p>
            <a:pPr marL="1076325" lvl="4" indent="-227013" defTabSz="1074738">
              <a:lnSpc>
                <a:spcPct val="90000"/>
              </a:lnSpc>
            </a:pPr>
            <a:r>
              <a:rPr lang="en-US" altLang="zh-CN" sz="1600" smtClean="0">
                <a:ea typeface="SimSun" pitchFamily="2" charset="-122"/>
              </a:rPr>
              <a:t>Autodesk.Revit.Symbols.FamilySymbol</a:t>
            </a:r>
          </a:p>
          <a:p>
            <a:pPr marL="1076325" lvl="4" indent="-227013" defTabSz="1074738">
              <a:lnSpc>
                <a:spcPct val="90000"/>
              </a:lnSpc>
            </a:pPr>
            <a:r>
              <a:rPr lang="en-US" altLang="zh-CN" sz="1600" smtClean="0">
                <a:ea typeface="SimSun" pitchFamily="2" charset="-122"/>
              </a:rPr>
              <a:t>Autodesk.Revit.Elements.FamilyInstance</a:t>
            </a:r>
          </a:p>
          <a:p>
            <a:pPr marL="1076325" lvl="4" indent="-227013" defTabSz="1074738">
              <a:lnSpc>
                <a:spcPct val="90000"/>
              </a:lnSpc>
            </a:pPr>
            <a:r>
              <a:rPr lang="en-US" altLang="zh-CN" sz="1600" smtClean="0">
                <a:ea typeface="SimSun" pitchFamily="2" charset="-122"/>
              </a:rPr>
              <a:t>Autodesk.Revit.Elements.Level</a:t>
            </a:r>
          </a:p>
          <a:p>
            <a:pPr marL="1076325" lvl="4" indent="-227013" defTabSz="1074738">
              <a:lnSpc>
                <a:spcPct val="90000"/>
              </a:lnSpc>
            </a:pPr>
            <a:r>
              <a:rPr lang="en-US" altLang="zh-CN" sz="1600" smtClean="0">
                <a:ea typeface="SimSun" pitchFamily="2" charset="-122"/>
              </a:rPr>
              <a:t>Autodesk.Revit.LocationCurve</a:t>
            </a:r>
          </a:p>
          <a:p>
            <a:pPr marL="1076325" lvl="4" indent="-227013" defTabSz="1074738">
              <a:lnSpc>
                <a:spcPct val="90000"/>
              </a:lnSpc>
            </a:pPr>
            <a:r>
              <a:rPr lang="en-US" altLang="zh-CN" sz="1600" smtClean="0">
                <a:ea typeface="SimSun" pitchFamily="2" charset="-122"/>
              </a:rPr>
              <a:t>Autodesk.Revit.Geometry.Arc</a:t>
            </a:r>
          </a:p>
          <a:p>
            <a:pPr marL="1076325" lvl="4" indent="-227013" defTabSz="1074738">
              <a:lnSpc>
                <a:spcPct val="90000"/>
              </a:lnSpc>
            </a:pPr>
            <a:r>
              <a:rPr lang="en-US" altLang="zh-CN" sz="1600" smtClean="0">
                <a:ea typeface="SimSun" pitchFamily="2" charset="-122"/>
              </a:rPr>
              <a:t>Autodesk.Revit.Geometry.Ellipse</a:t>
            </a:r>
          </a:p>
          <a:p>
            <a:pPr marL="1076325" lvl="4" indent="-227013" defTabSz="1074738">
              <a:lnSpc>
                <a:spcPct val="90000"/>
              </a:lnSpc>
            </a:pPr>
            <a:r>
              <a:rPr lang="en-US" altLang="zh-CN" sz="1600" smtClean="0">
                <a:ea typeface="SimSun" pitchFamily="2" charset="-122"/>
              </a:rPr>
              <a:t>Autodesk.Revit.Geometry.NurbSpline</a:t>
            </a:r>
          </a:p>
          <a:p>
            <a:pPr marL="1076325" lvl="4" indent="-227013" defTabSz="1074738">
              <a:lnSpc>
                <a:spcPct val="90000"/>
              </a:lnSpc>
            </a:pPr>
            <a:r>
              <a:rPr lang="en-US" altLang="zh-CN" sz="1600" smtClean="0">
                <a:ea typeface="SimSun" pitchFamily="2" charset="-122"/>
              </a:rPr>
              <a:t>Autodesk.Revit.Geometry.XYZ</a:t>
            </a:r>
          </a:p>
          <a:p>
            <a:pPr marL="510161" lvl="1" indent="-255081">
              <a:lnSpc>
                <a:spcPct val="90000"/>
              </a:lnSpc>
            </a:pPr>
            <a:r>
              <a:rPr lang="en-US" altLang="zh-CN" smtClean="0">
                <a:ea typeface="SimSun" pitchFamily="2" charset="-122"/>
              </a:rPr>
              <a:t>Code</a:t>
            </a:r>
          </a:p>
          <a:p>
            <a:pPr marL="1077913" lvl="4" indent="-227013">
              <a:lnSpc>
                <a:spcPct val="90000"/>
              </a:lnSpc>
            </a:pPr>
            <a:r>
              <a:rPr lang="en-US" altLang="zh-CN" sz="1600" smtClean="0">
                <a:ea typeface="SimSun" pitchFamily="2" charset="-122"/>
              </a:rPr>
              <a:t>m_revit.Create.NewArc( ref center, radius, startAngle, endAngle, ref xAxis, ref yAxis );</a:t>
            </a:r>
          </a:p>
          <a:p>
            <a:pPr marL="1077913" lvl="4" indent="-227013">
              <a:lnSpc>
                <a:spcPct val="90000"/>
              </a:lnSpc>
            </a:pPr>
            <a:r>
              <a:rPr lang="en-US" altLang="zh-CN" sz="1600" smtClean="0">
                <a:ea typeface="SimSun" pitchFamily="2" charset="-122"/>
              </a:rPr>
              <a:t>m_revit.Create.NewEllipse( ref center, radX, radY, ref xVec, ref yVec, param0, param1 );</a:t>
            </a:r>
          </a:p>
          <a:p>
            <a:pPr marL="1077913" lvl="4" indent="-227013">
              <a:lnSpc>
                <a:spcPct val="90000"/>
              </a:lnSpc>
            </a:pPr>
            <a:r>
              <a:rPr lang="en-US" altLang="zh-CN" sz="1600" smtClean="0">
                <a:ea typeface="SimSun" pitchFamily="2" charset="-122"/>
              </a:rPr>
              <a:t>NurbSpline detailNurbSpline = m_revit.Create.NewNurbSpline( ctrPoints, weights, knots, 3, false, true );</a:t>
            </a:r>
          </a:p>
          <a:p>
            <a:pPr marL="1077913" lvl="4" indent="-227013">
              <a:lnSpc>
                <a:spcPct val="90000"/>
              </a:lnSpc>
            </a:pPr>
            <a:r>
              <a:rPr lang="en-US" altLang="zh-CN" sz="1600" smtClean="0">
                <a:ea typeface="SimSun" pitchFamily="2" charset="-122"/>
              </a:rPr>
              <a:t>beam = m_revit.ActiveDocument.Create.NewFamilyInstance( ref center, fsBeam, level, StructuralType.Beam ); // Beam according to curve</a:t>
            </a:r>
          </a:p>
        </p:txBody>
      </p:sp>
      <p:pic>
        <p:nvPicPr>
          <p:cNvPr id="6" name="Picture 3"/>
          <p:cNvPicPr>
            <a:picLocks noChangeAspect="1" noChangeArrowheads="1"/>
          </p:cNvPicPr>
          <p:nvPr/>
        </p:nvPicPr>
        <p:blipFill>
          <a:blip r:embed="rId3" cstate="print"/>
          <a:srcRect/>
          <a:stretch>
            <a:fillRect/>
          </a:stretch>
        </p:blipFill>
        <p:spPr bwMode="auto">
          <a:xfrm>
            <a:off x="7843631" y="2973448"/>
            <a:ext cx="3039950" cy="2386346"/>
          </a:xfrm>
          <a:prstGeom prst="rect">
            <a:avLst/>
          </a:prstGeom>
          <a:noFill/>
          <a:ln w="9525">
            <a:noFill/>
            <a:miter lim="800000"/>
            <a:headEnd/>
            <a:tailEnd/>
          </a:ln>
        </p:spPr>
      </p:pic>
      <p:pic>
        <p:nvPicPr>
          <p:cNvPr id="7" name="Picture 5"/>
          <p:cNvPicPr>
            <a:picLocks noChangeAspect="1" noChangeArrowheads="1"/>
          </p:cNvPicPr>
          <p:nvPr/>
        </p:nvPicPr>
        <p:blipFill>
          <a:blip r:embed="rId4" cstate="print"/>
          <a:srcRect/>
          <a:stretch>
            <a:fillRect/>
          </a:stretch>
        </p:blipFill>
        <p:spPr bwMode="auto">
          <a:xfrm>
            <a:off x="7336194" y="1085865"/>
            <a:ext cx="3668905" cy="187619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pPr eaLnBrk="1" hangingPunct="1"/>
            <a:r>
              <a:rPr lang="en-US" altLang="zh-CN" smtClean="0">
                <a:ea typeface="SimSun" pitchFamily="2" charset="-122"/>
              </a:rPr>
              <a:t>FamilyExplorer </a:t>
            </a:r>
          </a:p>
        </p:txBody>
      </p:sp>
      <p:sp>
        <p:nvSpPr>
          <p:cNvPr id="120835" name="Rectangle 3"/>
          <p:cNvSpPr>
            <a:spLocks noGrp="1" noChangeArrowheads="1"/>
          </p:cNvSpPr>
          <p:nvPr>
            <p:ph idx="1"/>
          </p:nvPr>
        </p:nvSpPr>
        <p:spPr/>
        <p:txBody>
          <a:bodyPr/>
          <a:lstStyle/>
          <a:p>
            <a:pPr marL="704292" lvl="1" indent="-541763"/>
            <a:r>
              <a:rPr lang="en-US" altLang="zh-CN" smtClean="0">
                <a:ea typeface="SimSun" pitchFamily="2" charset="-122"/>
              </a:rPr>
              <a:t>Display the profile (if applicable) of all families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Autodesk.Revit.Elements.Family</a:t>
            </a:r>
          </a:p>
          <a:p>
            <a:pPr marL="2089201" lvl="4" indent="-487587"/>
            <a:r>
              <a:rPr lang="en-US" altLang="zh-CN" sz="1600" smtClean="0">
                <a:ea typeface="SimSun" pitchFamily="2" charset="-122"/>
              </a:rPr>
              <a:t>Autodesk.Revit.Elements.GenericForm</a:t>
            </a:r>
          </a:p>
          <a:p>
            <a:pPr marL="2089201" lvl="4" indent="-487587"/>
            <a:r>
              <a:rPr lang="en-US" altLang="zh-CN" sz="1600" smtClean="0">
                <a:ea typeface="SimSun" pitchFamily="2" charset="-122"/>
              </a:rPr>
              <a:t>Autodesk.Revit.Geometry.Edge</a:t>
            </a:r>
          </a:p>
          <a:p>
            <a:pPr marL="2089201" lvl="4" indent="-487587"/>
            <a:r>
              <a:rPr lang="en-US" altLang="zh-CN" sz="1600" smtClean="0">
                <a:ea typeface="SimSun" pitchFamily="2" charset="-122"/>
              </a:rPr>
              <a:t>Autodesk.Revit.Geometry.Transform</a:t>
            </a:r>
          </a:p>
        </p:txBody>
      </p:sp>
      <p:pic>
        <p:nvPicPr>
          <p:cNvPr id="120837" name="Picture 5"/>
          <p:cNvPicPr>
            <a:picLocks noChangeAspect="1" noChangeArrowheads="1"/>
          </p:cNvPicPr>
          <p:nvPr/>
        </p:nvPicPr>
        <p:blipFill>
          <a:blip r:embed="rId3" cstate="print"/>
          <a:srcRect/>
          <a:stretch>
            <a:fillRect/>
          </a:stretch>
        </p:blipFill>
        <p:spPr bwMode="auto">
          <a:xfrm>
            <a:off x="2206581" y="3939279"/>
            <a:ext cx="6037987" cy="422341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zh-CN" smtClean="0">
                <a:ea typeface="SimSun" pitchFamily="2" charset="-122"/>
              </a:rPr>
              <a:t>Framing Builder</a:t>
            </a:r>
          </a:p>
        </p:txBody>
      </p:sp>
      <p:sp>
        <p:nvSpPr>
          <p:cNvPr id="121859" name="Rectangle 3"/>
          <p:cNvSpPr>
            <a:spLocks noGrp="1" noChangeArrowheads="1"/>
          </p:cNvSpPr>
          <p:nvPr>
            <p:ph idx="1"/>
          </p:nvPr>
        </p:nvSpPr>
        <p:spPr>
          <a:xfrm>
            <a:off x="454040" y="2102681"/>
            <a:ext cx="12301861" cy="7283703"/>
          </a:xfrm>
        </p:spPr>
        <p:txBody>
          <a:bodyPr/>
          <a:lstStyle/>
          <a:p>
            <a:pPr marL="650116" indent="-650116">
              <a:lnSpc>
                <a:spcPct val="80000"/>
              </a:lnSpc>
            </a:pPr>
            <a:r>
              <a:rPr lang="en-US" altLang="zh-CN" smtClean="0">
                <a:ea typeface="ＭＳ Ｐゴシック" pitchFamily="34" charset="-128"/>
              </a:rPr>
              <a:t>C</a:t>
            </a:r>
            <a:r>
              <a:rPr lang="en-US" altLang="zh-CN" smtClean="0">
                <a:ea typeface="SimSun" pitchFamily="2" charset="-122"/>
              </a:rPr>
              <a:t>reate a frame composed of columns, beams and braces </a:t>
            </a:r>
            <a:r>
              <a:rPr lang="en-US" altLang="zh-CN" smtClean="0">
                <a:ea typeface="ＭＳ Ｐゴシック" pitchFamily="34" charset="-128"/>
              </a:rPr>
              <a:t>(C#)</a:t>
            </a:r>
            <a:endParaRPr lang="en-US" altLang="ja-JP" sz="4000" smtClean="0">
              <a:latin typeface="Courier New" pitchFamily="49" charset="0"/>
              <a:ea typeface="ＭＳ Ｐゴシック" pitchFamily="34" charset="-128"/>
            </a:endParaRPr>
          </a:p>
          <a:p>
            <a:pPr marL="1198650" lvl="2" indent="-541763">
              <a:lnSpc>
                <a:spcPct val="80000"/>
              </a:lnSpc>
              <a:buNone/>
            </a:pPr>
            <a:endParaRPr lang="en-US" altLang="ja-JP" sz="1700" b="1" smtClean="0">
              <a:latin typeface="Courier New" pitchFamily="49" charset="0"/>
              <a:ea typeface="ＭＳ Ｐゴシック" pitchFamily="34" charset="-128"/>
            </a:endParaRPr>
          </a:p>
          <a:p>
            <a:pPr marL="1198650" lvl="2" indent="-541763">
              <a:lnSpc>
                <a:spcPct val="80000"/>
              </a:lnSpc>
              <a:buNone/>
            </a:pPr>
            <a:r>
              <a:rPr lang="en-US" altLang="ja-JP" sz="1600" b="1" noProof="1" smtClean="0">
                <a:solidFill>
                  <a:schemeClr val="accent1"/>
                </a:solidFill>
                <a:latin typeface="Courier New" pitchFamily="49" charset="0"/>
              </a:rPr>
              <a:t>private void</a:t>
            </a:r>
            <a:r>
              <a:rPr lang="en-US" altLang="ja-JP" sz="1600" b="1" noProof="1" smtClean="0">
                <a:latin typeface="Courier New" pitchFamily="49" charset="0"/>
              </a:rPr>
              <a:t> NewBeam(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UV point2D1, UV point2D2, Level baseLevel, Level topLevel</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calculate the start point and end point </a:t>
            </a:r>
            <a:endParaRPr lang="en-US" altLang="ja-JP" sz="1600" b="1" smtClean="0">
              <a:solidFill>
                <a:schemeClr val="hlink"/>
              </a:solidFill>
              <a:latin typeface="Courier New" pitchFamily="49" charset="0"/>
              <a:ea typeface="ＭＳ Ｐゴシック" pitchFamily="34" charset="-128"/>
            </a:endParaRPr>
          </a:p>
          <a:p>
            <a:pPr marL="1198650" lvl="2" indent="-541763">
              <a:lnSpc>
                <a:spcPct val="80000"/>
              </a:lnSpc>
              <a:buNone/>
            </a:pPr>
            <a:r>
              <a:rPr lang="en-US" altLang="ja-JP" sz="1600" b="1" smtClean="0">
                <a:solidFill>
                  <a:schemeClr val="hlink"/>
                </a:solidFill>
                <a:latin typeface="Courier New" pitchFamily="49" charset="0"/>
                <a:ea typeface="ＭＳ Ｐゴシック" pitchFamily="34" charset="-128"/>
              </a:rPr>
              <a:t>  // </a:t>
            </a:r>
            <a:r>
              <a:rPr lang="en-US" altLang="ja-JP" sz="1600" b="1" noProof="1" smtClean="0">
                <a:solidFill>
                  <a:schemeClr val="hlink"/>
                </a:solidFill>
                <a:latin typeface="Courier New" pitchFamily="49" charset="0"/>
              </a:rPr>
              <a:t>of Beam's location line in 3D</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accent1"/>
                </a:solidFill>
                <a:latin typeface="Courier New" pitchFamily="49" charset="0"/>
              </a:rPr>
              <a:t>double</a:t>
            </a:r>
            <a:r>
              <a:rPr lang="en-US" altLang="ja-JP" sz="1600" b="1" noProof="1" smtClean="0">
                <a:latin typeface="Courier New" pitchFamily="49" charset="0"/>
              </a:rPr>
              <a:t> height = topLevel.Elevation;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startPoint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point2D1.U, point2D1.V,</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XYZ endPoint = new XYZ(</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point2D2.U, point2D2.V, height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solidFill>
                  <a:schemeClr val="hlink"/>
                </a:solidFill>
                <a:latin typeface="Courier New" pitchFamily="49" charset="0"/>
              </a:rPr>
              <a:t>// create Beam and set its location</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FamilyInstance beam = m_docCreator.</a:t>
            </a:r>
            <a:r>
              <a:rPr lang="en-US" altLang="ja-JP" sz="1600" b="1" noProof="1" smtClean="0">
                <a:solidFill>
                  <a:schemeClr val="folHlink"/>
                </a:solidFill>
                <a:latin typeface="Courier New" pitchFamily="49" charset="0"/>
              </a:rPr>
              <a:t>NewFamilyInstance</a:t>
            </a: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ref</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startPoint, m_data.BeamSymbol, topLevel,</a:t>
            </a:r>
            <a:endParaRPr lang="en-US" altLang="ja-JP" sz="1600" b="1" smtClean="0">
              <a:latin typeface="Courier New" pitchFamily="49" charset="0"/>
              <a:ea typeface="ＭＳ Ｐゴシック" pitchFamily="34" charset="-128"/>
            </a:endParaRP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StructuralType.Beam</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SetLocationLine(</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beam, startPoint, endPoint</a:t>
            </a:r>
            <a:r>
              <a:rPr lang="en-US" altLang="ja-JP" sz="1600" b="1" smtClean="0">
                <a:latin typeface="Courier New" pitchFamily="49" charset="0"/>
                <a:ea typeface="ＭＳ Ｐゴシック" pitchFamily="34" charset="-128"/>
              </a:rPr>
              <a:t> </a:t>
            </a:r>
            <a:r>
              <a:rPr lang="en-US" altLang="ja-JP" sz="1600" b="1" noProof="1" smtClean="0">
                <a:latin typeface="Courier New" pitchFamily="49" charset="0"/>
              </a:rPr>
              <a:t>);</a:t>
            </a:r>
          </a:p>
          <a:p>
            <a:pPr marL="1198650" lvl="2" indent="-541763">
              <a:lnSpc>
                <a:spcPct val="80000"/>
              </a:lnSpc>
              <a:buNone/>
            </a:pPr>
            <a:r>
              <a:rPr lang="en-US" altLang="ja-JP" sz="1600" b="1" noProof="1" smtClean="0">
                <a:latin typeface="Courier New" pitchFamily="49" charset="0"/>
              </a:rPr>
              <a:t>}</a:t>
            </a:r>
            <a:endParaRPr lang="en-US" altLang="ja-JP" sz="1600" b="1" smtClean="0">
              <a:latin typeface="Courier New" pitchFamily="49" charset="0"/>
              <a:ea typeface="ＭＳ Ｐゴシック" pitchFamily="34" charset="-128"/>
            </a:endParaRPr>
          </a:p>
        </p:txBody>
      </p:sp>
      <p:sp>
        <p:nvSpPr>
          <p:cNvPr id="121861" name="AutoShape 5"/>
          <p:cNvSpPr>
            <a:spLocks noChangeArrowheads="1"/>
          </p:cNvSpPr>
          <p:nvPr/>
        </p:nvSpPr>
        <p:spPr bwMode="auto">
          <a:xfrm>
            <a:off x="557948" y="2522760"/>
            <a:ext cx="11992395" cy="3891417"/>
          </a:xfrm>
          <a:prstGeom prst="roundRect">
            <a:avLst>
              <a:gd name="adj" fmla="val 16667"/>
            </a:avLst>
          </a:prstGeom>
          <a:noFill/>
          <a:ln w="9525" algn="ctr">
            <a:solidFill>
              <a:schemeClr val="bg2"/>
            </a:solidFill>
            <a:round/>
            <a:headEnd/>
            <a:tailEnd/>
          </a:ln>
        </p:spPr>
        <p:txBody>
          <a:bodyPr wrap="none" lIns="0" tIns="0" rIns="0" bIns="0" anchor="ctr"/>
          <a:lstStyle/>
          <a:p>
            <a:endParaRPr lang="en-GB"/>
          </a:p>
        </p:txBody>
      </p:sp>
      <p:pic>
        <p:nvPicPr>
          <p:cNvPr id="121862" name="Picture 6" descr="FramingBuilder-02"/>
          <p:cNvPicPr>
            <a:picLocks noChangeAspect="1" noChangeArrowheads="1"/>
          </p:cNvPicPr>
          <p:nvPr/>
        </p:nvPicPr>
        <p:blipFill>
          <a:blip r:embed="rId3" cstate="print"/>
          <a:srcRect/>
          <a:stretch>
            <a:fillRect/>
          </a:stretch>
        </p:blipFill>
        <p:spPr bwMode="auto">
          <a:xfrm>
            <a:off x="9184972" y="4745368"/>
            <a:ext cx="3605173" cy="4381515"/>
          </a:xfrm>
          <a:prstGeom prst="rect">
            <a:avLst/>
          </a:prstGeom>
          <a:noFill/>
          <a:ln w="9525">
            <a:noFill/>
            <a:miter lim="800000"/>
            <a:headEnd/>
            <a:tailEnd/>
          </a:ln>
        </p:spPr>
      </p:pic>
      <p:pic>
        <p:nvPicPr>
          <p:cNvPr id="121863" name="Picture 7" descr="FramingBuilder-01"/>
          <p:cNvPicPr>
            <a:picLocks noChangeAspect="1" noChangeArrowheads="1"/>
          </p:cNvPicPr>
          <p:nvPr/>
        </p:nvPicPr>
        <p:blipFill>
          <a:blip r:embed="rId4" cstate="print"/>
          <a:srcRect/>
          <a:stretch>
            <a:fillRect/>
          </a:stretch>
        </p:blipFill>
        <p:spPr bwMode="auto">
          <a:xfrm>
            <a:off x="1918750" y="6151907"/>
            <a:ext cx="6738239" cy="280507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pPr eaLnBrk="1" hangingPunct="1"/>
            <a:r>
              <a:rPr lang="en-US" altLang="zh-CN" smtClean="0">
                <a:ea typeface="SimSun" pitchFamily="2" charset="-122"/>
              </a:rPr>
              <a:t>ImportExportDWG </a:t>
            </a:r>
          </a:p>
        </p:txBody>
      </p:sp>
      <p:sp>
        <p:nvSpPr>
          <p:cNvPr id="122883" name="Rectangle 3"/>
          <p:cNvSpPr>
            <a:spLocks noGrp="1" noChangeArrowheads="1"/>
          </p:cNvSpPr>
          <p:nvPr>
            <p:ph idx="1"/>
          </p:nvPr>
        </p:nvSpPr>
        <p:spPr>
          <a:xfrm>
            <a:off x="454040" y="2102680"/>
            <a:ext cx="12200211" cy="2674079"/>
          </a:xfrm>
        </p:spPr>
        <p:txBody>
          <a:bodyPr/>
          <a:lstStyle/>
          <a:p>
            <a:pPr marL="650116" indent="-650116">
              <a:spcBef>
                <a:spcPts val="0"/>
              </a:spcBef>
            </a:pPr>
            <a:r>
              <a:rPr lang="en-US" altLang="zh-CN" smtClean="0">
                <a:ea typeface="SimSun" pitchFamily="2" charset="-122"/>
              </a:rPr>
              <a:t>Export the current project to DWG files</a:t>
            </a:r>
          </a:p>
          <a:p>
            <a:pPr marL="650116" indent="-650116">
              <a:spcBef>
                <a:spcPts val="0"/>
              </a:spcBef>
            </a:pPr>
            <a:r>
              <a:rPr lang="en-US" altLang="zh-CN" smtClean="0">
                <a:ea typeface="SimSun" pitchFamily="2" charset="-122"/>
              </a:rPr>
              <a:t>Import a DWG file into Revit (C#)</a:t>
            </a:r>
            <a:endParaRPr lang="en-US" smtClean="0"/>
          </a:p>
          <a:p>
            <a:pPr marL="629800" lvl="1" indent="-372461"/>
            <a:r>
              <a:rPr lang="en-US" altLang="zh-CN" smtClean="0">
                <a:ea typeface="SimSun" pitchFamily="2" charset="-122"/>
              </a:rPr>
              <a:t>Methods</a:t>
            </a:r>
          </a:p>
          <a:p>
            <a:pPr marL="2089201" lvl="4" indent="-487587"/>
            <a:r>
              <a:rPr lang="en-US" sz="1600" noProof="1" smtClean="0">
                <a:latin typeface="Courier New" pitchFamily="49" charset="0"/>
                <a:cs typeface="Courier New" pitchFamily="49" charset="0"/>
              </a:rPr>
              <a:t>exported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.Export(folder, name, views, dwgExportOptions);</a:t>
            </a:r>
            <a:endParaRPr lang="en-US" sz="1600" smtClean="0">
              <a:latin typeface="Courier New" pitchFamily="49" charset="0"/>
              <a:cs typeface="Courier New" pitchFamily="49" charset="0"/>
            </a:endParaRPr>
          </a:p>
          <a:p>
            <a:pPr marL="2089201" lvl="4" indent="-487587"/>
            <a:r>
              <a:rPr lang="en-US" sz="1600" noProof="1" smtClean="0">
                <a:latin typeface="Courier New" pitchFamily="49" charset="0"/>
                <a:cs typeface="Courier New" pitchFamily="49" charset="0"/>
              </a:rPr>
              <a:t>imported = </a:t>
            </a:r>
            <a:r>
              <a:rPr lang="en-US" sz="1600" smtClean="0">
                <a:latin typeface="Courier New" pitchFamily="49" charset="0"/>
                <a:cs typeface="Courier New" pitchFamily="49" charset="0"/>
              </a:rPr>
              <a:t>doc</a:t>
            </a:r>
            <a:r>
              <a:rPr lang="en-US" sz="1600" noProof="1" smtClean="0">
                <a:latin typeface="Courier New" pitchFamily="49" charset="0"/>
                <a:cs typeface="Courier New" pitchFamily="49" charset="0"/>
              </a:rPr>
              <a:t>.Import(m_importFileName, dwgImportOption,</a:t>
            </a:r>
            <a:r>
              <a:rPr lang="en-US" sz="1600" smtClean="0">
                <a:latin typeface="Courier New" pitchFamily="49" charset="0"/>
                <a:cs typeface="Courier New" pitchFamily="49" charset="0"/>
              </a:rPr>
              <a:t> </a:t>
            </a:r>
            <a:r>
              <a:rPr lang="en-US" sz="1600" noProof="1" smtClean="0">
                <a:latin typeface="Courier New" pitchFamily="49" charset="0"/>
                <a:cs typeface="Courier New" pitchFamily="49" charset="0"/>
              </a:rPr>
              <a:t>ref element);</a:t>
            </a:r>
            <a:endParaRPr lang="en-US" altLang="zh-CN" sz="1600" smtClean="0">
              <a:latin typeface="Courier New" pitchFamily="49" charset="0"/>
              <a:ea typeface="SimSun" pitchFamily="2" charset="-122"/>
              <a:cs typeface="Courier New" pitchFamily="49" charset="0"/>
            </a:endParaRPr>
          </a:p>
        </p:txBody>
      </p:sp>
      <p:pic>
        <p:nvPicPr>
          <p:cNvPr id="122886" name="Picture 6"/>
          <p:cNvPicPr>
            <a:picLocks noChangeAspect="1" noChangeArrowheads="1"/>
          </p:cNvPicPr>
          <p:nvPr/>
        </p:nvPicPr>
        <p:blipFill>
          <a:blip r:embed="rId3" cstate="print"/>
          <a:srcRect/>
          <a:stretch>
            <a:fillRect/>
          </a:stretch>
        </p:blipFill>
        <p:spPr bwMode="auto">
          <a:xfrm>
            <a:off x="866781" y="4492544"/>
            <a:ext cx="4531314" cy="2493398"/>
          </a:xfrm>
          <a:prstGeom prst="rect">
            <a:avLst/>
          </a:prstGeom>
          <a:noFill/>
          <a:ln w="9525">
            <a:noFill/>
            <a:miter lim="800000"/>
            <a:headEnd/>
            <a:tailEnd/>
          </a:ln>
        </p:spPr>
      </p:pic>
      <p:pic>
        <p:nvPicPr>
          <p:cNvPr id="122887" name="Picture 7"/>
          <p:cNvPicPr>
            <a:picLocks noChangeAspect="1" noChangeArrowheads="1"/>
          </p:cNvPicPr>
          <p:nvPr/>
        </p:nvPicPr>
        <p:blipFill>
          <a:blip r:embed="rId4" cstate="print"/>
          <a:srcRect/>
          <a:stretch>
            <a:fillRect/>
          </a:stretch>
        </p:blipFill>
        <p:spPr bwMode="auto">
          <a:xfrm>
            <a:off x="1280172" y="7360855"/>
            <a:ext cx="2331164" cy="1560632"/>
          </a:xfrm>
          <a:prstGeom prst="rect">
            <a:avLst/>
          </a:prstGeom>
          <a:noFill/>
          <a:ln w="9525">
            <a:noFill/>
            <a:miter lim="800000"/>
            <a:headEnd/>
            <a:tailEnd/>
          </a:ln>
        </p:spPr>
      </p:pic>
      <p:pic>
        <p:nvPicPr>
          <p:cNvPr id="122888" name="Picture 8"/>
          <p:cNvPicPr>
            <a:picLocks noChangeAspect="1" noChangeArrowheads="1"/>
          </p:cNvPicPr>
          <p:nvPr/>
        </p:nvPicPr>
        <p:blipFill>
          <a:blip r:embed="rId5" cstate="print"/>
          <a:srcRect/>
          <a:stretch>
            <a:fillRect/>
          </a:stretch>
        </p:blipFill>
        <p:spPr bwMode="auto">
          <a:xfrm>
            <a:off x="4083471" y="4797473"/>
            <a:ext cx="3695528" cy="4065323"/>
          </a:xfrm>
          <a:prstGeom prst="rect">
            <a:avLst/>
          </a:prstGeom>
          <a:noFill/>
          <a:ln w="9525">
            <a:noFill/>
            <a:miter lim="800000"/>
            <a:headEnd/>
            <a:tailEnd/>
          </a:ln>
        </p:spPr>
      </p:pic>
      <p:pic>
        <p:nvPicPr>
          <p:cNvPr id="122885" name="Picture 5"/>
          <p:cNvPicPr>
            <a:picLocks noChangeAspect="1" noChangeArrowheads="1"/>
          </p:cNvPicPr>
          <p:nvPr/>
        </p:nvPicPr>
        <p:blipFill>
          <a:blip r:embed="rId6" cstate="print"/>
          <a:srcRect/>
          <a:stretch>
            <a:fillRect/>
          </a:stretch>
        </p:blipFill>
        <p:spPr bwMode="auto">
          <a:xfrm>
            <a:off x="7207536" y="5292088"/>
            <a:ext cx="5247379" cy="367234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443639" y="387288"/>
            <a:ext cx="11850574" cy="837006"/>
          </a:xfrm>
        </p:spPr>
        <p:txBody>
          <a:bodyPr/>
          <a:lstStyle/>
          <a:p>
            <a:pPr eaLnBrk="1" hangingPunct="1"/>
            <a:r>
              <a:rPr lang="en-GB" smtClean="0"/>
              <a:t>RevitLookup</a:t>
            </a:r>
          </a:p>
        </p:txBody>
      </p:sp>
      <p:sp>
        <p:nvSpPr>
          <p:cNvPr id="104451" name="Rectangle 3"/>
          <p:cNvSpPr>
            <a:spLocks noGrp="1" noChangeArrowheads="1"/>
          </p:cNvSpPr>
          <p:nvPr>
            <p:ph idx="1"/>
          </p:nvPr>
        </p:nvSpPr>
        <p:spPr>
          <a:xfrm>
            <a:off x="443641" y="1531179"/>
            <a:ext cx="6714482" cy="7728768"/>
          </a:xfrm>
        </p:spPr>
        <p:txBody>
          <a:bodyPr/>
          <a:lstStyle/>
          <a:p>
            <a:pPr>
              <a:lnSpc>
                <a:spcPct val="90000"/>
              </a:lnSpc>
            </a:pPr>
            <a:r>
              <a:rPr lang="en-GB" smtClean="0"/>
              <a:t>Included in Revit SDK</a:t>
            </a:r>
          </a:p>
          <a:p>
            <a:pPr>
              <a:lnSpc>
                <a:spcPct val="90000"/>
              </a:lnSpc>
            </a:pPr>
            <a:r>
              <a:rPr lang="en-GB" smtClean="0"/>
              <a:t>Interactively access and explore entire database structure</a:t>
            </a:r>
          </a:p>
          <a:p>
            <a:pPr>
              <a:lnSpc>
                <a:spcPct val="90000"/>
              </a:lnSpc>
            </a:pPr>
            <a:r>
              <a:rPr lang="en-GB" smtClean="0"/>
              <a:t>Elements, parameters, relationships</a:t>
            </a:r>
          </a:p>
          <a:p>
            <a:pPr>
              <a:lnSpc>
                <a:spcPct val="90000"/>
              </a:lnSpc>
            </a:pPr>
            <a:r>
              <a:rPr lang="en-GB" smtClean="0"/>
              <a:t>Comprehensive Revit API test </a:t>
            </a:r>
          </a:p>
          <a:p>
            <a:pPr eaLnBrk="1" hangingPunct="1">
              <a:lnSpc>
                <a:spcPct val="90000"/>
              </a:lnSpc>
              <a:buFontTx/>
              <a:buNone/>
            </a:pPr>
            <a:r>
              <a:rPr lang="en-GB" smtClean="0"/>
              <a:t>Sample code and utility classes</a:t>
            </a:r>
          </a:p>
          <a:p>
            <a:pPr eaLnBrk="1" hangingPunct="1">
              <a:lnSpc>
                <a:spcPct val="90000"/>
              </a:lnSpc>
              <a:buFontTx/>
              <a:buNone/>
            </a:pPr>
            <a:r>
              <a:rPr lang="en-GB" smtClean="0"/>
              <a:t>Scaffolding for quick tests</a:t>
            </a:r>
          </a:p>
          <a:p>
            <a:pPr eaLnBrk="1" hangingPunct="1">
              <a:lnSpc>
                <a:spcPct val="90000"/>
              </a:lnSpc>
              <a:buFontTx/>
              <a:buNone/>
            </a:pPr>
            <a:r>
              <a:rPr lang="en-GB" smtClean="0"/>
              <a:t>Explore</a:t>
            </a:r>
          </a:p>
          <a:p>
            <a:pPr lvl="1" eaLnBrk="1" hangingPunct="1">
              <a:spcBef>
                <a:spcPts val="600"/>
              </a:spcBef>
            </a:pPr>
            <a:r>
              <a:rPr lang="en-GB" sz="2400" smtClean="0"/>
              <a:t>Application</a:t>
            </a:r>
          </a:p>
          <a:p>
            <a:pPr lvl="1" eaLnBrk="1" hangingPunct="1"/>
            <a:r>
              <a:rPr lang="en-GB" sz="2400" smtClean="0"/>
              <a:t>Document</a:t>
            </a:r>
          </a:p>
          <a:p>
            <a:pPr lvl="1" eaLnBrk="1" hangingPunct="1"/>
            <a:r>
              <a:rPr lang="en-GB" sz="2400" smtClean="0"/>
              <a:t>Current selection</a:t>
            </a:r>
          </a:p>
          <a:p>
            <a:pPr lvl="1" eaLnBrk="1" hangingPunct="1"/>
            <a:r>
              <a:rPr lang="en-GB" sz="2400" smtClean="0"/>
              <a:t>Reflection</a:t>
            </a:r>
          </a:p>
          <a:p>
            <a:pPr lvl="1" eaLnBrk="1" hangingPunct="1"/>
            <a:r>
              <a:rPr lang="en-GB" sz="2400" smtClean="0"/>
              <a:t>Events</a:t>
            </a:r>
          </a:p>
          <a:p>
            <a:pPr lvl="1" eaLnBrk="1" hangingPunct="1"/>
            <a:r>
              <a:rPr lang="en-GB" sz="2400" smtClean="0"/>
              <a:t>Tests</a:t>
            </a:r>
          </a:p>
        </p:txBody>
      </p:sp>
      <p:pic>
        <p:nvPicPr>
          <p:cNvPr id="1026" name="Picture 2"/>
          <p:cNvPicPr>
            <a:picLocks noChangeAspect="1" noChangeArrowheads="1"/>
          </p:cNvPicPr>
          <p:nvPr/>
        </p:nvPicPr>
        <p:blipFill>
          <a:blip r:embed="rId3" cstate="print"/>
          <a:srcRect/>
          <a:stretch>
            <a:fillRect/>
          </a:stretch>
        </p:blipFill>
        <p:spPr bwMode="auto">
          <a:xfrm>
            <a:off x="7816112" y="1531179"/>
            <a:ext cx="2416062" cy="14287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7833792" y="3600433"/>
            <a:ext cx="4460421" cy="26717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GB" smtClean="0"/>
              <a:t>InplaceFamilyAnalyticalModel3D</a:t>
            </a:r>
          </a:p>
        </p:txBody>
      </p:sp>
      <p:sp>
        <p:nvSpPr>
          <p:cNvPr id="123907" name="Rectangle 3"/>
          <p:cNvSpPr>
            <a:spLocks noGrp="1" noChangeArrowheads="1"/>
          </p:cNvSpPr>
          <p:nvPr>
            <p:ph idx="1"/>
          </p:nvPr>
        </p:nvSpPr>
        <p:spPr/>
        <p:txBody>
          <a:bodyPr/>
          <a:lstStyle/>
          <a:p>
            <a:pPr eaLnBrk="1" hangingPunct="1"/>
            <a:r>
              <a:rPr lang="en-US" altLang="ja-JP" smtClean="0">
                <a:ea typeface="ＭＳ Ｐゴシック" pitchFamily="34" charset="-128"/>
              </a:rPr>
              <a:t>Display in-place family instance information</a:t>
            </a:r>
          </a:p>
          <a:p>
            <a:pPr lvl="1" eaLnBrk="1" hangingPunct="1"/>
            <a:r>
              <a:rPr lang="en-US" smtClean="0">
                <a:ea typeface="ＭＳ Ｐゴシック" pitchFamily="34" charset="-128"/>
              </a:rPr>
              <a:t>Instance name</a:t>
            </a:r>
          </a:p>
          <a:p>
            <a:pPr lvl="1" eaLnBrk="1" hangingPunct="1"/>
            <a:r>
              <a:rPr lang="en-US" smtClean="0">
                <a:ea typeface="ＭＳ Ｐゴシック" pitchFamily="34" charset="-128"/>
              </a:rPr>
              <a:t>Family name and type</a:t>
            </a:r>
          </a:p>
          <a:p>
            <a:pPr lvl="1" eaLnBrk="1" hangingPunct="1"/>
            <a:r>
              <a:rPr lang="en-US" smtClean="0">
                <a:ea typeface="ＭＳ Ｐゴシック" pitchFamily="34" charset="-128"/>
              </a:rPr>
              <a:t>Analytical model 3D curve</a:t>
            </a:r>
            <a:endParaRPr lang="en-GB" smtClean="0"/>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zh-CN" smtClean="0">
                <a:ea typeface="SimSun" pitchFamily="2" charset="-122"/>
              </a:rPr>
              <a:t>NewOpenings</a:t>
            </a:r>
          </a:p>
        </p:txBody>
      </p:sp>
      <p:sp>
        <p:nvSpPr>
          <p:cNvPr id="124931" name="Rectangle 3"/>
          <p:cNvSpPr>
            <a:spLocks noGrp="1" noChangeArrowheads="1"/>
          </p:cNvSpPr>
          <p:nvPr>
            <p:ph idx="1"/>
          </p:nvPr>
        </p:nvSpPr>
        <p:spPr>
          <a:xfrm>
            <a:off x="454036" y="1820361"/>
            <a:ext cx="11581278" cy="7283704"/>
          </a:xfrm>
        </p:spPr>
        <p:txBody>
          <a:bodyPr/>
          <a:lstStyle/>
          <a:p>
            <a:pPr marL="767496" lvl="1" indent="-257337">
              <a:lnSpc>
                <a:spcPct val="90000"/>
              </a:lnSpc>
            </a:pPr>
            <a:r>
              <a:rPr lang="en-GB" altLang="zh-CN" noProof="1" smtClean="0"/>
              <a:t>Demonstrates how to create openings (C#)</a:t>
            </a:r>
          </a:p>
          <a:p>
            <a:pPr marL="767496" lvl="1" indent="-257337">
              <a:lnSpc>
                <a:spcPct val="90000"/>
              </a:lnSpc>
            </a:pPr>
            <a:r>
              <a:rPr lang="en-GB" altLang="zh-CN" noProof="1" smtClean="0"/>
              <a:t>Classes</a:t>
            </a:r>
          </a:p>
          <a:p>
            <a:pPr marL="2235930" lvl="4">
              <a:lnSpc>
                <a:spcPct val="90000"/>
              </a:lnSpc>
            </a:pPr>
            <a:r>
              <a:rPr lang="en-GB" altLang="zh-CN" sz="1600" noProof="1" smtClean="0"/>
              <a:t>Autodesk.Revit.Creation.Application</a:t>
            </a:r>
          </a:p>
          <a:p>
            <a:pPr marL="2235930" lvl="4">
              <a:lnSpc>
                <a:spcPct val="90000"/>
              </a:lnSpc>
            </a:pPr>
            <a:r>
              <a:rPr lang="en-GB" altLang="zh-CN" sz="1600" noProof="1" smtClean="0"/>
              <a:t>Autodesk.Revit.Creation.Document</a:t>
            </a:r>
          </a:p>
          <a:p>
            <a:pPr marL="2235930" lvl="4">
              <a:lnSpc>
                <a:spcPct val="90000"/>
              </a:lnSpc>
            </a:pPr>
            <a:r>
              <a:rPr lang="en-GB" altLang="zh-CN" sz="1600" noProof="1" smtClean="0"/>
              <a:t>System.Drawing.Graphics</a:t>
            </a:r>
          </a:p>
          <a:p>
            <a:pPr marL="2235930" lvl="4">
              <a:lnSpc>
                <a:spcPct val="90000"/>
              </a:lnSpc>
            </a:pPr>
            <a:r>
              <a:rPr lang="en-GB" altLang="zh-CN" sz="1600" noProof="1" smtClean="0"/>
              <a:t>Autodesk.Revit.Elements.Wall</a:t>
            </a:r>
          </a:p>
          <a:p>
            <a:pPr marL="2235930" lvl="4">
              <a:lnSpc>
                <a:spcPct val="90000"/>
              </a:lnSpc>
            </a:pPr>
            <a:r>
              <a:rPr lang="en-GB" altLang="zh-CN" sz="1600" noProof="1" smtClean="0"/>
              <a:t>Autodesk.Revit.Elements.Floor</a:t>
            </a:r>
            <a:endParaRPr lang="en-US" altLang="zh-CN" sz="1600" smtClean="0">
              <a:ea typeface="SimSun" pitchFamily="2" charset="-122"/>
            </a:endParaRPr>
          </a:p>
          <a:p>
            <a:pPr marL="1778788" lvl="3">
              <a:lnSpc>
                <a:spcPct val="90000"/>
              </a:lnSpc>
              <a:buNone/>
            </a:pPr>
            <a:endParaRPr lang="en-US" altLang="zh-CN" sz="1100" noProof="1" smtClean="0"/>
          </a:p>
          <a:p>
            <a:pPr marL="767496" lvl="1" indent="-257337">
              <a:lnSpc>
                <a:spcPct val="90000"/>
              </a:lnSpc>
            </a:pPr>
            <a:r>
              <a:rPr lang="en-US" altLang="zh-CN" noProof="1" smtClean="0"/>
              <a:t>Code</a:t>
            </a:r>
          </a:p>
          <a:p>
            <a:pPr marL="2235930" lvl="4">
              <a:lnSpc>
                <a:spcPct val="90000"/>
              </a:lnSpc>
            </a:pPr>
            <a:r>
              <a:rPr lang="en-US" altLang="zh-CN" sz="1600" noProof="1" smtClean="0"/>
              <a:t>//</a:t>
            </a:r>
            <a:r>
              <a:rPr lang="en-US" altLang="zh-CN" sz="1600" smtClean="0">
                <a:ea typeface="SimSun" pitchFamily="2" charset="-122"/>
              </a:rPr>
              <a:t> </a:t>
            </a:r>
            <a:r>
              <a:rPr lang="en-US" altLang="zh-CN" sz="1600" noProof="1" smtClean="0"/>
              <a:t>draw opening on wall with two points</a:t>
            </a:r>
          </a:p>
          <a:p>
            <a:pPr marL="2235930" lvl="4">
              <a:lnSpc>
                <a:spcPct val="90000"/>
              </a:lnSpc>
            </a:pPr>
            <a:r>
              <a:rPr lang="en-US" altLang="zh-CN" sz="1600" noProof="1" smtClean="0"/>
              <a:t>Autodesk.Revit.Creation.Document </a:t>
            </a:r>
            <a:r>
              <a:rPr lang="en-US" altLang="zh-CN" sz="1600" smtClean="0">
                <a:ea typeface="SimSun" pitchFamily="2" charset="-122"/>
              </a:rPr>
              <a:t>doc</a:t>
            </a:r>
            <a:r>
              <a:rPr lang="en-US" altLang="zh-CN" sz="1600" noProof="1" smtClean="0"/>
              <a:t>;</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ref p1, ref p2</a:t>
            </a:r>
            <a:r>
              <a:rPr lang="en-US" altLang="zh-CN" sz="1600" smtClean="0">
                <a:ea typeface="SimSun" pitchFamily="2" charset="-122"/>
              </a:rPr>
              <a:t> </a:t>
            </a:r>
            <a:r>
              <a:rPr lang="en-US" altLang="zh-CN" sz="1600" noProof="1" smtClean="0"/>
              <a:t>);</a:t>
            </a:r>
          </a:p>
          <a:p>
            <a:pPr marL="2235930" lvl="4">
              <a:lnSpc>
                <a:spcPct val="90000"/>
              </a:lnSpc>
            </a:pPr>
            <a:endParaRPr lang="en-US" altLang="zh-CN" sz="1600" noProof="1" smtClean="0"/>
          </a:p>
          <a:p>
            <a:pPr marL="2235930" lvl="4">
              <a:lnSpc>
                <a:spcPct val="90000"/>
              </a:lnSpc>
            </a:pPr>
            <a:r>
              <a:rPr lang="en-US" altLang="zh-CN" sz="1600" noProof="1" smtClean="0"/>
              <a:t>//</a:t>
            </a:r>
            <a:r>
              <a:rPr lang="en-US" altLang="zh-CN" sz="1600" smtClean="0">
                <a:ea typeface="SimSun" pitchFamily="2" charset="-122"/>
              </a:rPr>
              <a:t> c</a:t>
            </a:r>
            <a:r>
              <a:rPr lang="en-US" altLang="zh-CN" sz="1600" noProof="1" smtClean="0"/>
              <a:t>reate opening on </a:t>
            </a:r>
            <a:r>
              <a:rPr lang="en-US" altLang="zh-CN" sz="1600" smtClean="0">
                <a:ea typeface="SimSun" pitchFamily="2" charset="-122"/>
              </a:rPr>
              <a:t>f</a:t>
            </a:r>
            <a:r>
              <a:rPr lang="en-US" altLang="zh-CN" sz="1600" noProof="1" smtClean="0"/>
              <a:t>loor according to curves</a:t>
            </a:r>
          </a:p>
          <a:p>
            <a:pPr marL="2235930" lvl="4">
              <a:lnSpc>
                <a:spcPct val="90000"/>
              </a:lnSpc>
            </a:pPr>
            <a:r>
              <a:rPr lang="en-US" altLang="zh-CN" sz="1600" smtClean="0">
                <a:ea typeface="SimSun" pitchFamily="2" charset="-122"/>
              </a:rPr>
              <a:t>doc</a:t>
            </a:r>
            <a:r>
              <a:rPr lang="en-US" altLang="zh-CN" sz="1600" noProof="1" smtClean="0"/>
              <a:t>.NewOpening(</a:t>
            </a:r>
            <a:r>
              <a:rPr lang="en-US" altLang="zh-CN" sz="1600" smtClean="0">
                <a:ea typeface="SimSun" pitchFamily="2" charset="-122"/>
              </a:rPr>
              <a:t> </a:t>
            </a:r>
            <a:r>
              <a:rPr lang="en-US" altLang="zh-CN" sz="1600" noProof="1" smtClean="0"/>
              <a:t>m_data, curves, true</a:t>
            </a:r>
            <a:r>
              <a:rPr lang="en-US" altLang="zh-CN" sz="1600" smtClean="0">
                <a:ea typeface="SimSun" pitchFamily="2" charset="-122"/>
              </a:rPr>
              <a:t> </a:t>
            </a:r>
            <a:r>
              <a:rPr lang="en-US" altLang="zh-CN" sz="1600" noProof="1" smtClean="0"/>
              <a:t>);</a:t>
            </a:r>
          </a:p>
        </p:txBody>
      </p:sp>
      <p:pic>
        <p:nvPicPr>
          <p:cNvPr id="6" name="Picture 9" descr="NewOpenings-03"/>
          <p:cNvPicPr>
            <a:picLocks noChangeAspect="1" noChangeArrowheads="1"/>
          </p:cNvPicPr>
          <p:nvPr/>
        </p:nvPicPr>
        <p:blipFill>
          <a:blip r:embed="rId3" cstate="print"/>
          <a:srcRect/>
          <a:stretch>
            <a:fillRect/>
          </a:stretch>
        </p:blipFill>
        <p:spPr bwMode="auto">
          <a:xfrm>
            <a:off x="10364084" y="6301615"/>
            <a:ext cx="2270240" cy="2674620"/>
          </a:xfrm>
          <a:prstGeom prst="rect">
            <a:avLst/>
          </a:prstGeom>
          <a:noFill/>
          <a:ln w="9525">
            <a:noFill/>
            <a:miter lim="800000"/>
            <a:headEnd/>
            <a:tailEnd/>
          </a:ln>
        </p:spPr>
      </p:pic>
      <p:pic>
        <p:nvPicPr>
          <p:cNvPr id="7" name="Picture 10" descr="NewOpenings-01"/>
          <p:cNvPicPr>
            <a:picLocks noChangeAspect="1" noChangeArrowheads="1"/>
          </p:cNvPicPr>
          <p:nvPr/>
        </p:nvPicPr>
        <p:blipFill>
          <a:blip r:embed="rId4" cstate="print"/>
          <a:srcRect/>
          <a:stretch>
            <a:fillRect/>
          </a:stretch>
        </p:blipFill>
        <p:spPr bwMode="auto">
          <a:xfrm>
            <a:off x="6549246" y="6332148"/>
            <a:ext cx="1995752" cy="2628900"/>
          </a:xfrm>
          <a:prstGeom prst="rect">
            <a:avLst/>
          </a:prstGeom>
          <a:noFill/>
          <a:ln w="9525">
            <a:noFill/>
            <a:miter lim="800000"/>
            <a:headEnd/>
            <a:tailEnd/>
          </a:ln>
        </p:spPr>
      </p:pic>
      <p:pic>
        <p:nvPicPr>
          <p:cNvPr id="8" name="Picture 11" descr="NewOpenings-02"/>
          <p:cNvPicPr>
            <a:picLocks noChangeAspect="1" noChangeArrowheads="1"/>
          </p:cNvPicPr>
          <p:nvPr/>
        </p:nvPicPr>
        <p:blipFill>
          <a:blip r:embed="rId5" cstate="print"/>
          <a:srcRect/>
          <a:stretch>
            <a:fillRect/>
          </a:stretch>
        </p:blipFill>
        <p:spPr bwMode="auto">
          <a:xfrm>
            <a:off x="8725883" y="1469762"/>
            <a:ext cx="3907634" cy="4743450"/>
          </a:xfrm>
          <a:prstGeom prst="rect">
            <a:avLst/>
          </a:prstGeom>
          <a:noFill/>
          <a:ln w="9525">
            <a:noFill/>
            <a:miter lim="800000"/>
            <a:headEnd/>
            <a:tailEnd/>
          </a:ln>
        </p:spPr>
      </p:pic>
      <p:sp>
        <p:nvSpPr>
          <p:cNvPr id="9" name="AutoShape 12"/>
          <p:cNvSpPr>
            <a:spLocks noChangeArrowheads="1"/>
          </p:cNvSpPr>
          <p:nvPr/>
        </p:nvSpPr>
        <p:spPr bwMode="auto">
          <a:xfrm>
            <a:off x="8779660" y="7411850"/>
            <a:ext cx="1389833" cy="690796"/>
          </a:xfrm>
          <a:prstGeom prst="rightArrow">
            <a:avLst>
              <a:gd name="adj1" fmla="val 50000"/>
              <a:gd name="adj2" fmla="val 50245"/>
            </a:avLst>
          </a:prstGeom>
          <a:solidFill>
            <a:schemeClr val="accent1"/>
          </a:solidFill>
          <a:ln w="9525">
            <a:solidFill>
              <a:schemeClr val="tx1"/>
            </a:solidFill>
            <a:miter lim="800000"/>
            <a:headEnd/>
            <a:tailEnd/>
          </a:ln>
        </p:spPr>
        <p:txBody>
          <a:bodyPr wrap="none" lIns="130022" tIns="65012" rIns="130022" bIns="65012" anchor="ctr"/>
          <a:lstStyle/>
          <a:p>
            <a:endParaRPr lang="en-GB"/>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5"/>
          <p:cNvPicPr>
            <a:picLocks noChangeAspect="1" noChangeArrowheads="1"/>
          </p:cNvPicPr>
          <p:nvPr/>
        </p:nvPicPr>
        <p:blipFill>
          <a:blip r:embed="rId3" cstate="print"/>
          <a:srcRect/>
          <a:stretch>
            <a:fillRect/>
          </a:stretch>
        </p:blipFill>
        <p:spPr bwMode="auto">
          <a:xfrm>
            <a:off x="4633699" y="1012488"/>
            <a:ext cx="3306779" cy="2715004"/>
          </a:xfrm>
          <a:prstGeom prst="rect">
            <a:avLst/>
          </a:prstGeom>
          <a:noFill/>
          <a:ln w="9525">
            <a:noFill/>
            <a:miter lim="800000"/>
            <a:headEnd/>
            <a:tailEnd/>
          </a:ln>
        </p:spPr>
      </p:pic>
      <p:sp>
        <p:nvSpPr>
          <p:cNvPr id="126978" name="Rectangle 2"/>
          <p:cNvSpPr>
            <a:spLocks noGrp="1" noChangeArrowheads="1"/>
          </p:cNvSpPr>
          <p:nvPr>
            <p:ph type="title"/>
          </p:nvPr>
        </p:nvSpPr>
        <p:spPr/>
        <p:txBody>
          <a:bodyPr/>
          <a:lstStyle/>
          <a:p>
            <a:pPr eaLnBrk="1" hangingPunct="1"/>
            <a:r>
              <a:rPr lang="en-US" altLang="zh-CN" smtClean="0">
                <a:ea typeface="SimSun" pitchFamily="2" charset="-122"/>
              </a:rPr>
              <a:t>NewPathReinforcement</a:t>
            </a:r>
          </a:p>
        </p:txBody>
      </p:sp>
      <p:sp>
        <p:nvSpPr>
          <p:cNvPr id="126979" name="Rectangle 3"/>
          <p:cNvSpPr>
            <a:spLocks noGrp="1" noChangeArrowheads="1"/>
          </p:cNvSpPr>
          <p:nvPr>
            <p:ph idx="1"/>
          </p:nvPr>
        </p:nvSpPr>
        <p:spPr>
          <a:xfrm>
            <a:off x="194386" y="3444530"/>
            <a:ext cx="12355378" cy="4686217"/>
          </a:xfrm>
        </p:spPr>
        <p:txBody>
          <a:bodyPr/>
          <a:lstStyle/>
          <a:p>
            <a:pPr marL="767496" lvl="1" indent="-390521"/>
            <a:r>
              <a:rPr lang="en-US" altLang="zh-CN" smtClean="0">
                <a:ea typeface="SimSun" pitchFamily="2" charset="-122"/>
              </a:rPr>
              <a:t>Create PathReinforcement (C#, for Structure only)</a:t>
            </a:r>
          </a:p>
          <a:p>
            <a:pPr marL="767496" lvl="1" indent="-390521">
              <a:spcBef>
                <a:spcPts val="0"/>
              </a:spcBef>
            </a:pPr>
            <a:r>
              <a:rPr lang="en-US" altLang="zh-CN" smtClean="0">
                <a:ea typeface="SimSun" pitchFamily="2" charset="-122"/>
              </a:rPr>
              <a:t>Classes</a:t>
            </a:r>
          </a:p>
          <a:p>
            <a:pPr marL="1262063" lvl="4" indent="-227013"/>
            <a:r>
              <a:rPr lang="en-US" altLang="zh-CN" sz="1600" smtClean="0">
                <a:ea typeface="SimSun" pitchFamily="2" charset="-122"/>
              </a:rPr>
              <a:t>Autodesk.Revit.Elements.PathReinforcement </a:t>
            </a:r>
          </a:p>
          <a:p>
            <a:pPr marL="1262063" lvl="4" indent="-227013"/>
            <a:r>
              <a:rPr lang="en-US" altLang="zh-CN" sz="1600" smtClean="0">
                <a:ea typeface="SimSun" pitchFamily="2" charset="-122"/>
              </a:rPr>
              <a:t>Autodesk.Revit.Symbols.PathReinforcementType</a:t>
            </a:r>
          </a:p>
          <a:p>
            <a:pPr marL="1262063" lvl="4" indent="-227013"/>
            <a:r>
              <a:rPr lang="en-US" altLang="zh-CN" sz="1600" smtClean="0">
                <a:ea typeface="SimSun" pitchFamily="2" charset="-122"/>
              </a:rPr>
              <a:t>Autodesk.Revit.Geometry.Face</a:t>
            </a:r>
          </a:p>
          <a:p>
            <a:pPr marL="1262063" lvl="4" indent="-227013"/>
            <a:r>
              <a:rPr lang="en-US" altLang="zh-CN" sz="1600" smtClean="0">
                <a:ea typeface="SimSun" pitchFamily="2" charset="-122"/>
              </a:rPr>
              <a:t>Autodesk.Revit.Geometry.Edge</a:t>
            </a:r>
          </a:p>
          <a:p>
            <a:pPr marL="1262063" lvl="4" indent="-227013"/>
            <a:r>
              <a:rPr lang="en-US" altLang="zh-CN" sz="1600" smtClean="0">
                <a:ea typeface="SimSun" pitchFamily="2" charset="-122"/>
              </a:rPr>
              <a:t>Autodesk.Revit.Geometry.Solid</a:t>
            </a:r>
          </a:p>
          <a:p>
            <a:pPr marL="1262063" lvl="4" indent="-227013"/>
            <a:r>
              <a:rPr lang="en-US" altLang="zh-CN" sz="1600" smtClean="0">
                <a:ea typeface="SimSun" pitchFamily="2" charset="-122"/>
              </a:rPr>
              <a:t>Autodesk.Revit.Geometry.Element</a:t>
            </a:r>
          </a:p>
          <a:p>
            <a:pPr marL="767496" lvl="1" indent="-390521">
              <a:spcBef>
                <a:spcPts val="0"/>
              </a:spcBef>
            </a:pPr>
            <a:r>
              <a:rPr lang="en-US" altLang="zh-CN" smtClean="0">
                <a:ea typeface="SimSun" pitchFamily="2" charset="-122"/>
              </a:rPr>
              <a:t>Code</a:t>
            </a:r>
          </a:p>
          <a:p>
            <a:pPr marL="1262063" lvl="4" indent="-227013"/>
            <a:r>
              <a:rPr lang="en-US" altLang="zh-CN" sz="1600" smtClean="0">
                <a:ea typeface="SimSun" pitchFamily="2" charset="-122"/>
              </a:rPr>
              <a:t>Options = Autodesk.Revit.Creation.Application.NewGeometryOptions();</a:t>
            </a:r>
          </a:p>
          <a:p>
            <a:pPr marL="1262063" lvl="4" indent="-227013"/>
            <a:r>
              <a:rPr lang="en-US" altLang="zh-CN" sz="1600" smtClean="0">
                <a:ea typeface="SimSun" pitchFamily="2" charset="-122"/>
              </a:rPr>
              <a:t>Geometry.Element geoElem = elem.get_Geometry( options );</a:t>
            </a:r>
          </a:p>
          <a:p>
            <a:pPr marL="1262063" lvl="4" indent="-227013"/>
            <a:r>
              <a:rPr lang="en-US" altLang="zh-CN" sz="1600" smtClean="0">
                <a:ea typeface="SimSun" pitchFamily="2" charset="-122"/>
              </a:rPr>
              <a:t>GeometryObjectArray geobs = geoElem.Objects;</a:t>
            </a:r>
          </a:p>
          <a:p>
            <a:pPr marL="1262063" lvl="4" indent="-227013"/>
            <a:r>
              <a:rPr lang="en-US" altLang="zh-CN" sz="1600" smtClean="0">
                <a:ea typeface="SimSun" pitchFamily="2" charset="-122"/>
              </a:rPr>
              <a:t>PathReinforcementType pathReinforcementType = m_docCreator.NewPathReinforcementType();</a:t>
            </a:r>
          </a:p>
          <a:p>
            <a:pPr marL="1262063" lvl="4" indent="-227013"/>
            <a:r>
              <a:rPr lang="en-US" altLang="zh-CN" sz="1600" smtClean="0">
                <a:ea typeface="SimSun" pitchFamily="2" charset="-122"/>
              </a:rPr>
              <a:t>m_docCreator.NewPathReinforcement( pathReinforcementType, host, CurveArray, bool );</a:t>
            </a:r>
            <a:endParaRPr lang="zh-CN" altLang="en-US" sz="900" smtClean="0">
              <a:ea typeface="SimSun" pitchFamily="2" charset="-122"/>
            </a:endParaRPr>
          </a:p>
        </p:txBody>
      </p:sp>
      <p:pic>
        <p:nvPicPr>
          <p:cNvPr id="6" name="Picture 4"/>
          <p:cNvPicPr>
            <a:picLocks noChangeAspect="1" noChangeArrowheads="1"/>
          </p:cNvPicPr>
          <p:nvPr/>
        </p:nvPicPr>
        <p:blipFill>
          <a:blip r:embed="rId4" cstate="print"/>
          <a:srcRect/>
          <a:stretch>
            <a:fillRect/>
          </a:stretch>
        </p:blipFill>
        <p:spPr bwMode="auto">
          <a:xfrm>
            <a:off x="8010765" y="1311845"/>
            <a:ext cx="4555160" cy="447619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en-US" altLang="zh-CN" smtClean="0">
                <a:ea typeface="SimSun" pitchFamily="2" charset="-122"/>
              </a:rPr>
              <a:t>PathReinforcement </a:t>
            </a:r>
          </a:p>
        </p:txBody>
      </p:sp>
      <p:sp>
        <p:nvSpPr>
          <p:cNvPr id="129027" name="Rectangle 3"/>
          <p:cNvSpPr>
            <a:spLocks noGrp="1" noChangeArrowheads="1"/>
          </p:cNvSpPr>
          <p:nvPr>
            <p:ph idx="1"/>
          </p:nvPr>
        </p:nvSpPr>
        <p:spPr/>
        <p:txBody>
          <a:bodyPr/>
          <a:lstStyle/>
          <a:p>
            <a:pPr marL="704292" lvl="1" indent="-541763"/>
            <a:r>
              <a:rPr lang="en-US" altLang="zh-CN" smtClean="0">
                <a:ea typeface="SimSun" pitchFamily="2" charset="-122"/>
              </a:rPr>
              <a:t>Retrieve curves, profile and properties of path reinforcement object (C#)</a:t>
            </a:r>
          </a:p>
          <a:p>
            <a:pPr marL="704292" lvl="1" indent="-541763"/>
            <a:r>
              <a:rPr lang="en-US" altLang="ja-JP" smtClean="0">
                <a:ea typeface="ＭＳ Ｐゴシック" pitchFamily="34" charset="-128"/>
              </a:rPr>
              <a:t>Classes</a:t>
            </a:r>
            <a:endParaRPr lang="en-US" altLang="zh-CN" smtClean="0">
              <a:ea typeface="SimSun" pitchFamily="2" charset="-122"/>
            </a:endParaRPr>
          </a:p>
          <a:p>
            <a:pPr marL="2089201" lvl="4" indent="-487587"/>
            <a:r>
              <a:rPr lang="en-US" altLang="zh-CN" sz="1600" smtClean="0">
                <a:ea typeface="SimSun" pitchFamily="2" charset="-122"/>
              </a:rPr>
              <a:t>Autodesk.Revit.IExternalCommand </a:t>
            </a:r>
          </a:p>
          <a:p>
            <a:pPr marL="2089201" lvl="4" indent="-487587"/>
            <a:r>
              <a:rPr lang="en-US" altLang="zh-CN" sz="1600" smtClean="0">
                <a:ea typeface="SimSun" pitchFamily="2" charset="-122"/>
              </a:rPr>
              <a:t>Autodesk.Revit.Elements.PathReinforcement</a:t>
            </a:r>
          </a:p>
          <a:p>
            <a:pPr marL="2089201" lvl="4" indent="-487587"/>
            <a:r>
              <a:rPr lang="en-US" altLang="zh-CN" sz="1600" smtClean="0">
                <a:ea typeface="SimSun" pitchFamily="2" charset="-122"/>
              </a:rPr>
              <a:t>Autodesk.Revit.Symbols.RebarBarType</a:t>
            </a:r>
          </a:p>
          <a:p>
            <a:pPr marL="2089201" lvl="4" indent="-487587"/>
            <a:r>
              <a:rPr lang="en-US" altLang="zh-CN" sz="1600" smtClean="0">
                <a:ea typeface="SimSun" pitchFamily="2" charset="-122"/>
              </a:rPr>
              <a:t>Autodesk.Revit.Elements.ModelCurve</a:t>
            </a:r>
            <a:endParaRPr lang="zh-CN" altLang="en-US" sz="1600" smtClean="0">
              <a:ea typeface="SimSun" pitchFamily="2" charset="-122"/>
            </a:endParaRPr>
          </a:p>
        </p:txBody>
      </p:sp>
      <p:pic>
        <p:nvPicPr>
          <p:cNvPr id="129029" name="Picture 5"/>
          <p:cNvPicPr>
            <a:picLocks noChangeAspect="1" noChangeArrowheads="1"/>
          </p:cNvPicPr>
          <p:nvPr/>
        </p:nvPicPr>
        <p:blipFill>
          <a:blip r:embed="rId3" cstate="print"/>
          <a:srcRect/>
          <a:stretch>
            <a:fillRect/>
          </a:stretch>
        </p:blipFill>
        <p:spPr bwMode="auto">
          <a:xfrm>
            <a:off x="2221678" y="4014433"/>
            <a:ext cx="6815041" cy="398401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09575" y="363538"/>
            <a:ext cx="11761788" cy="1009649"/>
          </a:xfrm>
        </p:spPr>
        <p:txBody>
          <a:bodyPr/>
          <a:lstStyle/>
          <a:p>
            <a:pPr eaLnBrk="1" hangingPunct="1"/>
            <a:r>
              <a:rPr lang="en-US" altLang="zh-CN" smtClean="0">
                <a:ea typeface="SimSun" pitchFamily="2" charset="-122"/>
              </a:rPr>
              <a:t>ProjectInfo </a:t>
            </a:r>
          </a:p>
        </p:txBody>
      </p:sp>
      <p:sp>
        <p:nvSpPr>
          <p:cNvPr id="130051" name="Rectangle 3"/>
          <p:cNvSpPr>
            <a:spLocks noGrp="1" noChangeArrowheads="1"/>
          </p:cNvSpPr>
          <p:nvPr>
            <p:ph idx="1"/>
          </p:nvPr>
        </p:nvSpPr>
        <p:spPr>
          <a:xfrm>
            <a:off x="443640" y="1531179"/>
            <a:ext cx="11866348" cy="4078790"/>
          </a:xfrm>
        </p:spPr>
        <p:txBody>
          <a:bodyPr/>
          <a:lstStyle/>
          <a:p>
            <a:pPr marL="650116" indent="-650116">
              <a:lnSpc>
                <a:spcPct val="90000"/>
              </a:lnSpc>
            </a:pPr>
            <a:r>
              <a:rPr lang="en-US" altLang="zh-CN" sz="2400" smtClean="0">
                <a:ea typeface="SimSun" pitchFamily="2" charset="-122"/>
              </a:rPr>
              <a:t>Demonstrate how to get and set the current project information (C#)</a:t>
            </a:r>
          </a:p>
          <a:p>
            <a:pPr marL="704292" lvl="1" indent="-541763">
              <a:lnSpc>
                <a:spcPct val="90000"/>
              </a:lnSpc>
            </a:pPr>
            <a:r>
              <a:rPr lang="en-US" altLang="ja-JP" smtClean="0">
                <a:ea typeface="ＭＳ Ｐゴシック" pitchFamily="34" charset="-128"/>
              </a:rPr>
              <a:t>Classes</a:t>
            </a:r>
            <a:endParaRPr lang="en-US" altLang="zh-CN" smtClean="0">
              <a:ea typeface="SimSun" pitchFamily="2" charset="-122"/>
            </a:endParaRPr>
          </a:p>
          <a:p>
            <a:pPr marL="2089201" lvl="4" indent="-487587">
              <a:lnSpc>
                <a:spcPct val="90000"/>
              </a:lnSpc>
            </a:pPr>
            <a:r>
              <a:rPr lang="en-US" altLang="zh-CN" sz="1600" smtClean="0">
                <a:ea typeface="SimSun" pitchFamily="2" charset="-122"/>
              </a:rPr>
              <a:t>Autodesk.Revit.Document</a:t>
            </a:r>
          </a:p>
          <a:p>
            <a:pPr marL="2089201" lvl="4" indent="-487587">
              <a:lnSpc>
                <a:spcPct val="90000"/>
              </a:lnSpc>
            </a:pPr>
            <a:r>
              <a:rPr lang="en-US" altLang="zh-CN" sz="1600" smtClean="0">
                <a:ea typeface="SimSun" pitchFamily="2" charset="-122"/>
              </a:rPr>
              <a:t>Autodesk.Revit.Elements.ProjectInfo</a:t>
            </a:r>
          </a:p>
          <a:p>
            <a:pPr marL="2089201" lvl="4" indent="-487587">
              <a:lnSpc>
                <a:spcPct val="90000"/>
              </a:lnSpc>
            </a:pPr>
            <a:r>
              <a:rPr lang="en-US" altLang="zh-CN" sz="1600" smtClean="0">
                <a:ea typeface="SimSun" pitchFamily="2" charset="-122"/>
              </a:rPr>
              <a:t>Autodesk.Revit.Elements.gbXMLParamElem</a:t>
            </a:r>
          </a:p>
          <a:p>
            <a:pPr marL="2089201" lvl="4" indent="-487587">
              <a:lnSpc>
                <a:spcPct val="90000"/>
              </a:lnSpc>
            </a:pPr>
            <a:r>
              <a:rPr lang="en-US" altLang="zh-CN" sz="1600" smtClean="0">
                <a:ea typeface="SimSun" pitchFamily="2" charset="-122"/>
              </a:rPr>
              <a:t>Autodesk.Revit.Parameters.BuildInParameter</a:t>
            </a:r>
          </a:p>
          <a:p>
            <a:pPr marL="2089201" lvl="4" indent="-487587">
              <a:lnSpc>
                <a:spcPct val="90000"/>
              </a:lnSpc>
            </a:pPr>
            <a:r>
              <a:rPr lang="en-US" altLang="zh-CN" sz="1600" smtClean="0">
                <a:ea typeface="SimSun" pitchFamily="2" charset="-122"/>
              </a:rPr>
              <a:t>Autodesk.Revit.Parameters.BuildingType</a:t>
            </a:r>
          </a:p>
          <a:p>
            <a:pPr marL="704292" lvl="1" indent="-541763">
              <a:lnSpc>
                <a:spcPct val="90000"/>
              </a:lnSpc>
            </a:pPr>
            <a:r>
              <a:rPr lang="en-US" altLang="zh-CN" smtClean="0">
                <a:ea typeface="ＭＳ Ｐゴシック" pitchFamily="34" charset="-128"/>
              </a:rPr>
              <a:t>Properties</a:t>
            </a:r>
          </a:p>
          <a:p>
            <a:pPr marL="2089201" lvl="4" indent="-487587">
              <a:lnSpc>
                <a:spcPct val="90000"/>
              </a:lnSpc>
            </a:pPr>
            <a:r>
              <a:rPr lang="en-US" altLang="zh-CN" sz="1600" smtClean="0">
                <a:ea typeface="SimSun" pitchFamily="2" charset="-122"/>
              </a:rPr>
              <a:t>Document.ProjectInformation</a:t>
            </a:r>
          </a:p>
          <a:p>
            <a:pPr marL="2089201" lvl="4" indent="-487587">
              <a:lnSpc>
                <a:spcPct val="90000"/>
              </a:lnSpc>
            </a:pPr>
            <a:r>
              <a:rPr lang="en-US" altLang="zh-CN" sz="1600" smtClean="0">
                <a:ea typeface="SimSun" pitchFamily="2" charset="-122"/>
              </a:rPr>
              <a:t>ProjectInfo.gbXMLSettings</a:t>
            </a:r>
          </a:p>
        </p:txBody>
      </p:sp>
      <p:pic>
        <p:nvPicPr>
          <p:cNvPr id="130053" name="Picture 6"/>
          <p:cNvPicPr>
            <a:picLocks noChangeAspect="1" noChangeArrowheads="1"/>
          </p:cNvPicPr>
          <p:nvPr/>
        </p:nvPicPr>
        <p:blipFill>
          <a:blip r:embed="rId3" cstate="print"/>
          <a:srcRect/>
          <a:stretch>
            <a:fillRect/>
          </a:stretch>
        </p:blipFill>
        <p:spPr bwMode="auto">
          <a:xfrm>
            <a:off x="7225094" y="3868902"/>
            <a:ext cx="3758777" cy="451025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ProjectUnit </a:t>
            </a:r>
          </a:p>
        </p:txBody>
      </p:sp>
      <p:sp>
        <p:nvSpPr>
          <p:cNvPr id="131075" name="Rectangle 3"/>
          <p:cNvSpPr>
            <a:spLocks noGrp="1" noChangeArrowheads="1"/>
          </p:cNvSpPr>
          <p:nvPr>
            <p:ph idx="1"/>
          </p:nvPr>
        </p:nvSpPr>
        <p:spPr>
          <a:xfrm>
            <a:off x="443640" y="1531179"/>
            <a:ext cx="11866348" cy="4091146"/>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List project units and format information</a:t>
            </a:r>
          </a:p>
          <a:p>
            <a:pPr marL="704292" lvl="1" indent="-541763"/>
            <a:r>
              <a:rPr lang="en-US" altLang="zh-CN" smtClean="0">
                <a:ea typeface="SimSun" pitchFamily="2" charset="-122"/>
              </a:rPr>
              <a:t>Set decimal separator and slope type</a:t>
            </a:r>
          </a:p>
          <a:p>
            <a:pPr marL="704292" lvl="1" indent="-541763"/>
            <a:r>
              <a:rPr lang="en-US" altLang="ja-JP" smtClean="0">
                <a:ea typeface="ＭＳ Ｐゴシック" pitchFamily="34" charset="-128"/>
              </a:rPr>
              <a:t>Classes</a:t>
            </a:r>
          </a:p>
          <a:p>
            <a:pPr marL="2089201" lvl="4" indent="-487587"/>
            <a:r>
              <a:rPr lang="en-US" altLang="ja-JP" sz="1600" smtClean="0">
                <a:ea typeface="ＭＳ Ｐゴシック" pitchFamily="34" charset="-128"/>
              </a:rPr>
              <a:t>Autodesk.Revit.IExternalCommand </a:t>
            </a:r>
            <a:endParaRPr lang="en-US" altLang="zh-CN" sz="1600" smtClean="0">
              <a:ea typeface="SimSun" pitchFamily="2" charset="-122"/>
            </a:endParaRPr>
          </a:p>
          <a:p>
            <a:pPr marL="2089201" lvl="4" indent="-487587"/>
            <a:r>
              <a:rPr lang="en-US" altLang="zh-CN" sz="1600" smtClean="0">
                <a:ea typeface="SimSun" pitchFamily="2" charset="-122"/>
              </a:rPr>
              <a:t>Autodesk.Revit.Elements.ProjectUnit</a:t>
            </a:r>
          </a:p>
          <a:p>
            <a:pPr marL="2089201" lvl="4" indent="-487587"/>
            <a:r>
              <a:rPr lang="en-US" altLang="zh-CN" sz="1600" smtClean="0">
                <a:ea typeface="SimSun" pitchFamily="2" charset="-122"/>
              </a:rPr>
              <a:t>Autodesk.Revit.FormatOptions</a:t>
            </a:r>
          </a:p>
        </p:txBody>
      </p:sp>
      <p:pic>
        <p:nvPicPr>
          <p:cNvPr id="131077" name="Picture 6"/>
          <p:cNvPicPr>
            <a:picLocks noChangeAspect="1" noChangeArrowheads="1"/>
          </p:cNvPicPr>
          <p:nvPr/>
        </p:nvPicPr>
        <p:blipFill>
          <a:blip r:embed="rId3" cstate="print"/>
          <a:srcRect/>
          <a:stretch>
            <a:fillRect/>
          </a:stretch>
        </p:blipFill>
        <p:spPr bwMode="auto">
          <a:xfrm>
            <a:off x="7606959" y="2631661"/>
            <a:ext cx="4425147" cy="516070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RDBLink</a:t>
            </a:r>
          </a:p>
        </p:txBody>
      </p:sp>
      <p:sp>
        <p:nvSpPr>
          <p:cNvPr id="131075" name="Rectangle 3"/>
          <p:cNvSpPr>
            <a:spLocks noGrp="1" noChangeArrowheads="1"/>
          </p:cNvSpPr>
          <p:nvPr>
            <p:ph idx="1"/>
          </p:nvPr>
        </p:nvSpPr>
        <p:spPr>
          <a:xfrm>
            <a:off x="454036" y="1689425"/>
            <a:ext cx="11581278" cy="2674078"/>
          </a:xfrm>
        </p:spPr>
        <p:txBody>
          <a:bodyPr/>
          <a:lstStyle/>
          <a:p>
            <a:pPr marL="704292" lvl="1" indent="-541763"/>
            <a:r>
              <a:rPr lang="en-US" altLang="zh-CN" smtClean="0">
                <a:ea typeface="SimSun" pitchFamily="2" charset="-122"/>
              </a:rPr>
              <a:t>C#</a:t>
            </a:r>
          </a:p>
          <a:p>
            <a:pPr marL="704292" lvl="1" indent="-541763"/>
            <a:r>
              <a:rPr lang="en-US" altLang="zh-CN" smtClean="0">
                <a:ea typeface="SimSun" pitchFamily="2" charset="-122"/>
              </a:rPr>
              <a:t>Export and import Revit data to/from ODBC database</a:t>
            </a:r>
          </a:p>
          <a:p>
            <a:pPr marL="704292" lvl="1" indent="-541763"/>
            <a:r>
              <a:rPr lang="en-US" altLang="zh-CN" smtClean="0">
                <a:ea typeface="SimSun" pitchFamily="2" charset="-122"/>
              </a:rPr>
              <a:t>Modify or create Revit elements</a:t>
            </a:r>
          </a:p>
          <a:p>
            <a:pPr marL="704292" lvl="1" indent="-541763"/>
            <a:r>
              <a:rPr lang="en-US" altLang="zh-CN" smtClean="0">
                <a:ea typeface="SimSun" pitchFamily="2" charset="-122"/>
              </a:rPr>
              <a:t>Extensive documentation in ReadMe_RDBLink.rtf</a:t>
            </a:r>
          </a:p>
        </p:txBody>
      </p:sp>
      <p:sp>
        <p:nvSpPr>
          <p:cNvPr id="2050" name="Rectangle 2"/>
          <p:cNvSpPr>
            <a:spLocks noChangeArrowheads="1"/>
          </p:cNvSpPr>
          <p:nvPr/>
        </p:nvSpPr>
        <p:spPr bwMode="auto">
          <a:xfrm>
            <a:off x="0" y="3"/>
            <a:ext cx="262808" cy="531403"/>
          </a:xfrm>
          <a:prstGeom prst="rect">
            <a:avLst/>
          </a:prstGeom>
          <a:noFill/>
          <a:ln w="9525">
            <a:noFill/>
            <a:miter lim="800000"/>
            <a:headEnd/>
            <a:tailEnd/>
          </a:ln>
          <a:effectLst/>
        </p:spPr>
        <p:txBody>
          <a:bodyPr vert="horz" wrap="none" lIns="130022" tIns="65012" rIns="130022" bIns="65012" numCol="1" anchor="ctr" anchorCtr="0" compatLnSpc="1">
            <a:prstTxWarp prst="textNoShape">
              <a:avLst/>
            </a:prstTxWarp>
            <a:spAutoFit/>
          </a:bodyPr>
          <a:lstStyle/>
          <a:p>
            <a:endParaRPr lang="en-GB"/>
          </a:p>
        </p:txBody>
      </p:sp>
      <p:graphicFrame>
        <p:nvGraphicFramePr>
          <p:cNvPr id="2049" name="Object 1"/>
          <p:cNvGraphicFramePr>
            <a:graphicFrameLocks noChangeAspect="1"/>
          </p:cNvGraphicFramePr>
          <p:nvPr/>
        </p:nvGraphicFramePr>
        <p:xfrm>
          <a:off x="1122664" y="4327880"/>
          <a:ext cx="10912650" cy="3204830"/>
        </p:xfrm>
        <a:graphic>
          <a:graphicData uri="http://schemas.openxmlformats.org/presentationml/2006/ole">
            <p:oleObj spid="_x0000_s1026" r:id="rId4" imgW="7672959" imgH="2255114" progId="">
              <p:embed/>
            </p:oleObj>
          </a:graphicData>
        </a:graphic>
      </p:graphicFrame>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eaLnBrk="1" hangingPunct="1"/>
            <a:r>
              <a:rPr lang="en-US" altLang="zh-CN" smtClean="0">
                <a:ea typeface="SimSun" pitchFamily="2" charset="-122"/>
              </a:rPr>
              <a:t>RoomSchedule</a:t>
            </a:r>
          </a:p>
        </p:txBody>
      </p:sp>
      <p:sp>
        <p:nvSpPr>
          <p:cNvPr id="131075" name="Rectangle 3"/>
          <p:cNvSpPr>
            <a:spLocks noGrp="1" noChangeArrowheads="1"/>
          </p:cNvSpPr>
          <p:nvPr>
            <p:ph idx="1"/>
          </p:nvPr>
        </p:nvSpPr>
        <p:spPr/>
        <p:txBody>
          <a:bodyPr/>
          <a:lstStyle/>
          <a:p>
            <a:pPr marL="704292" lvl="1" indent="-541763"/>
            <a:r>
              <a:rPr lang="en-US" altLang="zh-CN" smtClean="0">
                <a:ea typeface="SimSun" pitchFamily="2" charset="-122"/>
              </a:rPr>
              <a:t>C#</a:t>
            </a:r>
          </a:p>
          <a:p>
            <a:pPr marL="704292" lvl="1" indent="-541763"/>
            <a:r>
              <a:rPr lang="en-US" smtClean="0"/>
              <a:t>Retrieve spread sheet data</a:t>
            </a:r>
          </a:p>
          <a:p>
            <a:pPr marL="704292" lvl="1" indent="-541763"/>
            <a:r>
              <a:rPr lang="en-US" smtClean="0"/>
              <a:t>Create rooms without placing them </a:t>
            </a:r>
          </a:p>
          <a:p>
            <a:pPr marL="704292" lvl="1" indent="-541763"/>
            <a:r>
              <a:rPr lang="en-US" smtClean="0"/>
              <a:t>Update spreadsheet data with room data</a:t>
            </a:r>
          </a:p>
          <a:p>
            <a:pPr marL="704292" lvl="1" indent="-541763"/>
            <a:r>
              <a:rPr lang="en-US" smtClean="0"/>
              <a:t>Uses OleDb.OleDbConnection and OleDb.OleDbCommand to synchronize spreadsheet based room schedule with Revit rooms</a:t>
            </a:r>
          </a:p>
          <a:p>
            <a:pPr marL="704292" lvl="1" indent="-541763"/>
            <a:r>
              <a:rPr lang="en-US" smtClean="0"/>
              <a:t>Implements two commands: import room schedule from spreadsheet and update room area fields in spreadsheet by using data from Revit</a:t>
            </a:r>
            <a:endParaRPr lang="en-GB" smtClean="0"/>
          </a:p>
          <a:p>
            <a:pPr marL="704292" lvl="1" indent="-541763"/>
            <a:r>
              <a:rPr lang="en-US" altLang="ja-JP" smtClean="0">
                <a:ea typeface="ＭＳ Ｐゴシック" pitchFamily="34" charset="-128"/>
              </a:rPr>
              <a:t>Classes</a:t>
            </a:r>
          </a:p>
          <a:p>
            <a:pPr lvl="2"/>
            <a:r>
              <a:rPr lang="en-US" smtClean="0"/>
              <a:t>Room, Level, Phase, Category, BuiltInParameter, Definition, DefinitionGroup, InstanceBinding, DocumentSaveEventHandler, DocumentSaveAsEventHandler, DocumentCloseEventHandler</a:t>
            </a:r>
            <a:endParaRPr lang="en-GB" smtClean="0"/>
          </a:p>
          <a:p>
            <a:pPr lvl="2"/>
            <a:r>
              <a:rPr lang="en-US" smtClean="0"/>
              <a:t>System.Data.OleDb.OleDbConnection, OleDbCommand, DataTable</a:t>
            </a:r>
            <a:endParaRPr lang="en-GB"/>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8787" y="363538"/>
            <a:ext cx="11761788" cy="933449"/>
          </a:xfrm>
        </p:spPr>
        <p:txBody>
          <a:bodyPr/>
          <a:lstStyle/>
          <a:p>
            <a:pPr eaLnBrk="1" hangingPunct="1"/>
            <a:r>
              <a:rPr lang="en-GB" smtClean="0"/>
              <a:t>ShaftHolePuncher</a:t>
            </a:r>
          </a:p>
        </p:txBody>
      </p:sp>
      <p:sp>
        <p:nvSpPr>
          <p:cNvPr id="132099" name="Rectangle 3"/>
          <p:cNvSpPr>
            <a:spLocks noGrp="1" noChangeArrowheads="1"/>
          </p:cNvSpPr>
          <p:nvPr>
            <p:ph idx="1"/>
          </p:nvPr>
        </p:nvSpPr>
        <p:spPr>
          <a:xfrm>
            <a:off x="443640" y="1531179"/>
            <a:ext cx="11866348" cy="1965784"/>
          </a:xfrm>
        </p:spPr>
        <p:txBody>
          <a:bodyPr/>
          <a:lstStyle/>
          <a:p>
            <a:pPr eaLnBrk="1" hangingPunct="1">
              <a:buFontTx/>
              <a:buNone/>
            </a:pPr>
            <a:r>
              <a:rPr lang="en-US" altLang="zh-CN" smtClean="0">
                <a:ea typeface="SimSun" pitchFamily="2" charset="-122"/>
              </a:rPr>
              <a:t>Create shaft opening on a wall, floor or beam</a:t>
            </a:r>
          </a:p>
          <a:p>
            <a:pPr lvl="4">
              <a:buFont typeface="Wingdings" pitchFamily="2" charset="2"/>
              <a:buNone/>
            </a:pPr>
            <a:r>
              <a:rPr lang="en-US" altLang="zh-CN" smtClean="0">
                <a:ea typeface="SimSun" pitchFamily="2" charset="-122"/>
              </a:rPr>
              <a:t>NewOpening(</a:t>
            </a:r>
            <a:r>
              <a:rPr lang="en-GB" altLang="zh-CN" smtClean="0">
                <a:ea typeface="SimSun" pitchFamily="2" charset="-122"/>
              </a:rPr>
              <a:t>)</a:t>
            </a:r>
            <a:endParaRPr lang="en-US" altLang="zh-CN" smtClean="0">
              <a:ea typeface="SimSun" pitchFamily="2" charset="-122"/>
            </a:endParaRPr>
          </a:p>
        </p:txBody>
      </p:sp>
      <p:pic>
        <p:nvPicPr>
          <p:cNvPr id="132100" name="Picture 4" descr="ShaftHolePuncher-02"/>
          <p:cNvPicPr>
            <a:picLocks noChangeAspect="1" noChangeArrowheads="1"/>
          </p:cNvPicPr>
          <p:nvPr/>
        </p:nvPicPr>
        <p:blipFill>
          <a:blip r:embed="rId3" cstate="print"/>
          <a:srcRect/>
          <a:stretch>
            <a:fillRect/>
          </a:stretch>
        </p:blipFill>
        <p:spPr bwMode="auto">
          <a:xfrm>
            <a:off x="7446940" y="2949005"/>
            <a:ext cx="3835579" cy="5284920"/>
          </a:xfrm>
          <a:prstGeom prst="rect">
            <a:avLst/>
          </a:prstGeom>
          <a:noFill/>
          <a:ln w="9525">
            <a:noFill/>
            <a:miter lim="800000"/>
            <a:headEnd/>
            <a:tailEnd/>
          </a:ln>
        </p:spPr>
      </p:pic>
      <p:pic>
        <p:nvPicPr>
          <p:cNvPr id="132101" name="Picture 5" descr="ShaftHolePuncher-01"/>
          <p:cNvPicPr>
            <a:picLocks noChangeAspect="1" noChangeArrowheads="1"/>
          </p:cNvPicPr>
          <p:nvPr/>
        </p:nvPicPr>
        <p:blipFill>
          <a:blip r:embed="rId4" cstate="print"/>
          <a:srcRect/>
          <a:stretch>
            <a:fillRect/>
          </a:stretch>
        </p:blipFill>
        <p:spPr bwMode="auto">
          <a:xfrm>
            <a:off x="1078554" y="2941924"/>
            <a:ext cx="5161542" cy="492129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a:blip r:embed="rId3" cstate="print"/>
          <a:srcRect/>
          <a:stretch>
            <a:fillRect/>
          </a:stretch>
        </p:blipFill>
        <p:spPr bwMode="auto">
          <a:xfrm>
            <a:off x="8904437" y="2165204"/>
            <a:ext cx="3803326" cy="4904762"/>
          </a:xfrm>
          <a:prstGeom prst="rect">
            <a:avLst/>
          </a:prstGeom>
          <a:noFill/>
          <a:ln w="9525">
            <a:noFill/>
            <a:miter lim="800000"/>
            <a:headEnd/>
            <a:tailEnd/>
          </a:ln>
        </p:spPr>
      </p:pic>
      <p:sp>
        <p:nvSpPr>
          <p:cNvPr id="133125" name="AutoShape 5"/>
          <p:cNvSpPr>
            <a:spLocks noChangeArrowheads="1"/>
          </p:cNvSpPr>
          <p:nvPr/>
        </p:nvSpPr>
        <p:spPr bwMode="auto">
          <a:xfrm>
            <a:off x="714375" y="4250859"/>
            <a:ext cx="8914666" cy="3980328"/>
          </a:xfrm>
          <a:prstGeom prst="roundRect">
            <a:avLst>
              <a:gd name="adj" fmla="val 16667"/>
            </a:avLst>
          </a:prstGeom>
          <a:solidFill>
            <a:schemeClr val="bg1">
              <a:lumMod val="85000"/>
            </a:schemeClr>
          </a:solidFill>
          <a:ln w="9525" algn="ctr">
            <a:solidFill>
              <a:schemeClr val="bg2"/>
            </a:solidFill>
            <a:round/>
            <a:headEnd/>
            <a:tailEnd/>
          </a:ln>
        </p:spPr>
        <p:txBody>
          <a:bodyPr wrap="none" lIns="0" tIns="0" rIns="0" bIns="0" anchor="ctr"/>
          <a:lstStyle/>
          <a:p>
            <a:endParaRPr lang="en-GB"/>
          </a:p>
        </p:txBody>
      </p:sp>
      <p:sp>
        <p:nvSpPr>
          <p:cNvPr id="133122" name="Rectangle 2"/>
          <p:cNvSpPr>
            <a:spLocks noGrp="1" noChangeArrowheads="1"/>
          </p:cNvSpPr>
          <p:nvPr>
            <p:ph type="title"/>
          </p:nvPr>
        </p:nvSpPr>
        <p:spPr>
          <a:xfrm>
            <a:off x="561975" y="363538"/>
            <a:ext cx="11761788" cy="1085849"/>
          </a:xfrm>
        </p:spPr>
        <p:txBody>
          <a:bodyPr/>
          <a:lstStyle/>
          <a:p>
            <a:pPr eaLnBrk="1" hangingPunct="1"/>
            <a:r>
              <a:rPr lang="en-US" altLang="zh-CN" smtClean="0">
                <a:ea typeface="SimSun" pitchFamily="2" charset="-122"/>
              </a:rPr>
              <a:t>SpotDimension </a:t>
            </a:r>
          </a:p>
        </p:txBody>
      </p:sp>
      <p:sp>
        <p:nvSpPr>
          <p:cNvPr id="133123" name="Rectangle 3"/>
          <p:cNvSpPr>
            <a:spLocks noGrp="1" noChangeArrowheads="1"/>
          </p:cNvSpPr>
          <p:nvPr>
            <p:ph idx="1"/>
          </p:nvPr>
        </p:nvSpPr>
        <p:spPr>
          <a:xfrm>
            <a:off x="416260" y="1568595"/>
            <a:ext cx="12301861" cy="6281592"/>
          </a:xfrm>
        </p:spPr>
        <p:txBody>
          <a:bodyPr/>
          <a:lstStyle/>
          <a:p>
            <a:pPr marL="704292" lvl="1" indent="-541763">
              <a:lnSpc>
                <a:spcPct val="80000"/>
              </a:lnSpc>
            </a:pPr>
            <a:r>
              <a:rPr lang="en-US" altLang="zh-CN" sz="3200" smtClean="0">
                <a:ea typeface="SimSun" pitchFamily="2" charset="-122"/>
              </a:rPr>
              <a:t>Retrieve all spot dimensions and properties in all views (C#)</a:t>
            </a:r>
          </a:p>
          <a:p>
            <a:pPr marL="704292" lvl="1" indent="-541763">
              <a:lnSpc>
                <a:spcPct val="80000"/>
              </a:lnSpc>
            </a:pPr>
            <a:r>
              <a:rPr lang="en-US" altLang="ja-JP" sz="3200" smtClean="0">
                <a:ea typeface="ＭＳ Ｐゴシック" pitchFamily="34" charset="-128"/>
              </a:rPr>
              <a:t>Classes</a:t>
            </a:r>
            <a:endParaRPr lang="en-US" altLang="zh-CN" sz="3200" smtClean="0">
              <a:latin typeface="Courier New" pitchFamily="49" charset="0"/>
              <a:ea typeface="SimSun" pitchFamily="2" charset="-122"/>
            </a:endParaRP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Autodesk.Revit.IExternalCommand</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Autodesk.Revit.Elements.SpotDimension</a:t>
            </a:r>
          </a:p>
          <a:p>
            <a:pPr marL="1435100" lvl="4" indent="-487363">
              <a:lnSpc>
                <a:spcPct val="80000"/>
              </a:lnSpc>
            </a:pPr>
            <a:r>
              <a:rPr lang="en-US" altLang="zh-CN" sz="1600" smtClean="0">
                <a:latin typeface="Courier New" pitchFamily="49" charset="0"/>
                <a:ea typeface="SimSun" pitchFamily="2" charset="-122"/>
                <a:cs typeface="Courier New" pitchFamily="49" charset="0"/>
              </a:rPr>
              <a:t>Autodesk.Revit.Parameter</a:t>
            </a:r>
          </a:p>
          <a:p>
            <a:pPr marL="1435100" lvl="4" indent="-487363">
              <a:lnSpc>
                <a:spcPct val="80000"/>
              </a:lnSpc>
              <a:spcBef>
                <a:spcPts val="15000"/>
              </a:spcBef>
            </a:pPr>
            <a:r>
              <a:rPr lang="en-US" altLang="zh-CN" sz="1600" noProof="1" smtClean="0">
                <a:latin typeface="Courier New" pitchFamily="49" charset="0"/>
                <a:cs typeface="Courier New" pitchFamily="49" charset="0"/>
              </a:rPr>
              <a:t>while (elementIterator.MoveNext())</a:t>
            </a:r>
          </a:p>
          <a:p>
            <a:pPr marL="1435100" lvl="4" indent="-487363">
              <a:lnSpc>
                <a:spcPct val="80000"/>
              </a:lnSpc>
            </a:pPr>
            <a:r>
              <a:rPr lang="en-US" altLang="zh-CN" sz="1600" noProof="1" smtClean="0">
                <a:latin typeface="Courier New" pitchFamily="49" charset="0"/>
                <a:cs typeface="Courier New" pitchFamily="49" charset="0"/>
              </a:rPr>
              <a:t>{</a:t>
            </a:r>
          </a:p>
          <a:p>
            <a:pPr marL="1435100" lvl="4" indent="-487363">
              <a:lnSpc>
                <a:spcPct val="80000"/>
              </a:lnSpc>
            </a:pPr>
            <a:r>
              <a:rPr lang="en-US" altLang="zh-CN" sz="1600" noProof="1" smtClean="0">
                <a:latin typeface="Courier New" pitchFamily="49" charset="0"/>
                <a:cs typeface="Courier New" pitchFamily="49" charset="0"/>
              </a:rPr>
              <a:t>  object obj = elementIterator.Current;</a:t>
            </a:r>
          </a:p>
          <a:p>
            <a:pPr marL="1435100" lvl="4" indent="-487363">
              <a:lnSpc>
                <a:spcPct val="80000"/>
              </a:lnSpc>
            </a:pPr>
            <a:r>
              <a:rPr lang="en-US" altLang="zh-CN" sz="1600" noProof="1" smtClean="0">
                <a:solidFill>
                  <a:srgbClr val="00B050"/>
                </a:solidFill>
                <a:latin typeface="Courier New" pitchFamily="49" charset="0"/>
                <a:cs typeface="Courier New" pitchFamily="49" charset="0"/>
              </a:rPr>
              <a:t>  //find all the SpotDimensions and views</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SpotDimension tmpSpotDimension = obj as SpotDimension;</a:t>
            </a:r>
          </a:p>
          <a:p>
            <a:pPr marL="1435100" lvl="4" indent="-487363">
              <a:lnSpc>
                <a:spcPct val="80000"/>
              </a:lnSpc>
            </a:pPr>
            <a:r>
              <a:rPr lang="en-US" altLang="zh-CN" sz="1600" noProof="1" smtClean="0">
                <a:solidFill>
                  <a:srgbClr val="C00000"/>
                </a:solidFill>
                <a:latin typeface="Courier New" pitchFamily="49" charset="0"/>
                <a:cs typeface="Courier New" pitchFamily="49" charset="0"/>
              </a:rPr>
              <a:t>  if (null != tmpSpotDimension)</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m_spotDimensions.Add(tmpSpotDimension);</a:t>
            </a:r>
          </a:p>
          <a:p>
            <a:pPr marL="1435100" lvl="4" indent="-487363">
              <a:lnSpc>
                <a:spcPct val="80000"/>
              </a:lnSpc>
            </a:pPr>
            <a:r>
              <a:rPr lang="en-US" altLang="zh-CN" sz="1600" noProof="1" smtClean="0">
                <a:latin typeface="Courier New" pitchFamily="49" charset="0"/>
                <a:cs typeface="Courier New" pitchFamily="49" charset="0"/>
              </a:rPr>
              <a:t>    if (m_views.Contains(tmpSpotDimension.View.ViewName) == false)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m_views.Add(tmpSpotDimension.View.ViewName);</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  }</a:t>
            </a:r>
          </a:p>
          <a:p>
            <a:pPr marL="1435100" lvl="4" indent="-487363">
              <a:lnSpc>
                <a:spcPct val="80000"/>
              </a:lnSpc>
            </a:pPr>
            <a:r>
              <a:rPr lang="en-US" altLang="zh-CN" sz="1600" noProof="1" smtClean="0">
                <a:latin typeface="Courier New" pitchFamily="49" charset="0"/>
                <a:cs typeface="Courier New" pitchFamily="49" charset="0"/>
              </a:rPr>
              <a:t>}</a:t>
            </a:r>
            <a:endParaRPr lang="en-US" altLang="zh-CN" sz="1600" smtClean="0">
              <a:latin typeface="Courier New" pitchFamily="49" charset="0"/>
              <a:ea typeface="SimSun" pitchFamily="2" charset="-122"/>
              <a:cs typeface="Courier New" pitchFamily="49"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23543</Words>
  <Application>Microsoft Office PowerPoint</Application>
  <PresentationFormat>Custom</PresentationFormat>
  <Paragraphs>3172</Paragraphs>
  <Slides>170</Slides>
  <Notes>165</Notes>
  <HiddenSlides>74</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170</vt:i4>
      </vt:variant>
    </vt:vector>
  </HeadingPairs>
  <TitlesOfParts>
    <vt:vector size="171" baseType="lpstr">
      <vt:lpstr>ADSK_White</vt:lpstr>
      <vt:lpstr>The Revit SDK Samples</vt:lpstr>
      <vt:lpstr>About the Presenter</vt:lpstr>
      <vt:lpstr>Acronyms</vt:lpstr>
      <vt:lpstr>Revit API History</vt:lpstr>
      <vt:lpstr>SDK Documentation</vt:lpstr>
      <vt:lpstr>SDK Samples</vt:lpstr>
      <vt:lpstr>Copy Revit API Assemblies for SDKSamples2011.sln</vt:lpstr>
      <vt:lpstr>RvtSamples</vt:lpstr>
      <vt:lpstr>RevitLookup</vt:lpstr>
      <vt:lpstr>Non-SDK Samples</vt:lpstr>
      <vt:lpstr>Non-SDK Samples</vt:lpstr>
      <vt:lpstr>Managing Samples</vt:lpstr>
      <vt:lpstr>Managing Samples</vt:lpstr>
      <vt:lpstr>SDK Samples Usage</vt:lpstr>
      <vt:lpstr>Complete overview and readme</vt:lpstr>
      <vt:lpstr>Main Samples Solution</vt:lpstr>
      <vt:lpstr>Revit Samples Spreadsheet</vt:lpstr>
      <vt:lpstr>RvtSamples</vt:lpstr>
      <vt:lpstr>SDK Samples Overview</vt:lpstr>
      <vt:lpstr>Revit SDK Samples</vt:lpstr>
      <vt:lpstr>Basic Revit SDK Samples</vt:lpstr>
      <vt:lpstr>Revit 9.0 SDK Samples</vt:lpstr>
      <vt:lpstr>Revit 9.1 SDK Samples</vt:lpstr>
      <vt:lpstr>Revit 2008 SDK Samples</vt:lpstr>
      <vt:lpstr>Revit 2009 SDK Samples</vt:lpstr>
      <vt:lpstr>Revit 2010 SDK Samples</vt:lpstr>
      <vt:lpstr>Revit 2011 SDK Samples</vt:lpstr>
      <vt:lpstr>Revit 2012 SDK Samples</vt:lpstr>
      <vt:lpstr>Basic Revit SDK Samples</vt:lpstr>
      <vt:lpstr>Basic Samples</vt:lpstr>
      <vt:lpstr>Interactive Element Selection</vt:lpstr>
      <vt:lpstr>Object Properties</vt:lpstr>
      <vt:lpstr>Import and Export Data</vt:lpstr>
      <vt:lpstr>Custom Data Addition</vt:lpstr>
      <vt:lpstr>Element Modification</vt:lpstr>
      <vt:lpstr>Load Families and Types</vt:lpstr>
      <vt:lpstr>Viewers</vt:lpstr>
      <vt:lpstr>Revit 9.0 SDK Samples</vt:lpstr>
      <vt:lpstr>Revit 9 API Features</vt:lpstr>
      <vt:lpstr>Revit 9 New Objects</vt:lpstr>
      <vt:lpstr>New Creation Methods</vt:lpstr>
      <vt:lpstr>Sheets and Views</vt:lpstr>
      <vt:lpstr>Beams, Columns and Braces </vt:lpstr>
      <vt:lpstr>Area Reinforment </vt:lpstr>
      <vt:lpstr>Area Reinforcement</vt:lpstr>
      <vt:lpstr>Dimensions</vt:lpstr>
      <vt:lpstr>Section View</vt:lpstr>
      <vt:lpstr>Walls</vt:lpstr>
      <vt:lpstr>Floors</vt:lpstr>
      <vt:lpstr>Rotation</vt:lpstr>
      <vt:lpstr>Product Version</vt:lpstr>
      <vt:lpstr>Revit 9.1 SDK Samples</vt:lpstr>
      <vt:lpstr>Revit 9.1 API Features</vt:lpstr>
      <vt:lpstr>Rac 9.1 API Features</vt:lpstr>
      <vt:lpstr>Rst 9.1 API Features </vt:lpstr>
      <vt:lpstr>Revit 9.1 API Fixes</vt:lpstr>
      <vt:lpstr>FrameBuilder</vt:lpstr>
      <vt:lpstr>Journaling Mechanism</vt:lpstr>
      <vt:lpstr>Model Lines</vt:lpstr>
      <vt:lpstr>Model Lines</vt:lpstr>
      <vt:lpstr>Openings</vt:lpstr>
      <vt:lpstr>Reference Plane</vt:lpstr>
      <vt:lpstr>Reference Plane</vt:lpstr>
      <vt:lpstr>Accessing Room Elements</vt:lpstr>
      <vt:lpstr>Accessing Room Elements</vt:lpstr>
      <vt:lpstr>Location and Place</vt:lpstr>
      <vt:lpstr>Boundary Conditions</vt:lpstr>
      <vt:lpstr>Boundary Conditions</vt:lpstr>
      <vt:lpstr>Create Beam System</vt:lpstr>
      <vt:lpstr>Create Foundation Slab</vt:lpstr>
      <vt:lpstr>Foundation Slab</vt:lpstr>
      <vt:lpstr>Structural Element Material</vt:lpstr>
      <vt:lpstr>Structural Element Material</vt:lpstr>
      <vt:lpstr>ObjectViewer</vt:lpstr>
      <vt:lpstr>Rebar in a Beam or Column</vt:lpstr>
      <vt:lpstr>Rebar in a Beam or Column</vt:lpstr>
      <vt:lpstr>Rebar in a Beam or Column</vt:lpstr>
      <vt:lpstr>Units</vt:lpstr>
      <vt:lpstr>Revit 2008 SDK Samples</vt:lpstr>
      <vt:lpstr>APIAppStartup</vt:lpstr>
      <vt:lpstr>APIAppStartup Demo</vt:lpstr>
      <vt:lpstr>ApplicationEvents</vt:lpstr>
      <vt:lpstr>Toolbar</vt:lpstr>
      <vt:lpstr>AutoTagRooms</vt:lpstr>
      <vt:lpstr>BlendVertexConnectTable</vt:lpstr>
      <vt:lpstr>CurvedBeam</vt:lpstr>
      <vt:lpstr>FamilyExplorer </vt:lpstr>
      <vt:lpstr>Framing Builder</vt:lpstr>
      <vt:lpstr>ImportExportDWG </vt:lpstr>
      <vt:lpstr>InplaceFamilyAnalyticalModel3D</vt:lpstr>
      <vt:lpstr>NewOpenings</vt:lpstr>
      <vt:lpstr>NewPathReinforcement</vt:lpstr>
      <vt:lpstr>PathReinforcement </vt:lpstr>
      <vt:lpstr>ProjectInfo </vt:lpstr>
      <vt:lpstr>ProjectUnit </vt:lpstr>
      <vt:lpstr>RDBLink</vt:lpstr>
      <vt:lpstr>RoomSchedule</vt:lpstr>
      <vt:lpstr>ShaftHolePuncher</vt:lpstr>
      <vt:lpstr>SpotDimension </vt:lpstr>
      <vt:lpstr>TagBeam</vt:lpstr>
      <vt:lpstr>TestFloorThickness </vt:lpstr>
      <vt:lpstr>TestWallThickness </vt:lpstr>
      <vt:lpstr>TransactionControl</vt:lpstr>
      <vt:lpstr>ViewPrinter </vt:lpstr>
      <vt:lpstr>ViewPrinter Demo</vt:lpstr>
      <vt:lpstr>VisibilityControl</vt:lpstr>
      <vt:lpstr>Revit 2009 SDK Samples</vt:lpstr>
      <vt:lpstr>CurtainSystem</vt:lpstr>
      <vt:lpstr>ElementsBatchCreation</vt:lpstr>
      <vt:lpstr>ElementsFilter</vt:lpstr>
      <vt:lpstr>GridCreation</vt:lpstr>
      <vt:lpstr>ImportExport</vt:lpstr>
      <vt:lpstr>NewRoof</vt:lpstr>
      <vt:lpstr>PlaceFamilyInstanceByFace</vt:lpstr>
      <vt:lpstr>RoofsRooms</vt:lpstr>
      <vt:lpstr>RvtSamples</vt:lpstr>
      <vt:lpstr>SlabShapeEditing</vt:lpstr>
      <vt:lpstr>CurtainWallGrid</vt:lpstr>
      <vt:lpstr>DoorSwing</vt:lpstr>
      <vt:lpstr>NewHostedSweep</vt:lpstr>
      <vt:lpstr>PowerCircuit</vt:lpstr>
      <vt:lpstr>NewRebar</vt:lpstr>
      <vt:lpstr>Truss</vt:lpstr>
      <vt:lpstr>Revit 2010 SDK Samples</vt:lpstr>
      <vt:lpstr>SDK Samples in Revit 2010</vt:lpstr>
      <vt:lpstr>RaytraceBounce</vt:lpstr>
      <vt:lpstr>Revit 2011 SDK Samples</vt:lpstr>
      <vt:lpstr>New Revit 2011 SDK Samples</vt:lpstr>
      <vt:lpstr>New SDK samples</vt:lpstr>
      <vt:lpstr>New SDK samples</vt:lpstr>
      <vt:lpstr>New SDK samples</vt:lpstr>
      <vt:lpstr>New SDK samples</vt:lpstr>
      <vt:lpstr>New SDK samples</vt:lpstr>
      <vt:lpstr>HelloRevit</vt:lpstr>
      <vt:lpstr>ImportExport</vt:lpstr>
      <vt:lpstr>TransactionControl</vt:lpstr>
      <vt:lpstr>DistanceToSurfaces</vt:lpstr>
      <vt:lpstr>SpatialFieldGradient</vt:lpstr>
      <vt:lpstr>DividedSurfaceByIntersects</vt:lpstr>
      <vt:lpstr>ViewFilters</vt:lpstr>
      <vt:lpstr>FindColumns</vt:lpstr>
      <vt:lpstr>MeasureHeight</vt:lpstr>
      <vt:lpstr>ParameterValuesFromImage</vt:lpstr>
      <vt:lpstr>PointCurveCreation</vt:lpstr>
      <vt:lpstr>DirectionCalculation</vt:lpstr>
      <vt:lpstr>ChangesMonitor</vt:lpstr>
      <vt:lpstr>DynamicModelUpdate</vt:lpstr>
      <vt:lpstr>ErrorHandling</vt:lpstr>
      <vt:lpstr>ExternalCommand</vt:lpstr>
      <vt:lpstr>MaterialQuantities</vt:lpstr>
      <vt:lpstr>PanelSchedule</vt:lpstr>
      <vt:lpstr>Selections</vt:lpstr>
      <vt:lpstr>SolidSolidCut</vt:lpstr>
      <vt:lpstr>The Idling Event and Samples</vt:lpstr>
      <vt:lpstr>RevitWebcam</vt:lpstr>
      <vt:lpstr>RstLink Dynamic Update</vt:lpstr>
      <vt:lpstr>Modeless Loose Connector Navigation</vt:lpstr>
      <vt:lpstr>Revit 2012 SDK Samples</vt:lpstr>
      <vt:lpstr>Revit 2012 SDK Samples</vt:lpstr>
      <vt:lpstr>Create Fill Pattern </vt:lpstr>
      <vt:lpstr>CompoundStructure</vt:lpstr>
      <vt:lpstr>EnergyAnalysisModel</vt:lpstr>
      <vt:lpstr>ExtensibleStorageManager</vt:lpstr>
      <vt:lpstr>PerformanceAdviserControl</vt:lpstr>
      <vt:lpstr>PointCloudEngine</vt:lpstr>
      <vt:lpstr>MultiplanarRebar</vt:lpstr>
      <vt:lpstr>MultithreadedCalculation</vt:lpstr>
      <vt:lpstr>SlaveSymbolGeometry</vt:lpstr>
      <vt:lpstr>GeometryCreation_BooleanOperation</vt:lpstr>
      <vt:lpstr>ProximityDetection_WallJoinControl</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cp:lastModifiedBy/>
  <cp:revision>1</cp:revision>
  <dcterms:created xsi:type="dcterms:W3CDTF">2008-07-25T23:38:01Z</dcterms:created>
  <dcterms:modified xsi:type="dcterms:W3CDTF">2011-07-06T13:24:31Z</dcterms:modified>
</cp:coreProperties>
</file>