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7" r:id="rId4"/>
  </p:sldMasterIdLst>
  <p:notesMasterIdLst>
    <p:notesMasterId r:id="rId44"/>
  </p:notesMasterIdLst>
  <p:handoutMasterIdLst>
    <p:handoutMasterId r:id="rId45"/>
  </p:handoutMasterIdLst>
  <p:sldIdLst>
    <p:sldId id="316" r:id="rId5"/>
    <p:sldId id="334" r:id="rId6"/>
    <p:sldId id="348" r:id="rId7"/>
    <p:sldId id="347" r:id="rId8"/>
    <p:sldId id="352" r:id="rId9"/>
    <p:sldId id="390" r:id="rId10"/>
    <p:sldId id="353" r:id="rId11"/>
    <p:sldId id="354" r:id="rId12"/>
    <p:sldId id="355" r:id="rId13"/>
    <p:sldId id="356" r:id="rId14"/>
    <p:sldId id="357" r:id="rId15"/>
    <p:sldId id="359" r:id="rId16"/>
    <p:sldId id="360" r:id="rId17"/>
    <p:sldId id="361" r:id="rId18"/>
    <p:sldId id="362" r:id="rId19"/>
    <p:sldId id="363" r:id="rId20"/>
    <p:sldId id="365" r:id="rId21"/>
    <p:sldId id="366" r:id="rId22"/>
    <p:sldId id="372" r:id="rId23"/>
    <p:sldId id="391" r:id="rId24"/>
    <p:sldId id="373" r:id="rId25"/>
    <p:sldId id="374" r:id="rId26"/>
    <p:sldId id="375" r:id="rId27"/>
    <p:sldId id="376" r:id="rId28"/>
    <p:sldId id="377" r:id="rId29"/>
    <p:sldId id="378" r:id="rId30"/>
    <p:sldId id="379" r:id="rId31"/>
    <p:sldId id="380" r:id="rId32"/>
    <p:sldId id="381" r:id="rId33"/>
    <p:sldId id="382" r:id="rId34"/>
    <p:sldId id="383" r:id="rId35"/>
    <p:sldId id="384" r:id="rId36"/>
    <p:sldId id="385" r:id="rId37"/>
    <p:sldId id="387" r:id="rId38"/>
    <p:sldId id="386" r:id="rId39"/>
    <p:sldId id="392" r:id="rId40"/>
    <p:sldId id="388" r:id="rId41"/>
    <p:sldId id="349" r:id="rId42"/>
    <p:sldId id="332" r:id="rId43"/>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3" autoAdjust="0"/>
    <p:restoredTop sz="90987" autoAdjust="0"/>
  </p:normalViewPr>
  <p:slideViewPr>
    <p:cSldViewPr>
      <p:cViewPr varScale="1">
        <p:scale>
          <a:sx n="56" d="100"/>
          <a:sy n="56" d="100"/>
        </p:scale>
        <p:origin x="-444" y="-96"/>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2009-08-27</a:t>
            </a:fld>
            <a:endParaRPr lang="en-US" dirty="0"/>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2009-08-27</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39</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430587"/>
            <a:ext cx="8502650" cy="3200400"/>
          </a:xfrm>
        </p:spPr>
        <p:txBody>
          <a:bodyPr/>
          <a:lstStyle>
            <a:lvl1pPr>
              <a:defRPr sz="6000"/>
            </a:lvl1pPr>
          </a:lstStyle>
          <a:p>
            <a:r>
              <a:rPr lang="en-US" dirty="0" smtClean="0"/>
              <a:t>Click to edit Master title style</a:t>
            </a:r>
            <a:endParaRPr lang="en-US" dirty="0"/>
          </a:p>
        </p:txBody>
      </p:sp>
      <p:pic>
        <p:nvPicPr>
          <p:cNvPr id="3" name="Picture 11" descr="PPT_LOGO_1b"/>
          <p:cNvPicPr>
            <a:picLocks noChangeAspect="1" noChangeArrowheads="1"/>
          </p:cNvPicPr>
          <p:nvPr userDrawn="1"/>
        </p:nvPicPr>
        <p:blipFill>
          <a:blip r:embed="rId2"/>
          <a:srcRect/>
          <a:stretch>
            <a:fillRect/>
          </a:stretch>
        </p:blipFill>
        <p:spPr bwMode="auto">
          <a:xfrm>
            <a:off x="9401175" y="-1"/>
            <a:ext cx="3609975" cy="9756775"/>
          </a:xfrm>
          <a:prstGeom prst="rect">
            <a:avLst/>
          </a:prstGeom>
          <a:noFill/>
          <a:ln w="9525">
            <a:noFill/>
            <a:miter lim="800000"/>
            <a:headEnd/>
            <a:tailEnd/>
          </a:ln>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990600"/>
          </a:xfr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725" y="1373187"/>
            <a:ext cx="11762080" cy="7472956"/>
          </a:xfrm>
        </p:spPr>
        <p:txBody>
          <a:bodyPr/>
          <a:lstStyle>
            <a:lvl1pPr>
              <a:defRPr sz="3200"/>
            </a:lvl1pPr>
            <a:lvl4pPr marL="914400" indent="-457200">
              <a:buNone/>
              <a:defRPr sz="2000" b="1">
                <a:latin typeface="Courier New" pitchFamily="49" charset="0"/>
                <a:cs typeface="Courier New" pitchFamily="49" charset="0"/>
              </a:defRPr>
            </a:lvl4pPr>
            <a:lvl5pPr marL="914400" indent="-457200">
              <a:buNone/>
              <a:defRPr sz="2000" b="1">
                <a:latin typeface="Courier New" pitchFamily="49" charset="0"/>
                <a:cs typeface="Courier New"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a:xfrm>
            <a:off x="1323975" y="9297986"/>
            <a:ext cx="533400" cy="228601"/>
          </a:xfrm>
        </p:spPr>
        <p:txBody>
          <a:bodyPr/>
          <a:lstStyle/>
          <a:p>
            <a:fld id="{2EB444A3-E022-4BC8-A5E0-8E52F57F369C}" type="slidenum">
              <a:rPr lang="en-GB" smtClean="0"/>
              <a:pPr/>
              <a:t>‹#›</a:t>
            </a:fld>
            <a:endParaRPr lang="en-GB" dirty="0"/>
          </a:p>
        </p:txBody>
      </p:sp>
      <p:sp>
        <p:nvSpPr>
          <p:cNvPr id="5" name="Footer Placeholder 4"/>
          <p:cNvSpPr>
            <a:spLocks noGrp="1"/>
          </p:cNvSpPr>
          <p:nvPr>
            <p:ph type="ftr" sz="quarter" idx="11"/>
          </p:nvPr>
        </p:nvSpPr>
        <p:spPr>
          <a:xfrm>
            <a:off x="98425" y="9297986"/>
            <a:ext cx="1377950" cy="228601"/>
          </a:xfrm>
        </p:spPr>
        <p:txBody>
          <a:bodyPr/>
          <a:lstStyle/>
          <a:p>
            <a:r>
              <a:rPr lang="en-GB" smtClean="0"/>
              <a:t>Revit MEP API</a:t>
            </a:r>
            <a:endParaRPr lang="en-GB"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a:srcRect/>
          <a:stretch>
            <a:fillRect/>
          </a:stretch>
        </p:blipFill>
        <p:spPr bwMode="auto">
          <a:xfrm>
            <a:off x="2" y="8994775"/>
            <a:ext cx="13017500" cy="765176"/>
          </a:xfrm>
          <a:prstGeom prst="rect">
            <a:avLst/>
          </a:prstGeom>
          <a:noFill/>
          <a:ln w="12700">
            <a:noFill/>
            <a:miter lim="800000"/>
            <a:headEnd/>
            <a:tailEnd/>
          </a:ln>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9629775" y="9326562"/>
            <a:ext cx="1371600" cy="200025"/>
          </a:xfrm>
          <a:prstGeom prst="rect">
            <a:avLst/>
          </a:prstGeom>
          <a:noFill/>
          <a:ln w="9525">
            <a:noFill/>
            <a:miter lim="800000"/>
            <a:headEnd/>
            <a:tailEnd/>
          </a:ln>
          <a:effectLst/>
        </p:spPr>
        <p:txBody>
          <a:bodyPr lIns="0" tIns="0" rIns="0" bIns="0" anchor="ctr"/>
          <a:lstStyle/>
          <a:p>
            <a:pPr algn="r" defTabSz="1294318" eaLnBrk="0" hangingPunct="0">
              <a:defRPr/>
            </a:pPr>
            <a:r>
              <a:rPr lang="en-US" sz="1200" baseline="0" dirty="0" smtClean="0">
                <a:solidFill>
                  <a:schemeClr val="bg1">
                    <a:lumMod val="65000"/>
                  </a:schemeClr>
                </a:solidFill>
              </a:rPr>
              <a:t>Copyright © 2009</a:t>
            </a:r>
            <a:endParaRPr lang="en-US" sz="1200" baseline="0" dirty="0">
              <a:solidFill>
                <a:schemeClr val="bg1">
                  <a:lumMod val="65000"/>
                </a:schemeClr>
              </a:solidFill>
            </a:endParaRPr>
          </a:p>
        </p:txBody>
      </p:sp>
      <p:sp>
        <p:nvSpPr>
          <p:cNvPr id="6" name="Slide Number Placeholder 5"/>
          <p:cNvSpPr>
            <a:spLocks noGrp="1"/>
          </p:cNvSpPr>
          <p:nvPr>
            <p:ph type="sldNum" sz="quarter" idx="4"/>
          </p:nvPr>
        </p:nvSpPr>
        <p:spPr>
          <a:xfrm>
            <a:off x="1323975" y="9297987"/>
            <a:ext cx="533400" cy="228600"/>
          </a:xfrm>
          <a:prstGeom prst="rect">
            <a:avLst/>
          </a:prstGeom>
        </p:spPr>
        <p:txBody>
          <a:bodyPr vert="horz" lIns="91440" tIns="45720" rIns="91440" bIns="45720" rtlCol="0" anchor="ctr"/>
          <a:lstStyle>
            <a:lvl1pPr algn="r">
              <a:defRPr sz="1200">
                <a:solidFill>
                  <a:schemeClr val="bg1">
                    <a:lumMod val="65000"/>
                  </a:schemeClr>
                </a:solidFill>
              </a:defRPr>
            </a:lvl1pPr>
          </a:lstStyle>
          <a:p>
            <a:fld id="{2EB444A3-E022-4BC8-A5E0-8E52F57F369C}" type="slidenum">
              <a:rPr lang="en-GB" smtClean="0"/>
              <a:pPr/>
              <a:t>‹#›</a:t>
            </a:fld>
            <a:endParaRPr lang="en-GB" dirty="0"/>
          </a:p>
        </p:txBody>
      </p:sp>
      <p:sp>
        <p:nvSpPr>
          <p:cNvPr id="7" name="Footer Placeholder 6"/>
          <p:cNvSpPr>
            <a:spLocks noGrp="1"/>
          </p:cNvSpPr>
          <p:nvPr>
            <p:ph type="ftr" sz="quarter" idx="3"/>
          </p:nvPr>
        </p:nvSpPr>
        <p:spPr>
          <a:xfrm>
            <a:off x="98425" y="9297986"/>
            <a:ext cx="1377950" cy="228601"/>
          </a:xfrm>
          <a:prstGeom prst="rect">
            <a:avLst/>
          </a:prstGeom>
        </p:spPr>
        <p:txBody>
          <a:bodyPr vert="horz" lIns="91440" tIns="45720" rIns="91440" bIns="45720" rtlCol="0" anchor="ctr"/>
          <a:lstStyle>
            <a:lvl1pPr algn="l">
              <a:defRPr sz="1200">
                <a:solidFill>
                  <a:schemeClr val="bg1">
                    <a:lumMod val="65000"/>
                  </a:schemeClr>
                </a:solidFill>
              </a:defRPr>
            </a:lvl1pPr>
          </a:lstStyle>
          <a:p>
            <a:r>
              <a:rPr lang="en-GB" smtClean="0"/>
              <a:t>Revit MEP API</a:t>
            </a:r>
            <a:endParaRPr lang="en-GB" dirty="0"/>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Lst>
  <p:transition/>
  <p:hf hdr="0" dt="0"/>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adskconsulting.com/adn/cs/api_course_sched.ph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hyperlink" Target="http://usa.autodesk.com/adsk/servlet/index?siteID=123112&amp;id=2484975" TargetMode="External"/><Relationship Id="rId1" Type="http://schemas.openxmlformats.org/officeDocument/2006/relationships/slideLayout" Target="../slideLayouts/slideLayout2.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0" y="2668589"/>
            <a:ext cx="13011149" cy="3581399"/>
          </a:xfrm>
          <a:prstGeom prst="rect">
            <a:avLst/>
          </a:prstGeom>
          <a:solidFill>
            <a:schemeClr val="tx1">
              <a:lumMod val="65000"/>
              <a:lumOff val="35000"/>
              <a:alpha val="81000"/>
            </a:schemeClr>
          </a:solidFill>
          <a:ln w="25400" cap="flat" cmpd="sng" algn="ctr">
            <a:noFill/>
            <a:prstDash val="solid"/>
            <a:round/>
            <a:headEnd type="none" w="med" len="med"/>
            <a:tailEnd type="none" w="med" len="med"/>
          </a:ln>
          <a:effectLst/>
        </p:spPr>
        <p:txBody>
          <a:bodyPr vert="horz" wrap="square" lIns="91061" tIns="45513" rIns="91061" bIns="45513" numCol="1" rtlCol="0" anchor="t" anchorCtr="0" compatLnSpc="1">
            <a:prstTxWarp prst="textNoShape">
              <a:avLst/>
            </a:prstTxWarp>
          </a:bodyPr>
          <a:lstStyle/>
          <a:p>
            <a:pPr algn="ctr" defTabSz="910455"/>
            <a:endParaRPr lang="en-GB"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668587"/>
            <a:ext cx="11983084" cy="2133600"/>
          </a:xfrm>
          <a:effectLst>
            <a:outerShdw blurRad="63500" dist="63500" dir="2700000" algn="ctr" rotWithShape="0">
              <a:schemeClr val="tx1"/>
            </a:outerShdw>
          </a:effectLst>
        </p:spPr>
        <p:txBody>
          <a:bodyPr anchor="t"/>
          <a:lstStyle/>
          <a:p>
            <a:r>
              <a:rPr lang="en-GB" sz="4800" b="0" noProof="0" dirty="0" smtClean="0">
                <a:solidFill>
                  <a:schemeClr val="bg1"/>
                </a:solidFill>
              </a:rPr>
              <a:t>Autodesk Revit 2010</a:t>
            </a:r>
            <a:br>
              <a:rPr lang="en-GB" sz="4800" b="0" noProof="0" dirty="0" smtClean="0">
                <a:solidFill>
                  <a:schemeClr val="bg1"/>
                </a:solidFill>
              </a:rPr>
            </a:br>
            <a:r>
              <a:rPr lang="en-GB" sz="11500" b="0" noProof="0" dirty="0" smtClean="0">
                <a:solidFill>
                  <a:schemeClr val="bg1"/>
                </a:solidFill>
              </a:rPr>
              <a:t>MEP API</a:t>
            </a:r>
            <a:endParaRPr lang="en-GB" sz="8000" b="0" noProof="0" dirty="0" smtClean="0">
              <a:solidFill>
                <a:schemeClr val="bg1"/>
              </a:solidFill>
            </a:endParaRPr>
          </a:p>
        </p:txBody>
      </p:sp>
      <p:sp>
        <p:nvSpPr>
          <p:cNvPr id="2052" name="Rectangle 4"/>
          <p:cNvSpPr>
            <a:spLocks noGrp="1" noChangeArrowheads="1"/>
          </p:cNvSpPr>
          <p:nvPr>
            <p:ph idx="1"/>
          </p:nvPr>
        </p:nvSpPr>
        <p:spPr>
          <a:xfrm>
            <a:off x="594361" y="5259039"/>
            <a:ext cx="9034109" cy="1067148"/>
          </a:xfrm>
          <a:effectLst>
            <a:outerShdw blurRad="63500" dist="63500" dir="2700000" algn="ctr" rotWithShape="0">
              <a:schemeClr val="tx1"/>
            </a:outerShdw>
          </a:effectLst>
        </p:spPr>
        <p:txBody>
          <a:bodyPr/>
          <a:lstStyle/>
          <a:p>
            <a:pPr marL="0" indent="0">
              <a:spcBef>
                <a:spcPct val="0"/>
              </a:spcBef>
              <a:buNone/>
            </a:pPr>
            <a:r>
              <a:rPr lang="en-GB" sz="2800" i="1" noProof="0" dirty="0" smtClean="0">
                <a:solidFill>
                  <a:schemeClr val="bg1"/>
                </a:solidFill>
              </a:rPr>
              <a:t>Jeremy Tammik</a:t>
            </a:r>
          </a:p>
          <a:p>
            <a:pPr marL="0" indent="0">
              <a:spcBef>
                <a:spcPts val="201"/>
              </a:spcBef>
              <a:buNone/>
            </a:pPr>
            <a:r>
              <a:rPr lang="en-GB" sz="2800" i="1" noProof="0" dirty="0" smtClean="0">
                <a:solidFill>
                  <a:schemeClr val="bg1"/>
                </a:solidFill>
              </a:rPr>
              <a:t>Developer Technical Services</a:t>
            </a:r>
          </a:p>
        </p:txBody>
      </p:sp>
      <p:sp>
        <p:nvSpPr>
          <p:cNvPr id="6" name="Slide Number Placeholder 5"/>
          <p:cNvSpPr>
            <a:spLocks noGrp="1"/>
          </p:cNvSpPr>
          <p:nvPr>
            <p:ph type="sldNum" sz="quarter" idx="10"/>
          </p:nvPr>
        </p:nvSpPr>
        <p:spPr/>
        <p:txBody>
          <a:bodyPr/>
          <a:lstStyle/>
          <a:p>
            <a:fld id="{2EB444A3-E022-4BC8-A5E0-8E52F57F369C}" type="slidenum">
              <a:rPr lang="en-GB" smtClean="0"/>
              <a:pPr/>
              <a:t>1</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noProof="0" dirty="0" smtClean="0"/>
              <a:t>Analysis</a:t>
            </a:r>
            <a:endParaRPr lang="en-GB" sz="8000" noProof="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MEP Project Info and </a:t>
            </a:r>
            <a:r>
              <a:rPr lang="en-GB" noProof="0" dirty="0" err="1" smtClean="0"/>
              <a:t>gbXML</a:t>
            </a:r>
            <a:endParaRPr lang="en-GB" noProof="0" dirty="0"/>
          </a:p>
        </p:txBody>
      </p:sp>
      <p:sp>
        <p:nvSpPr>
          <p:cNvPr id="3" name="Content Placeholder 2"/>
          <p:cNvSpPr>
            <a:spLocks noGrp="1"/>
          </p:cNvSpPr>
          <p:nvPr>
            <p:ph idx="1"/>
          </p:nvPr>
        </p:nvSpPr>
        <p:spPr>
          <a:xfrm>
            <a:off x="593725" y="1373187"/>
            <a:ext cx="12084050" cy="7472956"/>
          </a:xfrm>
        </p:spPr>
        <p:txBody>
          <a:bodyPr/>
          <a:lstStyle/>
          <a:p>
            <a:r>
              <a:rPr lang="en-US" sz="3200" dirty="0" smtClean="0"/>
              <a:t>MEP Project Info is accessed through </a:t>
            </a:r>
            <a:r>
              <a:rPr lang="en-US" sz="3200" dirty="0" err="1" smtClean="0"/>
              <a:t>ProjectInfo.gbXMLSettings</a:t>
            </a:r>
            <a:endParaRPr lang="en-US" sz="3200" dirty="0" smtClean="0"/>
          </a:p>
          <a:p>
            <a:pPr lvl="1"/>
            <a:r>
              <a:rPr lang="en-US" dirty="0" smtClean="0"/>
              <a:t>Data includes </a:t>
            </a:r>
            <a:r>
              <a:rPr lang="en-US" dirty="0" err="1" smtClean="0"/>
              <a:t>PostalCode</a:t>
            </a:r>
            <a:r>
              <a:rPr lang="en-US" dirty="0" smtClean="0"/>
              <a:t>, </a:t>
            </a:r>
            <a:r>
              <a:rPr lang="en-US" dirty="0" err="1" smtClean="0"/>
              <a:t>ProjectLocation</a:t>
            </a:r>
            <a:r>
              <a:rPr lang="en-US" dirty="0" smtClean="0"/>
              <a:t>, </a:t>
            </a:r>
            <a:r>
              <a:rPr lang="en-US" dirty="0" err="1" smtClean="0"/>
              <a:t>BuildingService</a:t>
            </a:r>
            <a:r>
              <a:rPr lang="en-US" dirty="0" smtClean="0"/>
              <a:t>, </a:t>
            </a:r>
            <a:r>
              <a:rPr lang="en-US" dirty="0" err="1" smtClean="0"/>
              <a:t>BuildingConstruction</a:t>
            </a:r>
            <a:r>
              <a:rPr lang="en-US" dirty="0" smtClean="0"/>
              <a:t>, </a:t>
            </a:r>
            <a:r>
              <a:rPr lang="en-US" dirty="0" err="1" smtClean="0"/>
              <a:t>GroundPlane</a:t>
            </a:r>
            <a:r>
              <a:rPr lang="en-US" dirty="0" smtClean="0"/>
              <a:t>, </a:t>
            </a:r>
            <a:r>
              <a:rPr lang="en-US" dirty="0" err="1" smtClean="0"/>
              <a:t>ShadingSurfaces</a:t>
            </a:r>
            <a:r>
              <a:rPr lang="en-US" dirty="0" smtClean="0"/>
              <a:t>, </a:t>
            </a:r>
            <a:r>
              <a:rPr lang="en-US" dirty="0" err="1" smtClean="0"/>
              <a:t>ProjectPhase</a:t>
            </a:r>
            <a:endParaRPr lang="en-US" dirty="0" smtClean="0"/>
          </a:p>
          <a:p>
            <a:pPr>
              <a:spcBef>
                <a:spcPts val="2400"/>
              </a:spcBef>
            </a:pPr>
            <a:r>
              <a:rPr lang="en-US" sz="3200" dirty="0" smtClean="0"/>
              <a:t>Green Building XML export</a:t>
            </a:r>
            <a:endParaRPr lang="en-GB" sz="3200" dirty="0" smtClean="0"/>
          </a:p>
          <a:p>
            <a:pPr lvl="3"/>
            <a:r>
              <a:rPr lang="en-US" dirty="0" err="1" smtClean="0">
                <a:solidFill>
                  <a:schemeClr val="tx1"/>
                </a:solidFill>
              </a:rPr>
              <a:t>Document.Export</a:t>
            </a:r>
            <a:r>
              <a:rPr lang="en-US" dirty="0" smtClean="0">
                <a:solidFill>
                  <a:schemeClr val="tx1"/>
                </a:solidFill>
              </a:rPr>
              <a:t>( </a:t>
            </a:r>
          </a:p>
          <a:p>
            <a:pPr lvl="3"/>
            <a:r>
              <a:rPr lang="en-US" dirty="0" smtClean="0">
                <a:solidFill>
                  <a:schemeClr val="tx1"/>
                </a:solidFill>
              </a:rPr>
              <a:t>  string folder, </a:t>
            </a:r>
          </a:p>
          <a:p>
            <a:pPr lvl="3"/>
            <a:r>
              <a:rPr lang="en-US" dirty="0" smtClean="0">
                <a:solidFill>
                  <a:schemeClr val="tx1"/>
                </a:solidFill>
              </a:rPr>
              <a:t>  string name, </a:t>
            </a:r>
          </a:p>
          <a:p>
            <a:pPr lvl="3"/>
            <a:r>
              <a:rPr lang="en-US" dirty="0" smtClean="0">
                <a:solidFill>
                  <a:schemeClr val="tx1"/>
                </a:solidFill>
              </a:rPr>
              <a:t>  </a:t>
            </a:r>
            <a:r>
              <a:rPr lang="en-US" dirty="0" err="1" smtClean="0">
                <a:solidFill>
                  <a:schemeClr val="tx1"/>
                </a:solidFill>
              </a:rPr>
              <a:t>GBXMLExportOptions</a:t>
            </a:r>
            <a:r>
              <a:rPr lang="en-US" dirty="0" smtClean="0">
                <a:solidFill>
                  <a:schemeClr val="tx1"/>
                </a:solidFill>
              </a:rPr>
              <a:t> );</a:t>
            </a:r>
            <a:endParaRPr lang="en-GB" dirty="0"/>
          </a:p>
        </p:txBody>
      </p:sp>
      <p:sp>
        <p:nvSpPr>
          <p:cNvPr id="6" name="Slide Number Placeholder 5"/>
          <p:cNvSpPr>
            <a:spLocks noGrp="1"/>
          </p:cNvSpPr>
          <p:nvPr>
            <p:ph type="sldNum" sz="quarter" idx="10"/>
          </p:nvPr>
        </p:nvSpPr>
        <p:spPr/>
        <p:txBody>
          <a:bodyPr/>
          <a:lstStyle/>
          <a:p>
            <a:fld id="{2EB444A3-E022-4BC8-A5E0-8E52F57F369C}" type="slidenum">
              <a:rPr lang="en-GB" smtClean="0"/>
              <a:pPr/>
              <a:t>11</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Spaces and Zones</a:t>
            </a:r>
            <a:endParaRPr lang="en-GB" noProof="0" dirty="0"/>
          </a:p>
        </p:txBody>
      </p:sp>
      <p:sp>
        <p:nvSpPr>
          <p:cNvPr id="3" name="Content Placeholder 2"/>
          <p:cNvSpPr>
            <a:spLocks noGrp="1"/>
          </p:cNvSpPr>
          <p:nvPr>
            <p:ph idx="1"/>
          </p:nvPr>
        </p:nvSpPr>
        <p:spPr/>
        <p:txBody>
          <a:bodyPr/>
          <a:lstStyle/>
          <a:p>
            <a:pPr fontAlgn="auto">
              <a:buNone/>
            </a:pPr>
            <a:r>
              <a:rPr lang="en-US" sz="3200" dirty="0" smtClean="0"/>
              <a:t>Revit 2009 improved workflow between Architecture and MEP</a:t>
            </a:r>
          </a:p>
          <a:p>
            <a:pPr fontAlgn="auto">
              <a:buNone/>
            </a:pPr>
            <a:r>
              <a:rPr lang="en-US" sz="3200" dirty="0" smtClean="0"/>
              <a:t>Previously, MEP user had to Copy/Monitor rooms from architect</a:t>
            </a:r>
          </a:p>
          <a:p>
            <a:pPr fontAlgn="auto">
              <a:buNone/>
            </a:pPr>
            <a:r>
              <a:rPr lang="en-US" sz="3200" dirty="0" smtClean="0"/>
              <a:t>Architectural rooms are unsuitable for MEP analysis</a:t>
            </a:r>
          </a:p>
          <a:p>
            <a:pPr lvl="1" fontAlgn="auto"/>
            <a:r>
              <a:rPr lang="en-US" sz="2900" dirty="0" smtClean="0"/>
              <a:t>Wrong height, often too large for </a:t>
            </a:r>
            <a:r>
              <a:rPr lang="en-US" sz="2900" dirty="0" err="1" smtClean="0"/>
              <a:t>analysed</a:t>
            </a:r>
            <a:r>
              <a:rPr lang="en-US" sz="2900" dirty="0" smtClean="0"/>
              <a:t> region</a:t>
            </a:r>
          </a:p>
          <a:p>
            <a:pPr fontAlgn="auto">
              <a:buNone/>
            </a:pPr>
            <a:r>
              <a:rPr lang="en-US" sz="3200" dirty="0" smtClean="0"/>
              <a:t>MEP uses space instead of room, and zone to manage spaces</a:t>
            </a:r>
          </a:p>
          <a:p>
            <a:pPr fontAlgn="auto">
              <a:buNone/>
            </a:pPr>
            <a:r>
              <a:rPr lang="en-US" sz="3200" dirty="0" smtClean="0"/>
              <a:t>Rooms can be subdivided into exterior and interior subspaces</a:t>
            </a:r>
          </a:p>
          <a:p>
            <a:pPr fontAlgn="auto">
              <a:buNone/>
            </a:pPr>
            <a:r>
              <a:rPr lang="en-GB" sz="3200" dirty="0" err="1" smtClean="0"/>
              <a:t>AddSpaceAndZone</a:t>
            </a:r>
            <a:r>
              <a:rPr lang="en-GB" sz="3200" dirty="0" smtClean="0"/>
              <a:t> SDK sample</a:t>
            </a:r>
          </a:p>
          <a:p>
            <a:pPr lvl="1" fontAlgn="auto"/>
            <a:r>
              <a:rPr lang="en-GB" sz="2900" dirty="0" smtClean="0"/>
              <a:t>Programmatic creation and management of spaces and zones</a:t>
            </a:r>
          </a:p>
          <a:p>
            <a:pPr fontAlgn="auto">
              <a:buNone/>
            </a:pPr>
            <a:r>
              <a:rPr lang="en-GB" sz="3200" dirty="0" err="1" smtClean="0"/>
              <a:t>FamilyInstance</a:t>
            </a:r>
            <a:r>
              <a:rPr lang="en-GB" sz="3200" dirty="0" smtClean="0"/>
              <a:t> class has Room and Space properties</a:t>
            </a:r>
          </a:p>
          <a:p>
            <a:pPr lvl="3">
              <a:spcBef>
                <a:spcPts val="1800"/>
              </a:spcBef>
            </a:pPr>
            <a:r>
              <a:rPr lang="en-GB" sz="2100" dirty="0" err="1" smtClean="0"/>
              <a:t>FamilyInstance</a:t>
            </a:r>
            <a:r>
              <a:rPr lang="en-GB" sz="2100" dirty="0" smtClean="0"/>
              <a:t> </a:t>
            </a:r>
            <a:r>
              <a:rPr lang="en-GB" sz="2100" dirty="0" err="1" smtClean="0"/>
              <a:t>fi</a:t>
            </a:r>
            <a:r>
              <a:rPr lang="en-GB" sz="2100" dirty="0" smtClean="0"/>
              <a:t>; // get a family instance</a:t>
            </a:r>
          </a:p>
          <a:p>
            <a:pPr lvl="3"/>
            <a:r>
              <a:rPr lang="en-GB" sz="2100" dirty="0" smtClean="0"/>
              <a:t>Space </a:t>
            </a:r>
            <a:r>
              <a:rPr lang="en-GB" sz="2100" dirty="0" err="1" smtClean="0"/>
              <a:t>space</a:t>
            </a:r>
            <a:r>
              <a:rPr lang="en-GB" sz="2100" dirty="0" smtClean="0"/>
              <a:t> = </a:t>
            </a:r>
            <a:r>
              <a:rPr lang="en-GB" sz="2100" dirty="0" err="1" smtClean="0"/>
              <a:t>fi.Space</a:t>
            </a:r>
            <a:r>
              <a:rPr lang="en-GB" sz="2100" dirty="0" smtClean="0"/>
              <a:t>; // query its space</a:t>
            </a:r>
          </a:p>
          <a:p>
            <a:pPr lvl="3"/>
            <a:r>
              <a:rPr lang="en-GB" sz="2100" dirty="0" smtClean="0"/>
              <a:t>Space space2 = </a:t>
            </a:r>
            <a:r>
              <a:rPr lang="en-GB" sz="2100" dirty="0" err="1" smtClean="0"/>
              <a:t>fi.get_Space</a:t>
            </a:r>
            <a:r>
              <a:rPr lang="en-GB" sz="2100" dirty="0" smtClean="0"/>
              <a:t>( phase ); // query space in given phase</a:t>
            </a:r>
            <a:endParaRPr lang="en-US" sz="3200" dirty="0" smtClean="0"/>
          </a:p>
        </p:txBody>
      </p:sp>
      <p:sp>
        <p:nvSpPr>
          <p:cNvPr id="4" name="Slide Number Placeholder 3"/>
          <p:cNvSpPr>
            <a:spLocks noGrp="1"/>
          </p:cNvSpPr>
          <p:nvPr>
            <p:ph type="sldNum" sz="quarter" idx="10"/>
          </p:nvPr>
        </p:nvSpPr>
        <p:spPr/>
        <p:txBody>
          <a:bodyPr/>
          <a:lstStyle/>
          <a:p>
            <a:fld id="{2EB444A3-E022-4BC8-A5E0-8E52F57F369C}" type="slidenum">
              <a:rPr lang="en-GB" smtClean="0"/>
              <a:pPr/>
              <a:t>12</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Model Inspection Utilities</a:t>
            </a:r>
            <a:endParaRPr lang="en-GB" noProof="0" dirty="0"/>
          </a:p>
        </p:txBody>
      </p:sp>
      <p:sp>
        <p:nvSpPr>
          <p:cNvPr id="3" name="Content Placeholder 2"/>
          <p:cNvSpPr>
            <a:spLocks noGrp="1"/>
          </p:cNvSpPr>
          <p:nvPr>
            <p:ph idx="1"/>
          </p:nvPr>
        </p:nvSpPr>
        <p:spPr/>
        <p:txBody>
          <a:bodyPr/>
          <a:lstStyle/>
          <a:p>
            <a:pPr>
              <a:buNone/>
            </a:pPr>
            <a:r>
              <a:rPr lang="en-US" dirty="0" smtClean="0"/>
              <a:t>Volumes, rooms and spaces</a:t>
            </a:r>
          </a:p>
          <a:p>
            <a:pPr lvl="1"/>
            <a:r>
              <a:rPr lang="en-US" sz="2400" dirty="0" err="1" smtClean="0"/>
              <a:t>Room.IsPointInRoom</a:t>
            </a:r>
            <a:r>
              <a:rPr lang="en-US" sz="2400" dirty="0" smtClean="0"/>
              <a:t>() determines if a point is in the volume of a room</a:t>
            </a:r>
          </a:p>
          <a:p>
            <a:pPr lvl="1"/>
            <a:r>
              <a:rPr lang="en-US" sz="2400" dirty="0" err="1" smtClean="0"/>
              <a:t>Space.IsPointInSpace</a:t>
            </a:r>
            <a:r>
              <a:rPr lang="en-US" sz="2400" dirty="0" smtClean="0"/>
              <a:t>() determines if a point is in the volume of a space</a:t>
            </a:r>
          </a:p>
          <a:p>
            <a:pPr lvl="1"/>
            <a:r>
              <a:rPr lang="en-US" sz="2400" dirty="0" err="1" smtClean="0"/>
              <a:t>GetRoomAtPoint</a:t>
            </a:r>
            <a:r>
              <a:rPr lang="en-US" sz="2400" dirty="0" smtClean="0"/>
              <a:t>() and </a:t>
            </a:r>
            <a:r>
              <a:rPr lang="en-US" sz="2400" dirty="0" err="1" smtClean="0"/>
              <a:t>GetSpaceAtPoint</a:t>
            </a:r>
            <a:r>
              <a:rPr lang="en-US" sz="2400" dirty="0" smtClean="0"/>
              <a:t>() returns room or space containing point</a:t>
            </a:r>
          </a:p>
          <a:p>
            <a:pPr lvl="1"/>
            <a:r>
              <a:rPr lang="en-US" sz="2400" dirty="0" err="1" smtClean="0"/>
              <a:t>FamilyInstance.Space</a:t>
            </a:r>
            <a:r>
              <a:rPr lang="en-US" sz="2400" dirty="0" smtClean="0"/>
              <a:t> determines space containing Revit MEP family instance</a:t>
            </a:r>
          </a:p>
          <a:p>
            <a:pPr>
              <a:spcBef>
                <a:spcPts val="1800"/>
              </a:spcBef>
              <a:buNone/>
            </a:pPr>
            <a:r>
              <a:rPr lang="en-US" dirty="0" smtClean="0"/>
              <a:t>Ray intersection</a:t>
            </a:r>
          </a:p>
          <a:p>
            <a:pPr lvl="1"/>
            <a:r>
              <a:rPr lang="en-GB" sz="2400" dirty="0" err="1" smtClean="0"/>
              <a:t>FindReferencesByDirection</a:t>
            </a:r>
            <a:r>
              <a:rPr lang="en-US" sz="2400" dirty="0" smtClean="0"/>
              <a:t> returns an array of elements, faces, and references found when moving through the model from a specified point in a specified direction</a:t>
            </a:r>
          </a:p>
          <a:p>
            <a:pPr lvl="1"/>
            <a:r>
              <a:rPr lang="en-US" sz="2400" dirty="0" err="1" smtClean="0"/>
              <a:t>RayTraceBounce</a:t>
            </a:r>
            <a:r>
              <a:rPr lang="en-US" sz="2400" dirty="0" smtClean="0"/>
              <a:t> SDK sample</a:t>
            </a:r>
          </a:p>
          <a:p>
            <a:pPr>
              <a:spcBef>
                <a:spcPts val="1800"/>
              </a:spcBef>
              <a:buNone/>
            </a:pPr>
            <a:r>
              <a:rPr lang="en-US" dirty="0" smtClean="0"/>
              <a:t>Enables component location and space adjacency analysis, etc.</a:t>
            </a:r>
            <a:endParaRPr lang="en-GB" sz="3200" dirty="0"/>
          </a:p>
        </p:txBody>
      </p:sp>
      <p:sp>
        <p:nvSpPr>
          <p:cNvPr id="8" name="Slide Number Placeholder 7"/>
          <p:cNvSpPr>
            <a:spLocks noGrp="1"/>
          </p:cNvSpPr>
          <p:nvPr>
            <p:ph type="sldNum" sz="quarter" idx="10"/>
          </p:nvPr>
        </p:nvSpPr>
        <p:spPr/>
        <p:txBody>
          <a:bodyPr/>
          <a:lstStyle/>
          <a:p>
            <a:fld id="{2EB444A3-E022-4BC8-A5E0-8E52F57F369C}" type="slidenum">
              <a:rPr lang="en-GB" smtClean="0"/>
              <a:pPr/>
              <a:t>13</a:t>
            </a:fld>
            <a:endParaRPr lang="en-GB" dirty="0"/>
          </a:p>
        </p:txBody>
      </p:sp>
      <p:sp>
        <p:nvSpPr>
          <p:cNvPr id="9" name="Footer Placeholder 8"/>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Connectors and Hierarchical Systems</a:t>
            </a:r>
            <a:endParaRPr lang="en-GB" noProof="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Hierarchical System Structure and MEP Model</a:t>
            </a:r>
            <a:endParaRPr lang="en-GB" noProof="0" dirty="0"/>
          </a:p>
        </p:txBody>
      </p:sp>
      <p:sp>
        <p:nvSpPr>
          <p:cNvPr id="3" name="Content Placeholder 2"/>
          <p:cNvSpPr>
            <a:spLocks noGrp="1"/>
          </p:cNvSpPr>
          <p:nvPr>
            <p:ph idx="1"/>
          </p:nvPr>
        </p:nvSpPr>
        <p:spPr/>
        <p:txBody>
          <a:bodyPr/>
          <a:lstStyle/>
          <a:p>
            <a:r>
              <a:rPr lang="en-GB" dirty="0" smtClean="0"/>
              <a:t>MEP systems consist of hierarchically connected components</a:t>
            </a:r>
          </a:p>
          <a:p>
            <a:r>
              <a:rPr lang="en-GB" dirty="0" smtClean="0"/>
              <a:t>Many components are represented using families</a:t>
            </a:r>
          </a:p>
          <a:p>
            <a:r>
              <a:rPr lang="en-GB" dirty="0" smtClean="0"/>
              <a:t>Connectors represent links between components</a:t>
            </a:r>
          </a:p>
          <a:p>
            <a:r>
              <a:rPr lang="en-GB" dirty="0" smtClean="0"/>
              <a:t>System classes</a:t>
            </a:r>
          </a:p>
          <a:p>
            <a:pPr lvl="1"/>
            <a:r>
              <a:rPr lang="en-GB" dirty="0" err="1" smtClean="0"/>
              <a:t>ElectricalSystem</a:t>
            </a:r>
            <a:endParaRPr lang="en-GB" dirty="0" smtClean="0"/>
          </a:p>
          <a:p>
            <a:pPr lvl="1"/>
            <a:r>
              <a:rPr lang="en-GB" dirty="0" err="1" smtClean="0"/>
              <a:t>MechanicalSystem</a:t>
            </a:r>
            <a:endParaRPr lang="en-GB" dirty="0" smtClean="0"/>
          </a:p>
          <a:p>
            <a:pPr lvl="1"/>
            <a:r>
              <a:rPr lang="en-GB" dirty="0" err="1" smtClean="0"/>
              <a:t>PipingSystem</a:t>
            </a:r>
            <a:endParaRPr lang="en-GB" dirty="0" smtClean="0"/>
          </a:p>
          <a:p>
            <a:r>
              <a:rPr lang="en-GB" dirty="0" smtClean="0"/>
              <a:t>Family instance provides </a:t>
            </a:r>
            <a:r>
              <a:rPr lang="en-GB" dirty="0" err="1" smtClean="0"/>
              <a:t>MEPModel</a:t>
            </a:r>
            <a:r>
              <a:rPr lang="en-GB" dirty="0" smtClean="0"/>
              <a:t> property</a:t>
            </a:r>
          </a:p>
          <a:p>
            <a:pPr lvl="1"/>
            <a:r>
              <a:rPr lang="en-GB" dirty="0" err="1" smtClean="0"/>
              <a:t>MEPModel</a:t>
            </a:r>
            <a:r>
              <a:rPr lang="en-GB" dirty="0" smtClean="0"/>
              <a:t> has </a:t>
            </a:r>
            <a:r>
              <a:rPr lang="en-GB" dirty="0" err="1" smtClean="0"/>
              <a:t>ConnectorManager</a:t>
            </a:r>
            <a:r>
              <a:rPr lang="en-GB" dirty="0" smtClean="0"/>
              <a:t> and </a:t>
            </a:r>
            <a:r>
              <a:rPr lang="en-GB" dirty="0" err="1" smtClean="0"/>
              <a:t>ElectricalSystems</a:t>
            </a:r>
            <a:r>
              <a:rPr lang="en-GB" dirty="0" smtClean="0"/>
              <a:t> properties </a:t>
            </a:r>
          </a:p>
          <a:p>
            <a:pPr lvl="1"/>
            <a:r>
              <a:rPr lang="en-GB" dirty="0" smtClean="0"/>
              <a:t>Derived classes include </a:t>
            </a:r>
            <a:r>
              <a:rPr lang="en-GB" dirty="0" err="1" smtClean="0"/>
              <a:t>ElectricalEquipment</a:t>
            </a:r>
            <a:r>
              <a:rPr lang="en-GB" dirty="0" smtClean="0"/>
              <a:t>, </a:t>
            </a:r>
            <a:r>
              <a:rPr lang="en-GB" dirty="0" err="1" smtClean="0"/>
              <a:t>LightingDevice</a:t>
            </a:r>
            <a:r>
              <a:rPr lang="en-GB" dirty="0" smtClean="0"/>
              <a:t>, </a:t>
            </a:r>
            <a:r>
              <a:rPr lang="en-GB" dirty="0" err="1" smtClean="0"/>
              <a:t>LightingFixture</a:t>
            </a:r>
            <a:r>
              <a:rPr lang="en-GB" dirty="0" smtClean="0"/>
              <a:t>, </a:t>
            </a:r>
            <a:r>
              <a:rPr lang="en-GB" dirty="0" err="1" smtClean="0"/>
              <a:t>MechanicalEquipment</a:t>
            </a:r>
            <a:r>
              <a:rPr lang="en-GB" dirty="0" smtClean="0"/>
              <a:t>, </a:t>
            </a:r>
            <a:r>
              <a:rPr lang="en-GB" dirty="0" err="1" smtClean="0"/>
              <a:t>MechanicalFitting</a:t>
            </a:r>
            <a:endParaRPr lang="en-GB" dirty="0" smtClean="0"/>
          </a:p>
          <a:p>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15</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2080" cy="990600"/>
          </a:xfrm>
        </p:spPr>
        <p:txBody>
          <a:bodyPr/>
          <a:lstStyle/>
          <a:p>
            <a:r>
              <a:rPr lang="en-GB" sz="4000" noProof="0" dirty="0" smtClean="0"/>
              <a:t>Connectors</a:t>
            </a:r>
            <a:endParaRPr lang="en-GB" noProof="0" dirty="0"/>
          </a:p>
        </p:txBody>
      </p:sp>
      <p:sp>
        <p:nvSpPr>
          <p:cNvPr id="3" name="Content Placeholder 2"/>
          <p:cNvSpPr>
            <a:spLocks noGrp="1"/>
          </p:cNvSpPr>
          <p:nvPr>
            <p:ph idx="1"/>
          </p:nvPr>
        </p:nvSpPr>
        <p:spPr>
          <a:xfrm>
            <a:off x="593725" y="1220787"/>
            <a:ext cx="11762080" cy="7472956"/>
          </a:xfrm>
        </p:spPr>
        <p:txBody>
          <a:bodyPr/>
          <a:lstStyle/>
          <a:p>
            <a:r>
              <a:rPr lang="en-GB" dirty="0" smtClean="0"/>
              <a:t>Connector class</a:t>
            </a:r>
          </a:p>
          <a:p>
            <a:pPr lvl="1"/>
            <a:r>
              <a:rPr lang="en-GB" dirty="0" smtClean="0"/>
              <a:t>Used to </a:t>
            </a:r>
            <a:r>
              <a:rPr lang="en-GB" b="1" dirty="0" smtClean="0"/>
              <a:t>represent</a:t>
            </a:r>
            <a:r>
              <a:rPr lang="en-GB" dirty="0" smtClean="0"/>
              <a:t> connections in the Revit BIM </a:t>
            </a:r>
            <a:r>
              <a:rPr lang="en-GB" b="1" dirty="0" smtClean="0"/>
              <a:t>project</a:t>
            </a:r>
            <a:r>
              <a:rPr lang="en-GB" dirty="0" smtClean="0"/>
              <a:t> context</a:t>
            </a:r>
          </a:p>
          <a:p>
            <a:pPr lvl="1"/>
            <a:r>
              <a:rPr lang="en-GB" dirty="0" smtClean="0"/>
              <a:t>Part of each MEP component, no independent element</a:t>
            </a:r>
          </a:p>
          <a:p>
            <a:r>
              <a:rPr lang="en-GB" dirty="0" smtClean="0"/>
              <a:t>Logical connectors</a:t>
            </a:r>
          </a:p>
          <a:p>
            <a:pPr lvl="1"/>
            <a:r>
              <a:rPr lang="en-GB" dirty="0" smtClean="0"/>
              <a:t>Used in electrical domain</a:t>
            </a:r>
          </a:p>
          <a:p>
            <a:pPr lvl="1"/>
            <a:r>
              <a:rPr lang="en-GB" dirty="0" smtClean="0"/>
              <a:t>Cables and wires are not modelled individually</a:t>
            </a:r>
          </a:p>
          <a:p>
            <a:pPr lvl="1"/>
            <a:r>
              <a:rPr lang="en-GB" dirty="0" smtClean="0"/>
              <a:t>Enables traversal of connected electrical system hierarchies</a:t>
            </a:r>
          </a:p>
          <a:p>
            <a:r>
              <a:rPr lang="en-GB" dirty="0" smtClean="0"/>
              <a:t>Physical connectors </a:t>
            </a:r>
          </a:p>
          <a:p>
            <a:pPr lvl="1"/>
            <a:r>
              <a:rPr lang="en-GB" dirty="0" smtClean="0"/>
              <a:t>Connect neighbouring components physically</a:t>
            </a:r>
          </a:p>
          <a:p>
            <a:pPr lvl="1"/>
            <a:r>
              <a:rPr lang="en-GB" dirty="0" smtClean="0"/>
              <a:t>Transmit sizing dimensions and flow information</a:t>
            </a:r>
          </a:p>
          <a:p>
            <a:r>
              <a:rPr lang="en-GB" dirty="0" smtClean="0"/>
              <a:t>Family editor connection elements</a:t>
            </a:r>
          </a:p>
          <a:p>
            <a:pPr lvl="1"/>
            <a:r>
              <a:rPr lang="en-GB" dirty="0" smtClean="0"/>
              <a:t>Independent  elements for </a:t>
            </a:r>
            <a:r>
              <a:rPr lang="en-GB" b="1" dirty="0" smtClean="0"/>
              <a:t>defining</a:t>
            </a:r>
            <a:r>
              <a:rPr lang="en-GB" dirty="0" smtClean="0"/>
              <a:t> connectors</a:t>
            </a:r>
          </a:p>
          <a:p>
            <a:pPr lvl="1"/>
            <a:r>
              <a:rPr lang="en-GB" dirty="0" smtClean="0"/>
              <a:t>Used to model library parts in </a:t>
            </a:r>
            <a:r>
              <a:rPr lang="en-GB" b="1" dirty="0" smtClean="0"/>
              <a:t>family</a:t>
            </a:r>
            <a:r>
              <a:rPr lang="en-GB" dirty="0" smtClean="0"/>
              <a:t> context</a:t>
            </a:r>
          </a:p>
          <a:p>
            <a:pPr lvl="1"/>
            <a:r>
              <a:rPr lang="en-GB" dirty="0" smtClean="0"/>
              <a:t>Derived classes for duct, pipe and electrical connectors</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16</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noProof="0" dirty="0" smtClean="0"/>
              <a:t>Electrical</a:t>
            </a:r>
            <a:endParaRPr lang="en-GB" sz="8000" noProof="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Electrical System Hierarchy</a:t>
            </a:r>
            <a:endParaRPr lang="en-GB" noProof="0" dirty="0"/>
          </a:p>
        </p:txBody>
      </p:sp>
      <p:sp>
        <p:nvSpPr>
          <p:cNvPr id="5" name="Content Placeholder 4"/>
          <p:cNvSpPr>
            <a:spLocks noGrp="1"/>
          </p:cNvSpPr>
          <p:nvPr>
            <p:ph idx="1"/>
          </p:nvPr>
        </p:nvSpPr>
        <p:spPr>
          <a:xfrm>
            <a:off x="593725" y="1373187"/>
            <a:ext cx="11626850" cy="7472956"/>
          </a:xfrm>
        </p:spPr>
        <p:txBody>
          <a:bodyPr/>
          <a:lstStyle/>
          <a:p>
            <a:r>
              <a:rPr lang="en-GB" dirty="0" smtClean="0"/>
              <a:t>Three-tier recursive hierarchy, cf. electrical system browser</a:t>
            </a:r>
          </a:p>
          <a:p>
            <a:r>
              <a:rPr lang="en-GB" dirty="0" smtClean="0"/>
              <a:t>Panel &gt; systems or circuits &gt; circuit elements, may be panels</a:t>
            </a:r>
          </a:p>
          <a:p>
            <a:r>
              <a:rPr lang="en-GB" dirty="0" smtClean="0"/>
              <a:t>Cables and wires are not modelled</a:t>
            </a:r>
          </a:p>
          <a:p>
            <a:r>
              <a:rPr lang="en-GB" dirty="0" smtClean="0"/>
              <a:t>Logical connections between components</a:t>
            </a:r>
          </a:p>
          <a:p>
            <a:r>
              <a:rPr lang="en-GB" dirty="0" smtClean="0"/>
              <a:t>System can be traversed through connectors</a:t>
            </a:r>
          </a:p>
          <a:p>
            <a:r>
              <a:rPr lang="en-GB" dirty="0" smtClean="0"/>
              <a:t>Connectivity information also available in element parameters</a:t>
            </a:r>
          </a:p>
          <a:p>
            <a:r>
              <a:rPr lang="en-GB" dirty="0" smtClean="0"/>
              <a:t>MEP electrical sample application demonstrates traversal using both MEP connectors and generic parameters</a:t>
            </a:r>
          </a:p>
          <a:p>
            <a:r>
              <a:rPr lang="en-GB" dirty="0" smtClean="0"/>
              <a:t>Revit SDK </a:t>
            </a:r>
            <a:r>
              <a:rPr lang="en-GB" dirty="0" err="1" smtClean="0"/>
              <a:t>PowerCircuit</a:t>
            </a:r>
            <a:r>
              <a:rPr lang="en-GB" dirty="0" smtClean="0"/>
              <a:t> sample demos creation and editing</a:t>
            </a:r>
            <a:endParaRPr lang="en-GB" dirty="0"/>
          </a:p>
        </p:txBody>
      </p:sp>
      <p:sp>
        <p:nvSpPr>
          <p:cNvPr id="6" name="Slide Number Placeholder 5"/>
          <p:cNvSpPr>
            <a:spLocks noGrp="1"/>
          </p:cNvSpPr>
          <p:nvPr>
            <p:ph type="sldNum" sz="quarter" idx="10"/>
          </p:nvPr>
        </p:nvSpPr>
        <p:spPr/>
        <p:txBody>
          <a:bodyPr/>
          <a:lstStyle/>
          <a:p>
            <a:fld id="{2EB444A3-E022-4BC8-A5E0-8E52F57F369C}" type="slidenum">
              <a:rPr lang="en-GB" smtClean="0"/>
              <a:pPr/>
              <a:t>18</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noProof="0" dirty="0" smtClean="0"/>
              <a:t>HVAC </a:t>
            </a:r>
            <a:br>
              <a:rPr lang="en-GB" sz="8000" noProof="0" dirty="0" smtClean="0"/>
            </a:br>
            <a:r>
              <a:rPr lang="en-GB" sz="8000" noProof="0" dirty="0" smtClean="0"/>
              <a:t>and Plumbing</a:t>
            </a:r>
            <a:endParaRPr lang="en-GB" sz="8000" noProof="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230187"/>
            <a:ext cx="11762080" cy="1417320"/>
          </a:xfrm>
        </p:spPr>
        <p:txBody>
          <a:bodyPr/>
          <a:lstStyle/>
          <a:p>
            <a:r>
              <a:rPr lang="en-GB" altLang="ja-JP" noProof="0" dirty="0" smtClean="0">
                <a:ea typeface="ＭＳ Ｐゴシック" pitchFamily="34" charset="-128"/>
              </a:rPr>
              <a:t>Before we start</a:t>
            </a:r>
            <a:br>
              <a:rPr lang="en-GB" altLang="ja-JP" noProof="0" dirty="0" smtClean="0">
                <a:ea typeface="ＭＳ Ｐゴシック" pitchFamily="34" charset="-128"/>
              </a:rPr>
            </a:br>
            <a:r>
              <a:rPr lang="en-GB" altLang="ja-JP" sz="3200" b="0" noProof="0" dirty="0" smtClean="0">
                <a:solidFill>
                  <a:srgbClr val="00B0F0"/>
                </a:solidFill>
                <a:ea typeface="ＭＳ Ｐゴシック" pitchFamily="34" charset="-128"/>
              </a:rPr>
              <a:t>LiveMeeting and conference call – how to</a:t>
            </a:r>
            <a:endParaRPr lang="en-GB" sz="3200" b="0" noProof="0" dirty="0"/>
          </a:p>
        </p:txBody>
      </p:sp>
      <p:sp>
        <p:nvSpPr>
          <p:cNvPr id="3" name="Content Placeholder 2"/>
          <p:cNvSpPr>
            <a:spLocks noGrp="1"/>
          </p:cNvSpPr>
          <p:nvPr>
            <p:ph idx="1"/>
          </p:nvPr>
        </p:nvSpPr>
        <p:spPr>
          <a:xfrm>
            <a:off x="593725" y="2146491"/>
            <a:ext cx="4235450" cy="6694296"/>
          </a:xfrm>
        </p:spPr>
        <p:txBody>
          <a:bodyPr/>
          <a:lstStyle/>
          <a:p>
            <a:pPr>
              <a:buNone/>
            </a:pPr>
            <a:r>
              <a:rPr lang="en-GB" noProof="0" dirty="0" smtClean="0"/>
              <a:t>Use Internet audio</a:t>
            </a:r>
          </a:p>
          <a:p>
            <a:pPr>
              <a:spcBef>
                <a:spcPts val="6000"/>
              </a:spcBef>
              <a:buNone/>
            </a:pPr>
            <a:r>
              <a:rPr lang="en-GB" sz="3200" kern="1200" noProof="0" dirty="0" smtClean="0">
                <a:cs typeface="Arial" pitchFamily="34" charset="0"/>
              </a:rPr>
              <a:t>Full screen mode</a:t>
            </a:r>
            <a:endParaRPr lang="en-GB" noProof="0" dirty="0" smtClean="0"/>
          </a:p>
          <a:p>
            <a:pPr>
              <a:spcBef>
                <a:spcPts val="6000"/>
              </a:spcBef>
              <a:buNone/>
            </a:pPr>
            <a:r>
              <a:rPr lang="en-GB" sz="3200" kern="1200" noProof="0" dirty="0" smtClean="0">
                <a:cs typeface="Arial" pitchFamily="34" charset="0"/>
              </a:rPr>
              <a:t>Provide feedback</a:t>
            </a:r>
            <a:endParaRPr lang="en-GB" noProof="0" dirty="0" smtClean="0"/>
          </a:p>
          <a:p>
            <a:pPr>
              <a:spcBef>
                <a:spcPts val="6000"/>
              </a:spcBef>
              <a:buNone/>
            </a:pPr>
            <a:r>
              <a:rPr lang="en-GB" sz="3200" kern="1200" noProof="0" dirty="0" smtClean="0">
                <a:cs typeface="Arial" pitchFamily="34" charset="0"/>
              </a:rPr>
              <a:t>Real-time Q&amp;A</a:t>
            </a:r>
            <a:endParaRPr lang="en-GB" noProof="0" dirty="0" smtClean="0"/>
          </a:p>
          <a:p>
            <a:pPr>
              <a:spcBef>
                <a:spcPts val="6000"/>
              </a:spcBef>
              <a:buNone/>
            </a:pPr>
            <a:r>
              <a:rPr lang="en-GB" sz="3200" kern="1200" noProof="0" dirty="0" smtClean="0">
                <a:cs typeface="Arial" pitchFamily="34" charset="0"/>
              </a:rPr>
              <a:t>Mute phone </a:t>
            </a:r>
            <a:r>
              <a:rPr lang="en-GB" sz="3200" b="1" kern="1200" noProof="0" dirty="0" smtClean="0">
                <a:cs typeface="Arial" pitchFamily="34" charset="0"/>
              </a:rPr>
              <a:t>*6</a:t>
            </a:r>
            <a:endParaRPr lang="en-GB" b="1" noProof="0" dirty="0" smtClean="0"/>
          </a:p>
        </p:txBody>
      </p:sp>
      <p:sp>
        <p:nvSpPr>
          <p:cNvPr id="5" name="Rectangle 4"/>
          <p:cNvSpPr>
            <a:spLocks noChangeArrowheads="1"/>
          </p:cNvSpPr>
          <p:nvPr/>
        </p:nvSpPr>
        <p:spPr bwMode="auto">
          <a:xfrm>
            <a:off x="4981575" y="3929415"/>
            <a:ext cx="4480057" cy="1025172"/>
          </a:xfrm>
          <a:prstGeom prst="rect">
            <a:avLst/>
          </a:prstGeom>
          <a:noFill/>
          <a:ln w="9525">
            <a:noFill/>
            <a:miter lim="800000"/>
            <a:headEnd/>
            <a:tailEnd/>
          </a:ln>
        </p:spPr>
        <p:txBody>
          <a:bodyPr lIns="0" tIns="0" rIns="0" bIns="0"/>
          <a:lstStyle/>
          <a:p>
            <a:pPr algn="l">
              <a:buNone/>
            </a:pPr>
            <a:r>
              <a:rPr lang="en-US" altLang="ja-JP" sz="2800" dirty="0">
                <a:ea typeface="ＭＳ Ｐゴシック" pitchFamily="34" charset="-128"/>
              </a:rPr>
              <a:t>Expand to full screen mode</a:t>
            </a:r>
          </a:p>
          <a:p>
            <a:pPr algn="l">
              <a:buNone/>
            </a:pPr>
            <a:r>
              <a:rPr lang="en-US" altLang="ja-JP" sz="2800" dirty="0">
                <a:ea typeface="ＭＳ Ｐゴシック" pitchFamily="34" charset="-128"/>
              </a:rPr>
              <a:t>Press ESC to </a:t>
            </a:r>
            <a:r>
              <a:rPr lang="en-US" altLang="ja-JP" sz="2800" dirty="0" smtClean="0">
                <a:ea typeface="ＭＳ Ｐゴシック" pitchFamily="34" charset="-128"/>
              </a:rPr>
              <a:t>return</a:t>
            </a:r>
            <a:endParaRPr lang="ja-JP" altLang="en-US" sz="2800">
              <a:ea typeface="ＭＳ Ｐゴシック" pitchFamily="34" charset="-128"/>
            </a:endParaRPr>
          </a:p>
        </p:txBody>
      </p:sp>
      <p:pic>
        <p:nvPicPr>
          <p:cNvPr id="6" name="Picture 1"/>
          <p:cNvPicPr>
            <a:picLocks noChangeAspect="1" noChangeArrowheads="1"/>
          </p:cNvPicPr>
          <p:nvPr/>
        </p:nvPicPr>
        <p:blipFill>
          <a:blip r:embed="rId3"/>
          <a:srcRect/>
          <a:stretch>
            <a:fillRect/>
          </a:stretch>
        </p:blipFill>
        <p:spPr bwMode="auto">
          <a:xfrm>
            <a:off x="4997317" y="3243615"/>
            <a:ext cx="5411477" cy="626402"/>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9508124" y="4049433"/>
            <a:ext cx="959851" cy="762576"/>
          </a:xfrm>
          <a:prstGeom prst="rect">
            <a:avLst/>
          </a:prstGeom>
          <a:noFill/>
          <a:ln w="9525">
            <a:noFill/>
            <a:miter lim="800000"/>
            <a:headEnd/>
            <a:tailEnd/>
          </a:ln>
          <a:effectLst/>
        </p:spPr>
      </p:pic>
      <p:pic>
        <p:nvPicPr>
          <p:cNvPr id="8" name="Picture 4"/>
          <p:cNvPicPr>
            <a:picLocks noChangeAspect="1" noChangeArrowheads="1"/>
          </p:cNvPicPr>
          <p:nvPr/>
        </p:nvPicPr>
        <p:blipFill>
          <a:blip r:embed="rId5"/>
          <a:srcRect/>
          <a:stretch>
            <a:fillRect/>
          </a:stretch>
        </p:blipFill>
        <p:spPr bwMode="auto">
          <a:xfrm>
            <a:off x="5048928" y="5756000"/>
            <a:ext cx="2218647" cy="1865587"/>
          </a:xfrm>
          <a:prstGeom prst="rect">
            <a:avLst/>
          </a:prstGeom>
          <a:noFill/>
          <a:ln w="9525">
            <a:noFill/>
            <a:miter lim="800000"/>
            <a:headEnd/>
            <a:tailEnd/>
          </a:ln>
          <a:effectLst/>
        </p:spPr>
      </p:pic>
      <p:pic>
        <p:nvPicPr>
          <p:cNvPr id="9" name="Picture 6"/>
          <p:cNvPicPr>
            <a:picLocks noChangeAspect="1" noChangeArrowheads="1"/>
          </p:cNvPicPr>
          <p:nvPr/>
        </p:nvPicPr>
        <p:blipFill>
          <a:blip r:embed="rId6"/>
          <a:srcRect/>
          <a:stretch>
            <a:fillRect/>
          </a:stretch>
        </p:blipFill>
        <p:spPr bwMode="auto">
          <a:xfrm>
            <a:off x="8258175" y="5305762"/>
            <a:ext cx="4301180" cy="3458825"/>
          </a:xfrm>
          <a:prstGeom prst="rect">
            <a:avLst/>
          </a:prstGeom>
          <a:noFill/>
          <a:ln w="9525">
            <a:noFill/>
            <a:miter lim="800000"/>
            <a:headEnd/>
            <a:tailEnd/>
          </a:ln>
          <a:effectLst/>
        </p:spPr>
      </p:pic>
      <p:sp>
        <p:nvSpPr>
          <p:cNvPr id="10" name="Oval 9"/>
          <p:cNvSpPr/>
          <p:nvPr/>
        </p:nvSpPr>
        <p:spPr bwMode="auto">
          <a:xfrm>
            <a:off x="6428573" y="3243615"/>
            <a:ext cx="803069" cy="698568"/>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1" name="Oval 10"/>
          <p:cNvSpPr/>
          <p:nvPr/>
        </p:nvSpPr>
        <p:spPr bwMode="auto">
          <a:xfrm>
            <a:off x="6387938" y="3243615"/>
            <a:ext cx="803069"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2" name="Oval 11"/>
          <p:cNvSpPr/>
          <p:nvPr/>
        </p:nvSpPr>
        <p:spPr bwMode="auto">
          <a:xfrm>
            <a:off x="8258175" y="56867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3" name="Oval 12"/>
          <p:cNvSpPr/>
          <p:nvPr/>
        </p:nvSpPr>
        <p:spPr bwMode="auto">
          <a:xfrm>
            <a:off x="11127157" y="59915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pic>
        <p:nvPicPr>
          <p:cNvPr id="14" name="Picture 13" descr="LiveMeetingAudio.png"/>
          <p:cNvPicPr>
            <a:picLocks noChangeAspect="1"/>
          </p:cNvPicPr>
          <p:nvPr/>
        </p:nvPicPr>
        <p:blipFill>
          <a:blip r:embed="rId7"/>
          <a:stretch>
            <a:fillRect/>
          </a:stretch>
        </p:blipFill>
        <p:spPr>
          <a:xfrm>
            <a:off x="5972175" y="1677987"/>
            <a:ext cx="3484075" cy="1110310"/>
          </a:xfrm>
          <a:prstGeom prst="rect">
            <a:avLst/>
          </a:prstGeom>
        </p:spPr>
      </p:pic>
      <p:sp>
        <p:nvSpPr>
          <p:cNvPr id="15" name="Slide Number Placeholder 14"/>
          <p:cNvSpPr>
            <a:spLocks noGrp="1"/>
          </p:cNvSpPr>
          <p:nvPr>
            <p:ph type="sldNum" sz="quarter" idx="10"/>
          </p:nvPr>
        </p:nvSpPr>
        <p:spPr/>
        <p:txBody>
          <a:bodyPr/>
          <a:lstStyle/>
          <a:p>
            <a:fld id="{2EB444A3-E022-4BC8-A5E0-8E52F57F369C}" type="slidenum">
              <a:rPr lang="en-GB" smtClean="0"/>
              <a:pPr/>
              <a:t>2</a:t>
            </a:fld>
            <a:endParaRPr lang="en-GB" dirty="0"/>
          </a:p>
        </p:txBody>
      </p:sp>
      <p:sp>
        <p:nvSpPr>
          <p:cNvPr id="16" name="Footer Placeholder 15"/>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HVAC and Piping Hierarchy</a:t>
            </a:r>
            <a:endParaRPr lang="en-GB" dirty="0"/>
          </a:p>
        </p:txBody>
      </p:sp>
      <p:sp>
        <p:nvSpPr>
          <p:cNvPr id="3" name="Content Placeholder 2"/>
          <p:cNvSpPr>
            <a:spLocks noGrp="1"/>
          </p:cNvSpPr>
          <p:nvPr>
            <p:ph idx="1"/>
          </p:nvPr>
        </p:nvSpPr>
        <p:spPr/>
        <p:txBody>
          <a:bodyPr/>
          <a:lstStyle/>
          <a:p>
            <a:r>
              <a:rPr lang="en-GB" dirty="0" smtClean="0"/>
              <a:t>Systems manage the top level system properties</a:t>
            </a:r>
          </a:p>
          <a:p>
            <a:r>
              <a:rPr lang="en-GB" dirty="0" smtClean="0"/>
              <a:t>Ducts and pipes define the main flow elements</a:t>
            </a:r>
          </a:p>
          <a:p>
            <a:r>
              <a:rPr lang="en-GB" dirty="0" smtClean="0"/>
              <a:t>Fittings implement bends and branches in the system</a:t>
            </a:r>
          </a:p>
          <a:p>
            <a:r>
              <a:rPr lang="en-GB" dirty="0" smtClean="0"/>
              <a:t>Connectors hook up the ducts, pipes and fittings</a:t>
            </a:r>
          </a:p>
        </p:txBody>
      </p:sp>
      <p:sp>
        <p:nvSpPr>
          <p:cNvPr id="4" name="Slide Number Placeholder 3"/>
          <p:cNvSpPr>
            <a:spLocks noGrp="1"/>
          </p:cNvSpPr>
          <p:nvPr>
            <p:ph type="sldNum" sz="quarter" idx="10"/>
          </p:nvPr>
        </p:nvSpPr>
        <p:spPr/>
        <p:txBody>
          <a:bodyPr/>
          <a:lstStyle/>
          <a:p>
            <a:fld id="{2EB444A3-E022-4BC8-A5E0-8E52F57F369C}" type="slidenum">
              <a:rPr lang="en-GB" smtClean="0"/>
              <a:pPr/>
              <a:t>20</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230187"/>
            <a:ext cx="11762080" cy="990600"/>
          </a:xfrm>
        </p:spPr>
        <p:txBody>
          <a:bodyPr/>
          <a:lstStyle/>
          <a:p>
            <a:r>
              <a:rPr lang="en-GB" sz="4000" noProof="0" dirty="0" smtClean="0"/>
              <a:t>Systems</a:t>
            </a:r>
            <a:endParaRPr lang="en-GB" noProof="0" dirty="0"/>
          </a:p>
        </p:txBody>
      </p:sp>
      <p:sp>
        <p:nvSpPr>
          <p:cNvPr id="3" name="Content Placeholder 2"/>
          <p:cNvSpPr>
            <a:spLocks noGrp="1"/>
          </p:cNvSpPr>
          <p:nvPr>
            <p:ph idx="1"/>
          </p:nvPr>
        </p:nvSpPr>
        <p:spPr>
          <a:xfrm>
            <a:off x="485775" y="1373187"/>
            <a:ext cx="12417425" cy="7472956"/>
          </a:xfrm>
        </p:spPr>
        <p:txBody>
          <a:bodyPr/>
          <a:lstStyle/>
          <a:p>
            <a:r>
              <a:rPr lang="en-GB" dirty="0" smtClean="0"/>
              <a:t>Revit 2010 classes </a:t>
            </a:r>
            <a:r>
              <a:rPr lang="en-GB" dirty="0" err="1" smtClean="0"/>
              <a:t>MechanicalSystem</a:t>
            </a:r>
            <a:r>
              <a:rPr lang="en-GB" dirty="0" smtClean="0"/>
              <a:t> and </a:t>
            </a:r>
            <a:r>
              <a:rPr lang="en-GB" dirty="0" err="1" smtClean="0"/>
              <a:t>PipingSystem</a:t>
            </a:r>
            <a:endParaRPr lang="en-GB" dirty="0" smtClean="0"/>
          </a:p>
          <a:p>
            <a:r>
              <a:rPr lang="en-GB" dirty="0" smtClean="0"/>
              <a:t>Access to equipment, connectors and system type</a:t>
            </a:r>
          </a:p>
          <a:p>
            <a:r>
              <a:rPr lang="en-GB" dirty="0" smtClean="0"/>
              <a:t>Access to system properties such as flow and static pressure</a:t>
            </a:r>
          </a:p>
          <a:p>
            <a:r>
              <a:rPr lang="en-GB" dirty="0" err="1" smtClean="0"/>
              <a:t>DuctNetwork</a:t>
            </a:r>
            <a:r>
              <a:rPr lang="en-GB" dirty="0" smtClean="0"/>
              <a:t> and </a:t>
            </a:r>
            <a:r>
              <a:rPr lang="en-GB" dirty="0" err="1" smtClean="0"/>
              <a:t>PipeNetwork</a:t>
            </a:r>
            <a:r>
              <a:rPr lang="en-GB" dirty="0" smtClean="0"/>
              <a:t> properties access system contents</a:t>
            </a:r>
          </a:p>
          <a:p>
            <a:pPr lvl="1"/>
            <a:r>
              <a:rPr lang="en-US" dirty="0" smtClean="0"/>
              <a:t>Ducts and fitting elements in no particular order</a:t>
            </a:r>
            <a:endParaRPr lang="en-GB" dirty="0" smtClean="0"/>
          </a:p>
          <a:p>
            <a:pPr lvl="1"/>
            <a:r>
              <a:rPr lang="en-US" dirty="0" smtClean="0"/>
              <a:t>Does not include terminals or equipments</a:t>
            </a:r>
          </a:p>
          <a:p>
            <a:r>
              <a:rPr lang="en-GB" dirty="0" smtClean="0"/>
              <a:t>Query connector managers for traversal in flow direction</a:t>
            </a:r>
          </a:p>
          <a:p>
            <a:r>
              <a:rPr lang="en-GB" dirty="0" err="1" smtClean="0"/>
              <a:t>TraverseSystem</a:t>
            </a:r>
            <a:r>
              <a:rPr lang="en-GB" dirty="0" smtClean="0"/>
              <a:t> SDK sample</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21</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Duct and Pipes</a:t>
            </a:r>
            <a:endParaRPr lang="en-GB" noProof="0" dirty="0"/>
          </a:p>
        </p:txBody>
      </p:sp>
      <p:sp>
        <p:nvSpPr>
          <p:cNvPr id="3" name="Content Placeholder 2"/>
          <p:cNvSpPr>
            <a:spLocks noGrp="1"/>
          </p:cNvSpPr>
          <p:nvPr>
            <p:ph idx="1"/>
          </p:nvPr>
        </p:nvSpPr>
        <p:spPr/>
        <p:txBody>
          <a:bodyPr/>
          <a:lstStyle/>
          <a:p>
            <a:r>
              <a:rPr lang="en-GB" dirty="0" smtClean="0"/>
              <a:t>Represented by Duct, </a:t>
            </a:r>
            <a:r>
              <a:rPr lang="en-GB" dirty="0" err="1" smtClean="0"/>
              <a:t>FlexDuct</a:t>
            </a:r>
            <a:r>
              <a:rPr lang="en-GB" dirty="0" smtClean="0"/>
              <a:t>, Pipe and </a:t>
            </a:r>
            <a:r>
              <a:rPr lang="en-GB" dirty="0" err="1" smtClean="0"/>
              <a:t>FlexPipe</a:t>
            </a:r>
            <a:r>
              <a:rPr lang="en-GB" dirty="0" smtClean="0"/>
              <a:t> classes</a:t>
            </a:r>
          </a:p>
          <a:p>
            <a:pPr lvl="1"/>
            <a:r>
              <a:rPr lang="en-GB" dirty="0" smtClean="0"/>
              <a:t>Derived from </a:t>
            </a:r>
            <a:r>
              <a:rPr lang="en-US" dirty="0" err="1" smtClean="0"/>
              <a:t>MEPCurve</a:t>
            </a:r>
            <a:endParaRPr lang="en-GB" dirty="0" smtClean="0"/>
          </a:p>
          <a:p>
            <a:r>
              <a:rPr lang="en-GB" dirty="0" smtClean="0"/>
              <a:t>Provide read access to duct properties, types, and geometry</a:t>
            </a:r>
          </a:p>
          <a:p>
            <a:r>
              <a:rPr lang="en-GB" dirty="0" smtClean="0"/>
              <a:t>Change duct or pipe type</a:t>
            </a:r>
          </a:p>
          <a:p>
            <a:r>
              <a:rPr lang="en-GB" dirty="0" smtClean="0"/>
              <a:t>Move duct or pipe</a:t>
            </a:r>
          </a:p>
          <a:p>
            <a:pPr lvl="1"/>
            <a:r>
              <a:rPr lang="en-GB" dirty="0" smtClean="0"/>
              <a:t>Use Move method rather than Location</a:t>
            </a:r>
          </a:p>
          <a:p>
            <a:r>
              <a:rPr lang="en-GB" dirty="0" smtClean="0"/>
              <a:t>Layout duct or pipe</a:t>
            </a:r>
          </a:p>
          <a:p>
            <a:pPr lvl="1"/>
            <a:r>
              <a:rPr lang="en-GB" dirty="0" smtClean="0"/>
              <a:t>Driven by two points, point and connector, or two connectors</a:t>
            </a:r>
          </a:p>
        </p:txBody>
      </p:sp>
      <p:sp>
        <p:nvSpPr>
          <p:cNvPr id="4" name="Slide Number Placeholder 3"/>
          <p:cNvSpPr>
            <a:spLocks noGrp="1"/>
          </p:cNvSpPr>
          <p:nvPr>
            <p:ph type="sldNum" sz="quarter" idx="10"/>
          </p:nvPr>
        </p:nvSpPr>
        <p:spPr/>
        <p:txBody>
          <a:bodyPr/>
          <a:lstStyle/>
          <a:p>
            <a:fld id="{2EB444A3-E022-4BC8-A5E0-8E52F57F369C}" type="slidenum">
              <a:rPr lang="en-GB" smtClean="0"/>
              <a:pPr/>
              <a:t>22</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Fittings</a:t>
            </a:r>
            <a:endParaRPr lang="en-GB" noProof="0" dirty="0"/>
          </a:p>
        </p:txBody>
      </p:sp>
      <p:sp>
        <p:nvSpPr>
          <p:cNvPr id="3" name="Content Placeholder 2"/>
          <p:cNvSpPr>
            <a:spLocks noGrp="1"/>
          </p:cNvSpPr>
          <p:nvPr>
            <p:ph idx="1"/>
          </p:nvPr>
        </p:nvSpPr>
        <p:spPr/>
        <p:txBody>
          <a:bodyPr/>
          <a:lstStyle/>
          <a:p>
            <a:r>
              <a:rPr lang="en-GB" dirty="0" smtClean="0"/>
              <a:t>Represented by standard RFA family instances</a:t>
            </a:r>
          </a:p>
          <a:p>
            <a:r>
              <a:rPr lang="en-GB" dirty="0" smtClean="0"/>
              <a:t>Created using dedicated creation doc New*Fitting methods</a:t>
            </a:r>
          </a:p>
          <a:p>
            <a:r>
              <a:rPr lang="en-GB" dirty="0" smtClean="0"/>
              <a:t>Elbow, Tee, Cross, Takeoff, Transition, and Union</a:t>
            </a:r>
          </a:p>
          <a:p>
            <a:r>
              <a:rPr lang="en-GB" dirty="0" smtClean="0"/>
              <a:t>Access fitting properties, shape and dimensions through the </a:t>
            </a:r>
            <a:r>
              <a:rPr lang="en-GB" dirty="0" err="1" smtClean="0"/>
              <a:t>FamilyInstance.MEPModel</a:t>
            </a:r>
            <a:r>
              <a:rPr lang="en-GB" dirty="0" smtClean="0"/>
              <a:t> property</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23</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Connectors</a:t>
            </a:r>
            <a:endParaRPr lang="en-GB" noProof="0" dirty="0"/>
          </a:p>
        </p:txBody>
      </p:sp>
      <p:sp>
        <p:nvSpPr>
          <p:cNvPr id="3" name="Content Placeholder 2"/>
          <p:cNvSpPr>
            <a:spLocks noGrp="1"/>
          </p:cNvSpPr>
          <p:nvPr>
            <p:ph idx="1"/>
          </p:nvPr>
        </p:nvSpPr>
        <p:spPr/>
        <p:txBody>
          <a:bodyPr/>
          <a:lstStyle/>
          <a:p>
            <a:r>
              <a:rPr lang="en-GB" dirty="0" smtClean="0"/>
              <a:t>Read duct, pipe, and fitting connector properties</a:t>
            </a:r>
          </a:p>
          <a:p>
            <a:pPr lvl="1"/>
            <a:r>
              <a:rPr lang="en-GB" dirty="0" smtClean="0"/>
              <a:t>Flow, Coefficient, Demand</a:t>
            </a:r>
          </a:p>
          <a:p>
            <a:r>
              <a:rPr lang="en-GB" dirty="0" smtClean="0"/>
              <a:t>Access physical connector properties </a:t>
            </a:r>
          </a:p>
          <a:p>
            <a:pPr lvl="1"/>
            <a:r>
              <a:rPr lang="en-GB" dirty="0" smtClean="0"/>
              <a:t>Origin, Angle, Height, Width, Radius</a:t>
            </a:r>
          </a:p>
          <a:p>
            <a:r>
              <a:rPr lang="en-GB" dirty="0" smtClean="0"/>
              <a:t>Read and write assigned connector properties</a:t>
            </a:r>
          </a:p>
          <a:p>
            <a:r>
              <a:rPr lang="en-GB" dirty="0" smtClean="0"/>
              <a:t>The fitting connectors define the properties</a:t>
            </a:r>
          </a:p>
          <a:p>
            <a:pPr lvl="1"/>
            <a:r>
              <a:rPr lang="en-GB" dirty="0" smtClean="0"/>
              <a:t>Flow, Flow Configuration, Coefficients, Loss Method</a:t>
            </a:r>
          </a:p>
          <a:p>
            <a:r>
              <a:rPr lang="en-GB" dirty="0" smtClean="0"/>
              <a:t>Change connector size and location</a:t>
            </a:r>
          </a:p>
          <a:p>
            <a:r>
              <a:rPr lang="en-GB" dirty="0" smtClean="0"/>
              <a:t>Connect and disconnect</a:t>
            </a:r>
          </a:p>
          <a:p>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24</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77787"/>
            <a:ext cx="11762080" cy="990600"/>
          </a:xfrm>
        </p:spPr>
        <p:txBody>
          <a:bodyPr/>
          <a:lstStyle/>
          <a:p>
            <a:r>
              <a:rPr lang="en-GB" sz="4000" noProof="0" dirty="0" smtClean="0"/>
              <a:t>Element Creation</a:t>
            </a:r>
            <a:endParaRPr lang="en-GB" noProof="0" dirty="0"/>
          </a:p>
        </p:txBody>
      </p:sp>
      <p:sp>
        <p:nvSpPr>
          <p:cNvPr id="3" name="Content Placeholder 2"/>
          <p:cNvSpPr>
            <a:spLocks noGrp="1"/>
          </p:cNvSpPr>
          <p:nvPr>
            <p:ph idx="1"/>
          </p:nvPr>
        </p:nvSpPr>
        <p:spPr>
          <a:xfrm>
            <a:off x="593725" y="1220787"/>
            <a:ext cx="11762080" cy="7472956"/>
          </a:xfrm>
        </p:spPr>
        <p:txBody>
          <a:bodyPr/>
          <a:lstStyle/>
          <a:p>
            <a:r>
              <a:rPr lang="en-GB" dirty="0" smtClean="0"/>
              <a:t>New methods on </a:t>
            </a:r>
            <a:r>
              <a:rPr lang="en-GB" dirty="0" err="1" smtClean="0"/>
              <a:t>Autodesk.Revit.Creation.Document</a:t>
            </a:r>
            <a:endParaRPr lang="en-GB" dirty="0" smtClean="0"/>
          </a:p>
          <a:p>
            <a:pPr>
              <a:spcBef>
                <a:spcPts val="1800"/>
              </a:spcBef>
            </a:pPr>
            <a:r>
              <a:rPr lang="en-GB" dirty="0" smtClean="0"/>
              <a:t>Create New Systems</a:t>
            </a:r>
          </a:p>
          <a:p>
            <a:pPr lvl="1"/>
            <a:r>
              <a:rPr lang="en-GB" dirty="0" err="1" smtClean="0"/>
              <a:t>NewXyzSystem</a:t>
            </a:r>
            <a:endParaRPr lang="en-GB" dirty="0" smtClean="0"/>
          </a:p>
          <a:p>
            <a:pPr lvl="1"/>
            <a:r>
              <a:rPr lang="en-GB" dirty="0" smtClean="0"/>
              <a:t>Mechanical, Piping</a:t>
            </a:r>
          </a:p>
          <a:p>
            <a:pPr>
              <a:spcBef>
                <a:spcPts val="1800"/>
              </a:spcBef>
            </a:pPr>
            <a:r>
              <a:rPr lang="en-GB" dirty="0" smtClean="0"/>
              <a:t>Create New Elements</a:t>
            </a:r>
          </a:p>
          <a:p>
            <a:pPr lvl="1"/>
            <a:r>
              <a:rPr lang="en-GB" dirty="0" err="1" smtClean="0"/>
              <a:t>NewDuct</a:t>
            </a:r>
            <a:r>
              <a:rPr lang="en-GB" dirty="0" smtClean="0"/>
              <a:t>, </a:t>
            </a:r>
            <a:r>
              <a:rPr lang="en-GB" dirty="0" err="1" smtClean="0"/>
              <a:t>NewFlexDuct</a:t>
            </a:r>
            <a:r>
              <a:rPr lang="en-GB" dirty="0" smtClean="0"/>
              <a:t>, </a:t>
            </a:r>
            <a:r>
              <a:rPr lang="en-GB" dirty="0" err="1" smtClean="0"/>
              <a:t>NewPipe</a:t>
            </a:r>
            <a:r>
              <a:rPr lang="en-GB" dirty="0" smtClean="0"/>
              <a:t>, </a:t>
            </a:r>
            <a:r>
              <a:rPr lang="en-GB" dirty="0" err="1" smtClean="0"/>
              <a:t>NewFlexPipe</a:t>
            </a:r>
            <a:endParaRPr lang="en-GB" dirty="0" smtClean="0"/>
          </a:p>
          <a:p>
            <a:pPr>
              <a:spcBef>
                <a:spcPts val="1800"/>
              </a:spcBef>
            </a:pPr>
            <a:r>
              <a:rPr lang="en-GB" dirty="0" smtClean="0"/>
              <a:t>Create New Fittings</a:t>
            </a:r>
          </a:p>
          <a:p>
            <a:pPr lvl="1"/>
            <a:r>
              <a:rPr lang="en-GB" dirty="0" err="1" smtClean="0"/>
              <a:t>NewXyzFitting</a:t>
            </a:r>
            <a:endParaRPr lang="en-GB" dirty="0" smtClean="0"/>
          </a:p>
          <a:p>
            <a:pPr lvl="1"/>
            <a:r>
              <a:rPr lang="en-GB" dirty="0" smtClean="0"/>
              <a:t>Cross, Elbow, </a:t>
            </a:r>
            <a:r>
              <a:rPr lang="en-GB" dirty="0" err="1" smtClean="0"/>
              <a:t>TakeOff</a:t>
            </a:r>
            <a:r>
              <a:rPr lang="en-GB" dirty="0" smtClean="0"/>
              <a:t>, </a:t>
            </a:r>
            <a:r>
              <a:rPr lang="en-GB" dirty="0" err="1" smtClean="0"/>
              <a:t>TeeFitting</a:t>
            </a:r>
            <a:r>
              <a:rPr lang="en-GB" dirty="0" smtClean="0"/>
              <a:t>, Transition, Union</a:t>
            </a:r>
          </a:p>
          <a:p>
            <a:pPr>
              <a:spcBef>
                <a:spcPts val="1800"/>
              </a:spcBef>
            </a:pPr>
            <a:r>
              <a:rPr lang="en-GB" dirty="0" smtClean="0"/>
              <a:t>Connector elements are created in the family context</a:t>
            </a:r>
          </a:p>
          <a:p>
            <a:pPr lvl="1"/>
            <a:r>
              <a:rPr lang="en-US" dirty="0" smtClean="0"/>
              <a:t>Creation methods on </a:t>
            </a:r>
            <a:r>
              <a:rPr lang="en-US" dirty="0" err="1" smtClean="0"/>
              <a:t>FamilyItemFactory</a:t>
            </a:r>
            <a:r>
              <a:rPr lang="en-US" dirty="0" smtClean="0"/>
              <a:t> </a:t>
            </a:r>
          </a:p>
          <a:p>
            <a:pPr lvl="1"/>
            <a:r>
              <a:rPr lang="en-US" dirty="0" smtClean="0"/>
              <a:t>Accessed through the </a:t>
            </a:r>
            <a:r>
              <a:rPr lang="en-US" dirty="0" err="1" smtClean="0"/>
              <a:t>Document.FamilyCreate</a:t>
            </a:r>
            <a:r>
              <a:rPr lang="en-US" dirty="0" smtClean="0"/>
              <a:t> property</a:t>
            </a:r>
          </a:p>
          <a:p>
            <a:pPr lvl="1"/>
            <a:r>
              <a:rPr lang="en-US" dirty="0" err="1" smtClean="0"/>
              <a:t>NewDuctConnector</a:t>
            </a:r>
            <a:r>
              <a:rPr lang="en-US" dirty="0" smtClean="0"/>
              <a:t>, </a:t>
            </a:r>
            <a:r>
              <a:rPr lang="en-US" dirty="0" err="1" smtClean="0"/>
              <a:t>NewPipeConnector</a:t>
            </a:r>
            <a:r>
              <a:rPr lang="en-US" dirty="0" smtClean="0"/>
              <a:t>, </a:t>
            </a:r>
            <a:r>
              <a:rPr lang="en-US" dirty="0" err="1" smtClean="0"/>
              <a:t>NewElectricalConnector</a:t>
            </a:r>
            <a:r>
              <a:rPr lang="en-US" dirty="0" smtClean="0"/>
              <a:t> </a:t>
            </a:r>
          </a:p>
          <a:p>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25</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Applications</a:t>
            </a:r>
            <a:endParaRPr lang="en-GB" noProof="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AddSpaceAndZone</a:t>
            </a:r>
            <a:endParaRPr lang="en-GB" noProof="0" dirty="0"/>
          </a:p>
        </p:txBody>
      </p:sp>
      <p:sp>
        <p:nvSpPr>
          <p:cNvPr id="3" name="Content Placeholder 2"/>
          <p:cNvSpPr>
            <a:spLocks noGrp="1"/>
          </p:cNvSpPr>
          <p:nvPr>
            <p:ph idx="1"/>
          </p:nvPr>
        </p:nvSpPr>
        <p:spPr>
          <a:xfrm>
            <a:off x="593725" y="1373187"/>
            <a:ext cx="8274050" cy="4800600"/>
          </a:xfrm>
        </p:spPr>
        <p:txBody>
          <a:bodyPr/>
          <a:lstStyle/>
          <a:p>
            <a:r>
              <a:rPr lang="en-GB" dirty="0" smtClean="0"/>
              <a:t>Retrieve and list existing spaces and zones</a:t>
            </a:r>
          </a:p>
          <a:p>
            <a:pPr lvl="1"/>
            <a:r>
              <a:rPr lang="en-GB" dirty="0" smtClean="0"/>
              <a:t>Demonstrates use of an element filter</a:t>
            </a:r>
          </a:p>
          <a:p>
            <a:r>
              <a:rPr lang="en-GB" dirty="0" smtClean="0"/>
              <a:t>Create new spaces</a:t>
            </a:r>
          </a:p>
          <a:p>
            <a:pPr lvl="1"/>
            <a:r>
              <a:rPr lang="en-GB" dirty="0" smtClean="0"/>
              <a:t>For each closed wall loop or space separation </a:t>
            </a:r>
          </a:p>
          <a:p>
            <a:pPr lvl="1"/>
            <a:r>
              <a:rPr lang="en-GB" dirty="0" smtClean="0"/>
              <a:t>Demonstrates use of the </a:t>
            </a:r>
            <a:r>
              <a:rPr lang="en-GB" dirty="0" err="1" smtClean="0"/>
              <a:t>NewSpaces</a:t>
            </a:r>
            <a:r>
              <a:rPr lang="en-GB" dirty="0" smtClean="0"/>
              <a:t>() method</a:t>
            </a:r>
          </a:p>
          <a:p>
            <a:r>
              <a:rPr lang="en-GB" dirty="0" smtClean="0"/>
              <a:t>Create a new zone element </a:t>
            </a:r>
          </a:p>
          <a:p>
            <a:pPr lvl="1"/>
            <a:r>
              <a:rPr lang="en-GB" dirty="0" smtClean="0"/>
              <a:t>Specified level and phase</a:t>
            </a:r>
          </a:p>
          <a:p>
            <a:r>
              <a:rPr lang="en-GB" dirty="0" smtClean="0"/>
              <a:t>Add and remove spaces in a zone </a:t>
            </a:r>
          </a:p>
          <a:p>
            <a:pPr lvl="1"/>
            <a:r>
              <a:rPr lang="en-GB" dirty="0" smtClean="0"/>
              <a:t>Use the </a:t>
            </a:r>
            <a:r>
              <a:rPr lang="en-GB" dirty="0" err="1" smtClean="0"/>
              <a:t>AddSpaces</a:t>
            </a:r>
            <a:r>
              <a:rPr lang="en-GB" dirty="0" smtClean="0"/>
              <a:t>() and Remove() methods</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27</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10" name="Picture 9" descr="AddSpaceAndZone07.png"/>
          <p:cNvPicPr>
            <a:picLocks noChangeAspect="1"/>
          </p:cNvPicPr>
          <p:nvPr/>
        </p:nvPicPr>
        <p:blipFill>
          <a:blip r:embed="rId2"/>
          <a:stretch>
            <a:fillRect/>
          </a:stretch>
        </p:blipFill>
        <p:spPr bwMode="auto">
          <a:xfrm>
            <a:off x="2852737" y="6097587"/>
            <a:ext cx="4414838" cy="2664619"/>
          </a:xfrm>
          <a:prstGeom prst="rect">
            <a:avLst/>
          </a:prstGeom>
          <a:noFill/>
          <a:ln w="9525">
            <a:noFill/>
            <a:miter lim="800000"/>
            <a:headEnd/>
            <a:tailEnd/>
          </a:ln>
        </p:spPr>
      </p:pic>
      <p:pic>
        <p:nvPicPr>
          <p:cNvPr id="11" name="Picture 10" descr="AddSpaceAndZone02.png"/>
          <p:cNvPicPr>
            <a:picLocks noChangeAspect="1"/>
          </p:cNvPicPr>
          <p:nvPr/>
        </p:nvPicPr>
        <p:blipFill>
          <a:blip r:embed="rId3"/>
          <a:stretch>
            <a:fillRect/>
          </a:stretch>
        </p:blipFill>
        <p:spPr bwMode="auto">
          <a:xfrm>
            <a:off x="9020175" y="1154112"/>
            <a:ext cx="3695700" cy="4638675"/>
          </a:xfrm>
          <a:prstGeom prst="rect">
            <a:avLst/>
          </a:prstGeom>
          <a:noFill/>
          <a:ln w="9525">
            <a:noFill/>
            <a:miter lim="800000"/>
            <a:headEnd/>
            <a:tailEnd/>
          </a:ln>
        </p:spPr>
      </p:pic>
      <p:pic>
        <p:nvPicPr>
          <p:cNvPr id="12" name="Picture 11" descr="AddSpaceAndZone06.png"/>
          <p:cNvPicPr>
            <a:picLocks noChangeAspect="1"/>
          </p:cNvPicPr>
          <p:nvPr/>
        </p:nvPicPr>
        <p:blipFill>
          <a:blip r:embed="rId4"/>
          <a:stretch>
            <a:fillRect/>
          </a:stretch>
        </p:blipFill>
        <p:spPr bwMode="auto">
          <a:xfrm>
            <a:off x="8943975" y="6021387"/>
            <a:ext cx="3810000" cy="2705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PowerCircuit</a:t>
            </a:r>
            <a:endParaRPr lang="en-GB" noProof="0" dirty="0"/>
          </a:p>
        </p:txBody>
      </p:sp>
      <p:sp>
        <p:nvSpPr>
          <p:cNvPr id="3" name="Content Placeholder 2"/>
          <p:cNvSpPr>
            <a:spLocks noGrp="1"/>
          </p:cNvSpPr>
          <p:nvPr>
            <p:ph idx="1"/>
          </p:nvPr>
        </p:nvSpPr>
        <p:spPr>
          <a:xfrm>
            <a:off x="593725" y="1373187"/>
            <a:ext cx="11779250" cy="4191000"/>
          </a:xfrm>
        </p:spPr>
        <p:txBody>
          <a:bodyPr/>
          <a:lstStyle/>
          <a:p>
            <a:pPr lvl="1"/>
            <a:r>
              <a:rPr lang="en-US" dirty="0" smtClean="0"/>
              <a:t>Operate power circuits, similar to RME </a:t>
            </a:r>
            <a:r>
              <a:rPr lang="en-GB" dirty="0" smtClean="0"/>
              <a:t>Circuit Editor toolbar</a:t>
            </a:r>
            <a:endParaRPr lang="en-US" dirty="0" smtClean="0"/>
          </a:p>
          <a:p>
            <a:pPr lvl="2"/>
            <a:r>
              <a:rPr lang="en-US" dirty="0" smtClean="0"/>
              <a:t>Demonstrate handling interactive element selection</a:t>
            </a:r>
          </a:p>
          <a:p>
            <a:pPr lvl="2"/>
            <a:r>
              <a:rPr lang="en-US" altLang="zh-CN" dirty="0" smtClean="0"/>
              <a:t>Implement toolbar user interface for external command</a:t>
            </a:r>
          </a:p>
          <a:p>
            <a:pPr lvl="2"/>
            <a:r>
              <a:rPr lang="en-US" dirty="0" smtClean="0"/>
              <a:t>Use .NET </a:t>
            </a:r>
            <a:r>
              <a:rPr lang="en-US" altLang="zh-CN" dirty="0" err="1" smtClean="0"/>
              <a:t>ResourceManager</a:t>
            </a:r>
            <a:r>
              <a:rPr lang="en-US" altLang="zh-CN" dirty="0" smtClean="0"/>
              <a:t> class for image and string resources</a:t>
            </a:r>
            <a:endParaRPr lang="en-US" dirty="0" smtClean="0"/>
          </a:p>
          <a:p>
            <a:pPr lvl="1"/>
            <a:r>
              <a:rPr lang="en-US" dirty="0" smtClean="0"/>
              <a:t>Create a new power circuit with selected elements</a:t>
            </a:r>
          </a:p>
          <a:p>
            <a:pPr lvl="1"/>
            <a:r>
              <a:rPr lang="en-US" dirty="0" smtClean="0"/>
              <a:t>Edit circuit and add and remove circuit elements</a:t>
            </a:r>
          </a:p>
          <a:p>
            <a:pPr lvl="1"/>
            <a:r>
              <a:rPr lang="en-US" dirty="0" smtClean="0"/>
              <a:t>Select or disconnect a circuit panel</a:t>
            </a:r>
          </a:p>
          <a:p>
            <a:pPr lvl="1"/>
            <a:r>
              <a:rPr lang="en-US" altLang="zh-CN" dirty="0" smtClean="0"/>
              <a:t>Explore </a:t>
            </a:r>
            <a:r>
              <a:rPr lang="en-US" altLang="zh-CN" dirty="0" err="1" smtClean="0"/>
              <a:t>Autodesk.Revit.MEP</a:t>
            </a:r>
            <a:r>
              <a:rPr lang="en-US" altLang="zh-CN" dirty="0" smtClean="0"/>
              <a:t> namespace, </a:t>
            </a:r>
            <a:r>
              <a:rPr lang="en-US" altLang="zh-CN" dirty="0" err="1" smtClean="0"/>
              <a:t>MEPModel</a:t>
            </a:r>
            <a:r>
              <a:rPr lang="en-US" altLang="zh-CN" dirty="0" smtClean="0"/>
              <a:t> and </a:t>
            </a:r>
            <a:r>
              <a:rPr lang="en-GB" dirty="0" err="1" smtClean="0"/>
              <a:t>ElectricalSystem</a:t>
            </a:r>
            <a:r>
              <a:rPr lang="en-GB" dirty="0" smtClean="0"/>
              <a:t> </a:t>
            </a:r>
            <a:r>
              <a:rPr lang="en-US" altLang="zh-CN" dirty="0" smtClean="0"/>
              <a:t>classes</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28</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11" name="Picture 10" descr="PowerCircuit01.png"/>
          <p:cNvPicPr>
            <a:picLocks noChangeAspect="1"/>
          </p:cNvPicPr>
          <p:nvPr/>
        </p:nvPicPr>
        <p:blipFill>
          <a:blip r:embed="rId2"/>
          <a:stretch>
            <a:fillRect/>
          </a:stretch>
        </p:blipFill>
        <p:spPr>
          <a:xfrm>
            <a:off x="1295400" y="6202362"/>
            <a:ext cx="3900488" cy="971550"/>
          </a:xfrm>
          <a:prstGeom prst="rect">
            <a:avLst/>
          </a:prstGeom>
        </p:spPr>
      </p:pic>
      <p:pic>
        <p:nvPicPr>
          <p:cNvPr id="12" name="Picture 11" descr="PowerCircuit02.png"/>
          <p:cNvPicPr>
            <a:picLocks noChangeAspect="1"/>
          </p:cNvPicPr>
          <p:nvPr/>
        </p:nvPicPr>
        <p:blipFill>
          <a:blip r:embed="rId3"/>
          <a:stretch>
            <a:fillRect/>
          </a:stretch>
        </p:blipFill>
        <p:spPr>
          <a:xfrm>
            <a:off x="1981200" y="7269162"/>
            <a:ext cx="3228975" cy="1114425"/>
          </a:xfrm>
          <a:prstGeom prst="rect">
            <a:avLst/>
          </a:prstGeom>
        </p:spPr>
      </p:pic>
      <p:pic>
        <p:nvPicPr>
          <p:cNvPr id="13" name="Picture 12" descr="PowerCircuit03.png"/>
          <p:cNvPicPr>
            <a:picLocks noChangeAspect="1"/>
          </p:cNvPicPr>
          <p:nvPr/>
        </p:nvPicPr>
        <p:blipFill>
          <a:blip r:embed="rId4"/>
          <a:stretch>
            <a:fillRect/>
          </a:stretch>
        </p:blipFill>
        <p:spPr>
          <a:xfrm>
            <a:off x="5715000" y="5259387"/>
            <a:ext cx="5972175" cy="331470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utoRoute02.png"/>
          <p:cNvPicPr>
            <a:picLocks noChangeAspect="1"/>
          </p:cNvPicPr>
          <p:nvPr/>
        </p:nvPicPr>
        <p:blipFill>
          <a:blip r:embed="rId2"/>
          <a:stretch>
            <a:fillRect/>
          </a:stretch>
        </p:blipFill>
        <p:spPr>
          <a:xfrm>
            <a:off x="9153525" y="5259387"/>
            <a:ext cx="3752850" cy="3676650"/>
          </a:xfrm>
          <a:prstGeom prst="rect">
            <a:avLst/>
          </a:prstGeom>
        </p:spPr>
      </p:pic>
      <p:sp>
        <p:nvSpPr>
          <p:cNvPr id="2" name="Title 1"/>
          <p:cNvSpPr>
            <a:spLocks noGrp="1"/>
          </p:cNvSpPr>
          <p:nvPr>
            <p:ph type="title"/>
          </p:nvPr>
        </p:nvSpPr>
        <p:spPr/>
        <p:txBody>
          <a:bodyPr/>
          <a:lstStyle/>
          <a:p>
            <a:r>
              <a:rPr lang="en-GB" sz="4000" noProof="0" dirty="0" smtClean="0"/>
              <a:t>AutoRoute</a:t>
            </a:r>
            <a:endParaRPr lang="en-GB" noProof="0" dirty="0"/>
          </a:p>
        </p:txBody>
      </p:sp>
      <p:sp>
        <p:nvSpPr>
          <p:cNvPr id="3" name="Content Placeholder 2"/>
          <p:cNvSpPr>
            <a:spLocks noGrp="1"/>
          </p:cNvSpPr>
          <p:nvPr>
            <p:ph idx="1"/>
          </p:nvPr>
        </p:nvSpPr>
        <p:spPr>
          <a:xfrm>
            <a:off x="593725" y="1373187"/>
            <a:ext cx="12160250" cy="5410200"/>
          </a:xfrm>
        </p:spPr>
        <p:txBody>
          <a:bodyPr/>
          <a:lstStyle/>
          <a:p>
            <a:r>
              <a:rPr lang="en-GB" dirty="0" smtClean="0"/>
              <a:t>Automatically create and route a set of ducts and fittings</a:t>
            </a:r>
          </a:p>
          <a:p>
            <a:pPr lvl="1"/>
            <a:r>
              <a:rPr lang="en-GB" dirty="0" smtClean="0"/>
              <a:t>Source is the air supply equipment</a:t>
            </a:r>
          </a:p>
          <a:p>
            <a:pPr lvl="1"/>
            <a:r>
              <a:rPr lang="en-GB" dirty="0" smtClean="0"/>
              <a:t>Sink is two air outlet terminals</a:t>
            </a:r>
          </a:p>
          <a:p>
            <a:pPr lvl="1"/>
            <a:r>
              <a:rPr lang="en-GB" dirty="0" smtClean="0"/>
              <a:t>Positions can be freely moved</a:t>
            </a:r>
          </a:p>
          <a:p>
            <a:pPr>
              <a:spcBef>
                <a:spcPts val="1200"/>
              </a:spcBef>
            </a:pPr>
            <a:r>
              <a:rPr lang="en-GB" dirty="0" smtClean="0"/>
              <a:t>Create a new mechanical system, ducts, fittings and connections</a:t>
            </a:r>
          </a:p>
          <a:p>
            <a:pPr lvl="1"/>
            <a:r>
              <a:rPr lang="en-GB" dirty="0" err="1" smtClean="0"/>
              <a:t>NewMechanicalSystem</a:t>
            </a:r>
            <a:r>
              <a:rPr lang="en-GB" dirty="0" smtClean="0"/>
              <a:t>, </a:t>
            </a:r>
            <a:r>
              <a:rPr lang="en-GB" dirty="0" err="1" smtClean="0"/>
              <a:t>NewDuct</a:t>
            </a:r>
            <a:r>
              <a:rPr lang="en-GB" dirty="0" smtClean="0"/>
              <a:t>, </a:t>
            </a:r>
            <a:r>
              <a:rPr lang="en-GB" dirty="0" err="1" smtClean="0"/>
              <a:t>NewElbowFitting</a:t>
            </a:r>
            <a:r>
              <a:rPr lang="en-GB" dirty="0" smtClean="0"/>
              <a:t>, </a:t>
            </a:r>
            <a:r>
              <a:rPr lang="en-GB" dirty="0" err="1" smtClean="0"/>
              <a:t>NewTeeFitting</a:t>
            </a:r>
            <a:r>
              <a:rPr lang="en-GB" dirty="0" smtClean="0"/>
              <a:t> and </a:t>
            </a:r>
            <a:r>
              <a:rPr lang="en-GB" dirty="0" err="1" smtClean="0"/>
              <a:t>Connector.ConnectTo</a:t>
            </a:r>
            <a:endParaRPr lang="en-GB" dirty="0" smtClean="0"/>
          </a:p>
          <a:p>
            <a:pPr lvl="1"/>
            <a:r>
              <a:rPr lang="en-GB" dirty="0" smtClean="0"/>
              <a:t>Determine the bounding box of all the three elements</a:t>
            </a:r>
          </a:p>
          <a:p>
            <a:pPr lvl="1"/>
            <a:r>
              <a:rPr lang="en-GB" dirty="0" smtClean="0"/>
              <a:t>Use the middle line or quarter lines on the X and Y axes</a:t>
            </a:r>
          </a:p>
          <a:p>
            <a:pPr lvl="1"/>
            <a:r>
              <a:rPr lang="en-GB" dirty="0" smtClean="0"/>
              <a:t>Uses.NET framework Trace class to create a log file</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29</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7" name="Picture 6" descr="AutoRoute01.png"/>
          <p:cNvPicPr>
            <a:picLocks noChangeAspect="1"/>
          </p:cNvPicPr>
          <p:nvPr/>
        </p:nvPicPr>
        <p:blipFill>
          <a:blip r:embed="rId3"/>
          <a:stretch>
            <a:fillRect/>
          </a:stretch>
        </p:blipFill>
        <p:spPr>
          <a:xfrm>
            <a:off x="1609725" y="6707187"/>
            <a:ext cx="3752850" cy="2143125"/>
          </a:xfrm>
          <a:prstGeom prst="rect">
            <a:avLst/>
          </a:prstGeom>
        </p:spPr>
      </p:pic>
      <p:sp>
        <p:nvSpPr>
          <p:cNvPr id="9" name="Right Arrow 8"/>
          <p:cNvSpPr/>
          <p:nvPr/>
        </p:nvSpPr>
        <p:spPr bwMode="auto">
          <a:xfrm>
            <a:off x="6734175" y="7316787"/>
            <a:ext cx="1219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6172200" cy="1417320"/>
          </a:xfrm>
        </p:spPr>
        <p:txBody>
          <a:bodyPr/>
          <a:lstStyle/>
          <a:p>
            <a:r>
              <a:rPr lang="en-GB" noProof="0" dirty="0" smtClean="0"/>
              <a:t>About the Presenter</a:t>
            </a:r>
            <a:endParaRPr lang="en-GB" noProof="0" dirty="0"/>
          </a:p>
        </p:txBody>
      </p:sp>
      <p:sp>
        <p:nvSpPr>
          <p:cNvPr id="3" name="Content Placeholder 2"/>
          <p:cNvSpPr>
            <a:spLocks noGrp="1"/>
          </p:cNvSpPr>
          <p:nvPr>
            <p:ph idx="1"/>
          </p:nvPr>
        </p:nvSpPr>
        <p:spPr>
          <a:xfrm>
            <a:off x="561975" y="1982787"/>
            <a:ext cx="11887200" cy="7162800"/>
          </a:xfrm>
        </p:spPr>
        <p:txBody>
          <a:bodyPr/>
          <a:lstStyle/>
          <a:p>
            <a:pPr marL="1588" indent="0">
              <a:buNone/>
            </a:pPr>
            <a:r>
              <a:rPr lang="en-GB" sz="3200" b="1" noProof="0" dirty="0" smtClean="0"/>
              <a:t>Jeremy Tammik</a:t>
            </a:r>
          </a:p>
          <a:p>
            <a:pPr marL="1588" indent="0">
              <a:spcBef>
                <a:spcPts val="0"/>
              </a:spcBef>
              <a:buNone/>
            </a:pPr>
            <a:r>
              <a:rPr lang="en-GB" sz="2300" noProof="0" dirty="0" smtClean="0"/>
              <a:t>Developer Technical Services</a:t>
            </a:r>
          </a:p>
          <a:p>
            <a:pPr marL="1588" indent="0">
              <a:spcBef>
                <a:spcPts val="0"/>
              </a:spcBef>
              <a:buNone/>
            </a:pPr>
            <a:r>
              <a:rPr lang="en-GB" sz="2300" noProof="0" dirty="0" smtClean="0"/>
              <a:t>EMEA, Autodesk SARL</a:t>
            </a:r>
          </a:p>
          <a:p>
            <a:pPr marL="0" indent="0">
              <a:spcBef>
                <a:spcPts val="3000"/>
              </a:spcBef>
              <a:buNone/>
            </a:pPr>
            <a:r>
              <a:rPr lang="en-GB" sz="2300" noProof="0" dirty="0" smtClean="0"/>
              <a:t>Jeremy is a member of the AEC workgroup of the </a:t>
            </a:r>
            <a:r>
              <a:rPr lang="en-GB" sz="2300" noProof="0" dirty="0" err="1" smtClean="0"/>
              <a:t>DevTech</a:t>
            </a:r>
            <a:r>
              <a:rPr lang="en-GB" sz="2300" noProof="0" dirty="0" smtClean="0"/>
              <a:t> team, providing developer support, training, and conferences to the Autodesk Developer Network ADN. He joined Autodesk in 1988 as the technology evangelist responsible for European developer support to lecture, provide consulting,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 </a:t>
            </a:r>
          </a:p>
          <a:p>
            <a:pPr marL="0" indent="0">
              <a:spcBef>
                <a:spcPts val="1200"/>
              </a:spcBef>
              <a:buNone/>
            </a:pPr>
            <a:r>
              <a:rPr lang="en-GB" sz="2300" noProof="0" dirty="0" smtClean="0"/>
              <a:t>Jeremy graduated with a MA in mathematics and physics in Marburg,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rock climbing.</a:t>
            </a:r>
          </a:p>
          <a:p>
            <a:pPr marL="0" indent="0">
              <a:spcBef>
                <a:spcPts val="1200"/>
              </a:spcBef>
              <a:buNone/>
            </a:pPr>
            <a:r>
              <a:rPr lang="en-GB" sz="2300" dirty="0" smtClean="0"/>
              <a:t>Many thanks to </a:t>
            </a:r>
            <a:r>
              <a:rPr lang="en-GB" sz="2300" b="1" dirty="0" smtClean="0"/>
              <a:t>Martin Schmid</a:t>
            </a:r>
            <a:r>
              <a:rPr lang="en-GB" sz="2300" dirty="0" smtClean="0"/>
              <a:t>, Autodesk, for inspiration and support, and my fellow </a:t>
            </a:r>
            <a:r>
              <a:rPr lang="en-GB" sz="2300" b="1" dirty="0" smtClean="0"/>
              <a:t>colleagues</a:t>
            </a:r>
            <a:r>
              <a:rPr lang="en-GB" sz="2300" dirty="0" smtClean="0"/>
              <a:t> in </a:t>
            </a:r>
            <a:r>
              <a:rPr lang="en-GB" sz="2300" dirty="0" err="1" smtClean="0"/>
              <a:t>DevTech</a:t>
            </a:r>
            <a:r>
              <a:rPr lang="en-GB" sz="2300" dirty="0" smtClean="0"/>
              <a:t> and especially in the AEC workgroup for being such a great team.</a:t>
            </a:r>
            <a:endParaRPr lang="en-GB" sz="2300" noProof="0" dirty="0" smtClean="0"/>
          </a:p>
        </p:txBody>
      </p:sp>
      <p:pic>
        <p:nvPicPr>
          <p:cNvPr id="5" name="Picture 4" descr="jeremy"/>
          <p:cNvPicPr>
            <a:picLocks noChangeAspect="1" noChangeArrowheads="1"/>
          </p:cNvPicPr>
          <p:nvPr/>
        </p:nvPicPr>
        <p:blipFill>
          <a:blip r:embed="rId3"/>
          <a:srcRect/>
          <a:stretch>
            <a:fillRect/>
          </a:stretch>
        </p:blipFill>
        <p:spPr bwMode="auto">
          <a:xfrm>
            <a:off x="7572375" y="327818"/>
            <a:ext cx="2250281" cy="2950369"/>
          </a:xfrm>
          <a:prstGeom prst="rect">
            <a:avLst/>
          </a:prstGeom>
          <a:noFill/>
          <a:ln w="9525">
            <a:noFill/>
            <a:miter lim="800000"/>
            <a:headEnd/>
            <a:tailEnd/>
          </a:ln>
        </p:spPr>
      </p:pic>
      <p:sp>
        <p:nvSpPr>
          <p:cNvPr id="6" name="Slide Number Placeholder 5"/>
          <p:cNvSpPr>
            <a:spLocks noGrp="1"/>
          </p:cNvSpPr>
          <p:nvPr>
            <p:ph type="sldNum" sz="quarter" idx="10"/>
          </p:nvPr>
        </p:nvSpPr>
        <p:spPr/>
        <p:txBody>
          <a:bodyPr/>
          <a:lstStyle/>
          <a:p>
            <a:fld id="{2EB444A3-E022-4BC8-A5E0-8E52F57F369C}" type="slidenum">
              <a:rPr lang="en-GB" smtClean="0"/>
              <a:pPr/>
              <a:t>3</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err="1" smtClean="0"/>
              <a:t>AvoidObstruction</a:t>
            </a:r>
            <a:endParaRPr lang="en-GB" noProof="0" dirty="0"/>
          </a:p>
        </p:txBody>
      </p:sp>
      <p:sp>
        <p:nvSpPr>
          <p:cNvPr id="3" name="Content Placeholder 2"/>
          <p:cNvSpPr>
            <a:spLocks noGrp="1"/>
          </p:cNvSpPr>
          <p:nvPr>
            <p:ph idx="1"/>
          </p:nvPr>
        </p:nvSpPr>
        <p:spPr>
          <a:xfrm>
            <a:off x="593725" y="1373187"/>
            <a:ext cx="12160250" cy="4343400"/>
          </a:xfrm>
        </p:spPr>
        <p:txBody>
          <a:bodyPr/>
          <a:lstStyle/>
          <a:p>
            <a:r>
              <a:rPr lang="en-GB" dirty="0" smtClean="0"/>
              <a:t>Detect and resolve obstructions between ducts, pipes, and beams</a:t>
            </a:r>
          </a:p>
          <a:p>
            <a:r>
              <a:rPr lang="en-GB" dirty="0" err="1" smtClean="0"/>
              <a:t>FindReferencesByDirection</a:t>
            </a:r>
            <a:r>
              <a:rPr lang="en-GB" dirty="0" smtClean="0"/>
              <a:t> ray casting intersection analysis</a:t>
            </a:r>
          </a:p>
          <a:p>
            <a:r>
              <a:rPr lang="en-GB" dirty="0" smtClean="0"/>
              <a:t>Split pipe into segments and insert elbows to reroute detour</a:t>
            </a:r>
          </a:p>
          <a:p>
            <a:pPr lvl="1"/>
            <a:r>
              <a:rPr lang="en-GB" dirty="0" smtClean="0"/>
              <a:t>Obstruction between pipes and beams</a:t>
            </a:r>
          </a:p>
          <a:p>
            <a:pPr lvl="1"/>
            <a:r>
              <a:rPr lang="en-GB" dirty="0" smtClean="0"/>
              <a:t>Pipes intersected together</a:t>
            </a:r>
          </a:p>
          <a:p>
            <a:pPr lvl="1"/>
            <a:r>
              <a:rPr lang="en-GB" dirty="0" smtClean="0"/>
              <a:t>Pipe loop intersection</a:t>
            </a:r>
          </a:p>
          <a:p>
            <a:pPr lvl="1"/>
            <a:r>
              <a:rPr lang="en-GB" dirty="0" smtClean="0"/>
              <a:t>Obstruction between pipes and ducts</a:t>
            </a:r>
          </a:p>
          <a:p>
            <a:pPr lvl="1"/>
            <a:r>
              <a:rPr lang="en-GB" dirty="0" smtClean="0"/>
              <a:t>Obstruction between a pipe and a duct</a:t>
            </a:r>
          </a:p>
        </p:txBody>
      </p:sp>
      <p:sp>
        <p:nvSpPr>
          <p:cNvPr id="4" name="Slide Number Placeholder 3"/>
          <p:cNvSpPr>
            <a:spLocks noGrp="1"/>
          </p:cNvSpPr>
          <p:nvPr>
            <p:ph type="sldNum" sz="quarter" idx="10"/>
          </p:nvPr>
        </p:nvSpPr>
        <p:spPr/>
        <p:txBody>
          <a:bodyPr/>
          <a:lstStyle/>
          <a:p>
            <a:fld id="{2EB444A3-E022-4BC8-A5E0-8E52F57F369C}" type="slidenum">
              <a:rPr lang="en-GB" smtClean="0"/>
              <a:pPr/>
              <a:t>30</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7" name="Picture 6" descr="AvoidObstruction02.png"/>
          <p:cNvPicPr>
            <a:picLocks noChangeAspect="1"/>
          </p:cNvPicPr>
          <p:nvPr/>
        </p:nvPicPr>
        <p:blipFill>
          <a:blip r:embed="rId2"/>
          <a:stretch>
            <a:fillRect/>
          </a:stretch>
        </p:blipFill>
        <p:spPr>
          <a:xfrm>
            <a:off x="257175" y="5716587"/>
            <a:ext cx="5543550" cy="2219325"/>
          </a:xfrm>
          <a:prstGeom prst="rect">
            <a:avLst/>
          </a:prstGeom>
        </p:spPr>
      </p:pic>
      <p:pic>
        <p:nvPicPr>
          <p:cNvPr id="8" name="Picture 7" descr="AvoidObstruction03.png"/>
          <p:cNvPicPr>
            <a:picLocks noChangeAspect="1"/>
          </p:cNvPicPr>
          <p:nvPr/>
        </p:nvPicPr>
        <p:blipFill>
          <a:blip r:embed="rId3"/>
          <a:stretch>
            <a:fillRect/>
          </a:stretch>
        </p:blipFill>
        <p:spPr>
          <a:xfrm>
            <a:off x="7419975" y="5716587"/>
            <a:ext cx="5429250" cy="2257425"/>
          </a:xfrm>
          <a:prstGeom prst="rect">
            <a:avLst/>
          </a:prstGeom>
        </p:spPr>
      </p:pic>
      <p:sp>
        <p:nvSpPr>
          <p:cNvPr id="9" name="Right Arrow 8"/>
          <p:cNvSpPr/>
          <p:nvPr/>
        </p:nvSpPr>
        <p:spPr bwMode="auto">
          <a:xfrm>
            <a:off x="6048375" y="6630987"/>
            <a:ext cx="838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err="1" smtClean="0"/>
              <a:t>TraverseSystem</a:t>
            </a:r>
            <a:endParaRPr lang="en-GB" noProof="0" dirty="0"/>
          </a:p>
        </p:txBody>
      </p:sp>
      <p:sp>
        <p:nvSpPr>
          <p:cNvPr id="3" name="Content Placeholder 2"/>
          <p:cNvSpPr>
            <a:spLocks noGrp="1"/>
          </p:cNvSpPr>
          <p:nvPr>
            <p:ph idx="1"/>
          </p:nvPr>
        </p:nvSpPr>
        <p:spPr/>
        <p:txBody>
          <a:bodyPr/>
          <a:lstStyle/>
          <a:p>
            <a:r>
              <a:rPr lang="en-GB" dirty="0" smtClean="0"/>
              <a:t>Traverse a mechanical or piping system in the direction of flow</a:t>
            </a:r>
          </a:p>
          <a:p>
            <a:pPr lvl="1"/>
            <a:r>
              <a:rPr lang="en-GB" dirty="0" smtClean="0"/>
              <a:t>Check </a:t>
            </a:r>
            <a:r>
              <a:rPr lang="en-GB" dirty="0" err="1" smtClean="0"/>
              <a:t>MechanicalSystem</a:t>
            </a:r>
            <a:r>
              <a:rPr lang="en-GB" dirty="0" smtClean="0"/>
              <a:t> </a:t>
            </a:r>
            <a:r>
              <a:rPr lang="en-GB" dirty="0" err="1" smtClean="0"/>
              <a:t>IsWellConnected</a:t>
            </a:r>
            <a:r>
              <a:rPr lang="en-GB" dirty="0" smtClean="0"/>
              <a:t> property</a:t>
            </a:r>
          </a:p>
          <a:p>
            <a:r>
              <a:rPr lang="en-GB" dirty="0" smtClean="0"/>
              <a:t>Dump the traversal results into an XML file</a:t>
            </a:r>
          </a:p>
          <a:p>
            <a:r>
              <a:rPr lang="en-GB" dirty="0" smtClean="0"/>
              <a:t>Determine system</a:t>
            </a:r>
          </a:p>
          <a:p>
            <a:r>
              <a:rPr lang="en-GB" dirty="0" smtClean="0"/>
              <a:t>Query base equipment as starting point</a:t>
            </a:r>
          </a:p>
          <a:p>
            <a:r>
              <a:rPr lang="en-GB" dirty="0" smtClean="0"/>
              <a:t>Query connector manager for connected neighbour elements</a:t>
            </a:r>
          </a:p>
          <a:p>
            <a:r>
              <a:rPr lang="en-GB" dirty="0" smtClean="0"/>
              <a:t>Similar approach works for electrical as well, cf. MEP sample</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31</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err="1" smtClean="0"/>
              <a:t>CreateAirHandler</a:t>
            </a:r>
            <a:endParaRPr lang="en-GB" noProof="0" dirty="0"/>
          </a:p>
        </p:txBody>
      </p:sp>
      <p:pic>
        <p:nvPicPr>
          <p:cNvPr id="4" name="Content Placeholder 3" descr="CreateAirHandler1.png"/>
          <p:cNvPicPr>
            <a:picLocks noGrp="1" noChangeAspect="1"/>
          </p:cNvPicPr>
          <p:nvPr>
            <p:ph idx="1"/>
          </p:nvPr>
        </p:nvPicPr>
        <p:blipFill>
          <a:blip r:embed="rId2"/>
          <a:stretch>
            <a:fillRect/>
          </a:stretch>
        </p:blipFill>
        <p:spPr>
          <a:xfrm>
            <a:off x="7038975" y="6249987"/>
            <a:ext cx="2360295" cy="2463165"/>
          </a:xfrm>
          <a:prstGeom prst="rect">
            <a:avLst/>
          </a:prstGeom>
        </p:spPr>
      </p:pic>
      <p:sp>
        <p:nvSpPr>
          <p:cNvPr id="5" name="Text Placeholder 4"/>
          <p:cNvSpPr>
            <a:spLocks noGrp="1"/>
          </p:cNvSpPr>
          <p:nvPr>
            <p:ph type="body" idx="4294967295"/>
          </p:nvPr>
        </p:nvSpPr>
        <p:spPr>
          <a:xfrm>
            <a:off x="593725" y="1601787"/>
            <a:ext cx="11762080" cy="7244356"/>
          </a:xfrm>
        </p:spPr>
        <p:txBody>
          <a:bodyPr/>
          <a:lstStyle/>
          <a:p>
            <a:r>
              <a:rPr lang="en-US" dirty="0" smtClean="0"/>
              <a:t>Create an air handler with pipe and duct connectors</a:t>
            </a:r>
            <a:endParaRPr lang="en-GB" dirty="0" smtClean="0"/>
          </a:p>
          <a:p>
            <a:r>
              <a:rPr lang="en-US" dirty="0" smtClean="0"/>
              <a:t>Check the template family category to verify valid starting point</a:t>
            </a:r>
            <a:endParaRPr lang="en-GB" dirty="0" smtClean="0"/>
          </a:p>
          <a:p>
            <a:r>
              <a:rPr lang="en-US" dirty="0" smtClean="0"/>
              <a:t>Use </a:t>
            </a:r>
            <a:r>
              <a:rPr lang="en-US" dirty="0" err="1" smtClean="0"/>
              <a:t>FamilyItemFactory</a:t>
            </a:r>
            <a:r>
              <a:rPr lang="en-US" dirty="0" smtClean="0"/>
              <a:t> class methods </a:t>
            </a:r>
            <a:r>
              <a:rPr lang="en-US" dirty="0" err="1" smtClean="0"/>
              <a:t>NewExtrusion</a:t>
            </a:r>
            <a:r>
              <a:rPr lang="en-US" dirty="0" smtClean="0"/>
              <a:t>, </a:t>
            </a:r>
            <a:r>
              <a:rPr lang="en-US" dirty="0" err="1" smtClean="0"/>
              <a:t>NewPipeConnector</a:t>
            </a:r>
            <a:r>
              <a:rPr lang="en-US" dirty="0" smtClean="0"/>
              <a:t>, </a:t>
            </a:r>
            <a:r>
              <a:rPr lang="en-US" dirty="0" err="1" smtClean="0"/>
              <a:t>NewDuctConnector</a:t>
            </a:r>
            <a:endParaRPr lang="en-GB" dirty="0" smtClean="0"/>
          </a:p>
          <a:p>
            <a:r>
              <a:rPr lang="en-US" dirty="0" smtClean="0"/>
              <a:t>Set proper connector parameters and use </a:t>
            </a:r>
            <a:r>
              <a:rPr lang="en-US" dirty="0" err="1" smtClean="0"/>
              <a:t>Document.CombineElements</a:t>
            </a:r>
            <a:r>
              <a:rPr lang="en-US" dirty="0" smtClean="0"/>
              <a:t> to join the extrusions</a:t>
            </a:r>
            <a:endParaRPr lang="en-GB" dirty="0" smtClean="0"/>
          </a:p>
          <a:p>
            <a:r>
              <a:rPr lang="en-GB" dirty="0" smtClean="0"/>
              <a:t>Geometric shape creation is generic</a:t>
            </a:r>
          </a:p>
          <a:p>
            <a:r>
              <a:rPr lang="en-GB" dirty="0" smtClean="0"/>
              <a:t>Addition of the connectors is MEP specific</a:t>
            </a:r>
          </a:p>
          <a:p>
            <a:r>
              <a:rPr lang="en-GB" dirty="0" smtClean="0"/>
              <a:t>Runs in all flavours of Revit</a:t>
            </a:r>
            <a:endParaRPr lang="en-GB" dirty="0"/>
          </a:p>
        </p:txBody>
      </p:sp>
      <p:sp>
        <p:nvSpPr>
          <p:cNvPr id="6" name="Slide Number Placeholder 5"/>
          <p:cNvSpPr>
            <a:spLocks noGrp="1"/>
          </p:cNvSpPr>
          <p:nvPr>
            <p:ph type="sldNum" sz="quarter" idx="10"/>
          </p:nvPr>
        </p:nvSpPr>
        <p:spPr/>
        <p:txBody>
          <a:bodyPr/>
          <a:lstStyle/>
          <a:p>
            <a:fld id="{2EB444A3-E022-4BC8-A5E0-8E52F57F369C}" type="slidenum">
              <a:rPr lang="en-GB" smtClean="0"/>
              <a:pPr/>
              <a:t>32</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MEP Sample</a:t>
            </a:r>
            <a:endParaRPr lang="en-GB" noProof="0" dirty="0"/>
          </a:p>
        </p:txBody>
      </p:sp>
      <p:sp>
        <p:nvSpPr>
          <p:cNvPr id="3" name="Content Placeholder 2"/>
          <p:cNvSpPr>
            <a:spLocks noGrp="1"/>
          </p:cNvSpPr>
          <p:nvPr>
            <p:ph idx="1"/>
          </p:nvPr>
        </p:nvSpPr>
        <p:spPr>
          <a:xfrm>
            <a:off x="593725" y="1373187"/>
            <a:ext cx="11762080" cy="2590800"/>
          </a:xfrm>
        </p:spPr>
        <p:txBody>
          <a:bodyPr/>
          <a:lstStyle/>
          <a:p>
            <a:r>
              <a:rPr lang="en-GB" smtClean="0"/>
              <a:t>Non-SDK </a:t>
            </a:r>
            <a:r>
              <a:rPr lang="en-GB" dirty="0" smtClean="0"/>
              <a:t>sample, included in presentation material</a:t>
            </a:r>
          </a:p>
          <a:p>
            <a:r>
              <a:rPr lang="en-GB" dirty="0" smtClean="0"/>
              <a:t>HVAC air terminal analysis and sizing</a:t>
            </a:r>
          </a:p>
          <a:p>
            <a:r>
              <a:rPr lang="en-GB" dirty="0" smtClean="0"/>
              <a:t>Hierarchical display of an electrical system</a:t>
            </a:r>
          </a:p>
          <a:p>
            <a:r>
              <a:rPr lang="en-GB" dirty="0" smtClean="0"/>
              <a:t>Implements a ribbon panel, about box, and progress bar</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33</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6" name="Picture 5" descr="mep_panel.png"/>
          <p:cNvPicPr>
            <a:picLocks noChangeAspect="1"/>
          </p:cNvPicPr>
          <p:nvPr/>
        </p:nvPicPr>
        <p:blipFill>
          <a:blip r:embed="rId2"/>
          <a:stretch>
            <a:fillRect/>
          </a:stretch>
        </p:blipFill>
        <p:spPr>
          <a:xfrm>
            <a:off x="1009650" y="4035424"/>
            <a:ext cx="4200525" cy="1985963"/>
          </a:xfrm>
          <a:prstGeom prst="rect">
            <a:avLst/>
          </a:prstGeom>
        </p:spPr>
      </p:pic>
      <p:pic>
        <p:nvPicPr>
          <p:cNvPr id="7" name="Picture 6" descr="mep_about.png"/>
          <p:cNvPicPr>
            <a:picLocks noChangeAspect="1"/>
          </p:cNvPicPr>
          <p:nvPr/>
        </p:nvPicPr>
        <p:blipFill>
          <a:blip r:embed="rId3"/>
          <a:stretch>
            <a:fillRect/>
          </a:stretch>
        </p:blipFill>
        <p:spPr>
          <a:xfrm>
            <a:off x="6353175" y="3963987"/>
            <a:ext cx="4791075" cy="2933700"/>
          </a:xfrm>
          <a:prstGeom prst="rect">
            <a:avLst/>
          </a:prstGeom>
        </p:spPr>
      </p:pic>
      <p:pic>
        <p:nvPicPr>
          <p:cNvPr id="8" name="Picture 7" descr="mep_progress_bar.png"/>
          <p:cNvPicPr>
            <a:picLocks noChangeAspect="1"/>
          </p:cNvPicPr>
          <p:nvPr/>
        </p:nvPicPr>
        <p:blipFill>
          <a:blip r:embed="rId4"/>
          <a:stretch>
            <a:fillRect/>
          </a:stretch>
        </p:blipFill>
        <p:spPr>
          <a:xfrm>
            <a:off x="3228975" y="7392987"/>
            <a:ext cx="6272213" cy="1228725"/>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MEP Electrical Sample</a:t>
            </a:r>
            <a:endParaRPr lang="en-GB" noProof="0" dirty="0"/>
          </a:p>
        </p:txBody>
      </p:sp>
      <p:sp>
        <p:nvSpPr>
          <p:cNvPr id="3" name="Content Placeholder 2"/>
          <p:cNvSpPr>
            <a:spLocks noGrp="1"/>
          </p:cNvSpPr>
          <p:nvPr>
            <p:ph idx="1"/>
          </p:nvPr>
        </p:nvSpPr>
        <p:spPr>
          <a:xfrm>
            <a:off x="593725" y="1373187"/>
            <a:ext cx="6521450" cy="6324600"/>
          </a:xfrm>
        </p:spPr>
        <p:txBody>
          <a:bodyPr/>
          <a:lstStyle/>
          <a:p>
            <a:r>
              <a:rPr lang="en-GB" dirty="0" smtClean="0"/>
              <a:t>Traverse the electrical system</a:t>
            </a:r>
          </a:p>
          <a:p>
            <a:r>
              <a:rPr lang="en-GB" dirty="0" smtClean="0"/>
              <a:t>Reproduce the system browser data structure in a tree view</a:t>
            </a:r>
          </a:p>
          <a:p>
            <a:r>
              <a:rPr lang="en-GB" dirty="0" smtClean="0"/>
              <a:t>Display the complete connection hierarchy in a tree view</a:t>
            </a:r>
          </a:p>
          <a:p>
            <a:r>
              <a:rPr lang="en-GB" dirty="0" smtClean="0"/>
              <a:t>Easy in Revit 2010 using connection manager</a:t>
            </a:r>
          </a:p>
          <a:p>
            <a:r>
              <a:rPr lang="en-GB" dirty="0" err="1" smtClean="0"/>
              <a:t>CmdElectricalConnectors</a:t>
            </a:r>
            <a:r>
              <a:rPr lang="en-GB" dirty="0" smtClean="0"/>
              <a:t> is similar to </a:t>
            </a:r>
            <a:r>
              <a:rPr lang="en-GB" dirty="0" err="1" smtClean="0"/>
              <a:t>TraverseSystem</a:t>
            </a:r>
            <a:endParaRPr lang="en-GB" dirty="0" smtClean="0"/>
          </a:p>
          <a:p>
            <a:r>
              <a:rPr lang="en-GB" dirty="0" smtClean="0"/>
              <a:t>Includes old commands using parameters instead of connectors</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34</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pic>
        <p:nvPicPr>
          <p:cNvPr id="8" name="Picture 7" descr="mep_el_system_browser_rvt.png"/>
          <p:cNvPicPr>
            <a:picLocks noChangeAspect="1"/>
          </p:cNvPicPr>
          <p:nvPr/>
        </p:nvPicPr>
        <p:blipFill>
          <a:blip r:embed="rId2"/>
          <a:stretch>
            <a:fillRect/>
          </a:stretch>
        </p:blipFill>
        <p:spPr>
          <a:xfrm>
            <a:off x="8105775" y="687387"/>
            <a:ext cx="4655344" cy="5214938"/>
          </a:xfrm>
          <a:prstGeom prst="rect">
            <a:avLst/>
          </a:prstGeom>
        </p:spPr>
      </p:pic>
      <p:pic>
        <p:nvPicPr>
          <p:cNvPr id="7" name="Picture 6" descr="mep_el_system_browser.png"/>
          <p:cNvPicPr>
            <a:picLocks noChangeAspect="1"/>
          </p:cNvPicPr>
          <p:nvPr/>
        </p:nvPicPr>
        <p:blipFill>
          <a:blip r:embed="rId3"/>
          <a:stretch>
            <a:fillRect/>
          </a:stretch>
        </p:blipFill>
        <p:spPr>
          <a:xfrm>
            <a:off x="7800975" y="2389981"/>
            <a:ext cx="4583906" cy="4774406"/>
          </a:xfrm>
          <a:prstGeom prst="rect">
            <a:avLst/>
          </a:prstGeom>
        </p:spPr>
      </p:pic>
      <p:pic>
        <p:nvPicPr>
          <p:cNvPr id="6" name="Picture 5" descr="mep_el_connectors.png"/>
          <p:cNvPicPr>
            <a:picLocks noChangeAspect="1"/>
          </p:cNvPicPr>
          <p:nvPr/>
        </p:nvPicPr>
        <p:blipFill>
          <a:blip r:embed="rId4"/>
          <a:stretch>
            <a:fillRect/>
          </a:stretch>
        </p:blipFill>
        <p:spPr>
          <a:xfrm>
            <a:off x="9248775" y="3609181"/>
            <a:ext cx="2857500" cy="5155406"/>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p_hvac_colour_fill.png"/>
          <p:cNvPicPr>
            <a:picLocks noChangeAspect="1"/>
          </p:cNvPicPr>
          <p:nvPr/>
        </p:nvPicPr>
        <p:blipFill>
          <a:blip r:embed="rId2"/>
          <a:stretch>
            <a:fillRect/>
          </a:stretch>
        </p:blipFill>
        <p:spPr>
          <a:xfrm>
            <a:off x="7343775" y="1296987"/>
            <a:ext cx="5419725" cy="4171950"/>
          </a:xfrm>
          <a:prstGeom prst="rect">
            <a:avLst/>
          </a:prstGeom>
        </p:spPr>
      </p:pic>
      <p:sp>
        <p:nvSpPr>
          <p:cNvPr id="2" name="Title 1"/>
          <p:cNvSpPr>
            <a:spLocks noGrp="1"/>
          </p:cNvSpPr>
          <p:nvPr>
            <p:ph type="title"/>
          </p:nvPr>
        </p:nvSpPr>
        <p:spPr/>
        <p:txBody>
          <a:bodyPr/>
          <a:lstStyle/>
          <a:p>
            <a:r>
              <a:rPr lang="en-GB" sz="4000" noProof="0" dirty="0" smtClean="0"/>
              <a:t>MEP HVAC Sample</a:t>
            </a:r>
            <a:endParaRPr lang="en-GB" noProof="0" dirty="0"/>
          </a:p>
        </p:txBody>
      </p:sp>
      <p:sp>
        <p:nvSpPr>
          <p:cNvPr id="3" name="Content Placeholder 2"/>
          <p:cNvSpPr>
            <a:spLocks noGrp="1"/>
          </p:cNvSpPr>
          <p:nvPr>
            <p:ph idx="1"/>
          </p:nvPr>
        </p:nvSpPr>
        <p:spPr>
          <a:xfrm>
            <a:off x="593725" y="1373187"/>
            <a:ext cx="7740650" cy="7086600"/>
          </a:xfrm>
        </p:spPr>
        <p:txBody>
          <a:bodyPr/>
          <a:lstStyle/>
          <a:p>
            <a:r>
              <a:rPr lang="en-GB" dirty="0" smtClean="0"/>
              <a:t>HVAC Task</a:t>
            </a:r>
          </a:p>
          <a:p>
            <a:pPr lvl="1"/>
            <a:r>
              <a:rPr lang="en-US" dirty="0" smtClean="0"/>
              <a:t>Place and size air ducts and terminals</a:t>
            </a:r>
            <a:endParaRPr lang="en-GB" dirty="0" smtClean="0"/>
          </a:p>
          <a:p>
            <a:pPr lvl="1"/>
            <a:r>
              <a:rPr lang="en-US" dirty="0" smtClean="0"/>
              <a:t>Analysis and verification of results</a:t>
            </a:r>
          </a:p>
          <a:p>
            <a:pPr>
              <a:spcBef>
                <a:spcPts val="1200"/>
              </a:spcBef>
            </a:pPr>
            <a:r>
              <a:rPr lang="en-GB" dirty="0" smtClean="0"/>
              <a:t>Commands aligned with HVAC engineering workflow</a:t>
            </a:r>
          </a:p>
          <a:p>
            <a:pPr lvl="1"/>
            <a:r>
              <a:rPr lang="en-GB" dirty="0" smtClean="0"/>
              <a:t>Assign flow to terminals</a:t>
            </a:r>
          </a:p>
          <a:p>
            <a:pPr lvl="1"/>
            <a:r>
              <a:rPr lang="en-GB" dirty="0" smtClean="0"/>
              <a:t>Change air terminal size</a:t>
            </a:r>
          </a:p>
          <a:p>
            <a:pPr lvl="1"/>
            <a:r>
              <a:rPr lang="en-GB" dirty="0" smtClean="0"/>
              <a:t>Verify design by air flow per surface area</a:t>
            </a:r>
          </a:p>
          <a:p>
            <a:pPr lvl="1"/>
            <a:r>
              <a:rPr lang="en-GB" dirty="0" smtClean="0"/>
              <a:t>Reset demo</a:t>
            </a:r>
          </a:p>
          <a:p>
            <a:pPr>
              <a:spcBef>
                <a:spcPts val="1200"/>
              </a:spcBef>
            </a:pPr>
            <a:r>
              <a:rPr lang="en-GB" dirty="0" smtClean="0"/>
              <a:t>All modification uses generic parameter and type access</a:t>
            </a:r>
          </a:p>
          <a:p>
            <a:pPr>
              <a:spcBef>
                <a:spcPts val="1200"/>
              </a:spcBef>
            </a:pPr>
            <a:r>
              <a:rPr lang="en-GB" dirty="0" smtClean="0"/>
              <a:t>Changes are reflected by schedules and colour fill</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35</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Materials</a:t>
            </a:r>
            <a:endParaRPr lang="en-GB" dirty="0"/>
          </a:p>
        </p:txBody>
      </p:sp>
      <p:sp>
        <p:nvSpPr>
          <p:cNvPr id="3" name="Content Placeholder 2"/>
          <p:cNvSpPr>
            <a:spLocks noGrp="1"/>
          </p:cNvSpPr>
          <p:nvPr>
            <p:ph idx="1"/>
          </p:nvPr>
        </p:nvSpPr>
        <p:spPr>
          <a:xfrm>
            <a:off x="593725" y="1373187"/>
            <a:ext cx="12007850" cy="7472956"/>
          </a:xfrm>
        </p:spPr>
        <p:txBody>
          <a:bodyPr/>
          <a:lstStyle/>
          <a:p>
            <a:r>
              <a:rPr lang="en-GB" dirty="0" smtClean="0"/>
              <a:t>Webcast recording and materials will be posted to ADN</a:t>
            </a:r>
          </a:p>
          <a:p>
            <a:pPr lvl="1"/>
            <a:r>
              <a:rPr lang="en-US" sz="2400" dirty="0" smtClean="0"/>
              <a:t>Software &amp; Support &gt;  Revit &gt; Knowledgebase &gt; Whitepapers and Training Videos</a:t>
            </a:r>
            <a:endParaRPr lang="en-GB" sz="2400" dirty="0" smtClean="0"/>
          </a:p>
          <a:p>
            <a:pPr>
              <a:spcBef>
                <a:spcPts val="2400"/>
              </a:spcBef>
            </a:pPr>
            <a:r>
              <a:rPr lang="en-GB" dirty="0" smtClean="0"/>
              <a:t>Also to the public ADN web site training schedule</a:t>
            </a:r>
          </a:p>
          <a:p>
            <a:pPr lvl="1"/>
            <a:r>
              <a:rPr lang="en-GB" sz="2400" dirty="0" smtClean="0">
                <a:hlinkClick r:id="rId2"/>
              </a:rPr>
              <a:t>http://www.adskconsulting.com/adn/cs/api_course_sched.php</a:t>
            </a:r>
            <a:r>
              <a:rPr lang="en-GB" sz="2400" dirty="0" smtClean="0"/>
              <a:t> &gt; Revit MEP API</a:t>
            </a:r>
          </a:p>
          <a:p>
            <a:pPr>
              <a:spcBef>
                <a:spcPts val="2400"/>
              </a:spcBef>
            </a:pPr>
            <a:r>
              <a:rPr lang="en-GB" dirty="0" smtClean="0"/>
              <a:t>Content</a:t>
            </a:r>
          </a:p>
          <a:p>
            <a:pPr lvl="1">
              <a:tabLst>
                <a:tab pos="4114800" algn="l"/>
              </a:tabLst>
            </a:pPr>
            <a:r>
              <a:rPr lang="en-GB" dirty="0" smtClean="0"/>
              <a:t>rme_api_doc.zip – Documentation</a:t>
            </a:r>
          </a:p>
          <a:p>
            <a:pPr lvl="1">
              <a:tabLst>
                <a:tab pos="4114800" algn="l"/>
              </a:tabLst>
            </a:pPr>
            <a:r>
              <a:rPr lang="en-GB" dirty="0" smtClean="0"/>
              <a:t>rme_api_ppt.zip – Presentation	</a:t>
            </a:r>
          </a:p>
          <a:p>
            <a:pPr lvl="1">
              <a:tabLst>
                <a:tab pos="4114800" algn="l"/>
              </a:tabLst>
            </a:pPr>
            <a:r>
              <a:rPr lang="en-GB" dirty="0" smtClean="0"/>
              <a:t>rme_api_src.zip – Sample source code</a:t>
            </a:r>
            <a:endParaRPr lang="en-GB" sz="2400"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36</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77787"/>
            <a:ext cx="11762080" cy="914400"/>
          </a:xfrm>
        </p:spPr>
        <p:txBody>
          <a:bodyPr/>
          <a:lstStyle/>
          <a:p>
            <a:r>
              <a:rPr lang="en-GB" noProof="0" dirty="0" smtClean="0"/>
              <a:t>Learning More</a:t>
            </a:r>
            <a:endParaRPr lang="en-GB" noProof="0" dirty="0"/>
          </a:p>
        </p:txBody>
      </p:sp>
      <p:sp>
        <p:nvSpPr>
          <p:cNvPr id="3" name="Content Placeholder 2"/>
          <p:cNvSpPr>
            <a:spLocks noGrp="1"/>
          </p:cNvSpPr>
          <p:nvPr>
            <p:ph idx="1"/>
          </p:nvPr>
        </p:nvSpPr>
        <p:spPr>
          <a:xfrm>
            <a:off x="593725" y="1139231"/>
            <a:ext cx="11762080" cy="7777756"/>
          </a:xfrm>
        </p:spPr>
        <p:txBody>
          <a:bodyPr/>
          <a:lstStyle/>
          <a:p>
            <a:pPr marL="463550" indent="-463550">
              <a:spcBef>
                <a:spcPts val="200"/>
              </a:spcBef>
              <a:defRPr/>
            </a:pPr>
            <a:r>
              <a:rPr lang="en-GB" sz="2800" noProof="0" dirty="0" smtClean="0"/>
              <a:t>Online Help, Developer's Guide and SDK Samples</a:t>
            </a:r>
          </a:p>
          <a:p>
            <a:pPr marL="463550" indent="-463550">
              <a:spcBef>
                <a:spcPts val="200"/>
              </a:spcBef>
            </a:pPr>
            <a:r>
              <a:rPr lang="en-GB" sz="2800" noProof="0" dirty="0" err="1" smtClean="0"/>
              <a:t>DevTV</a:t>
            </a:r>
            <a:r>
              <a:rPr lang="en-GB" sz="2800" noProof="0" dirty="0" smtClean="0"/>
              <a:t> Introduction to Revit Programming</a:t>
            </a:r>
          </a:p>
          <a:p>
            <a:pPr marL="463550" lvl="1" indent="0">
              <a:spcBef>
                <a:spcPts val="200"/>
              </a:spcBef>
              <a:buNone/>
            </a:pPr>
            <a:r>
              <a:rPr lang="en-GB" sz="2400" u="sng" noProof="0" dirty="0" smtClean="0">
                <a:hlinkClick r:id="rId2"/>
              </a:rPr>
              <a:t>http://usa.autodesk.com/adsk/servlet/index?siteID=123112&amp;id=2484975</a:t>
            </a:r>
            <a:endParaRPr lang="en-GB" sz="2400" noProof="0" dirty="0" smtClean="0"/>
          </a:p>
          <a:p>
            <a:pPr marL="463550" indent="-463550">
              <a:spcBef>
                <a:spcPts val="200"/>
              </a:spcBef>
            </a:pPr>
            <a:r>
              <a:rPr lang="en-GB" sz="2800" noProof="0" dirty="0" smtClean="0"/>
              <a:t>Recording of Revit 2010 Programming Introduction Webcast</a:t>
            </a:r>
          </a:p>
          <a:p>
            <a:pPr marL="463550" lvl="1" indent="0">
              <a:spcBef>
                <a:spcPts val="200"/>
              </a:spcBef>
              <a:buNone/>
            </a:pPr>
            <a:r>
              <a:rPr lang="en-GB" sz="2400" noProof="0" dirty="0" smtClean="0">
                <a:hlinkClick r:id="rId3"/>
              </a:rPr>
              <a:t>http://www.adskconsulting.com/adn/cs/api_course_sched.php</a:t>
            </a:r>
            <a:r>
              <a:rPr lang="en-GB" sz="2400" noProof="0" dirty="0" smtClean="0"/>
              <a:t> &gt; Revit API</a:t>
            </a:r>
          </a:p>
          <a:p>
            <a:pPr marL="463550" indent="-463550">
              <a:spcBef>
                <a:spcPts val="200"/>
              </a:spcBef>
            </a:pPr>
            <a:r>
              <a:rPr lang="en-GB" sz="2800" noProof="0" dirty="0" smtClean="0"/>
              <a:t>Recording of Revit MEP API Webcast</a:t>
            </a:r>
          </a:p>
          <a:p>
            <a:pPr marL="463550" lvl="1" indent="0">
              <a:spcBef>
                <a:spcPts val="200"/>
              </a:spcBef>
              <a:buNone/>
            </a:pPr>
            <a:r>
              <a:rPr lang="en-GB" sz="2400" noProof="0" dirty="0" smtClean="0">
                <a:hlinkClick r:id="rId3"/>
              </a:rPr>
              <a:t>http://www.adskconsulting.com/adn/cs/api_course_sched.php</a:t>
            </a:r>
            <a:r>
              <a:rPr lang="en-GB" sz="2400" noProof="0" dirty="0" smtClean="0"/>
              <a:t> &gt; Revit MEP API</a:t>
            </a:r>
          </a:p>
          <a:p>
            <a:pPr marL="463550" lvl="1" indent="0">
              <a:spcBef>
                <a:spcPts val="200"/>
              </a:spcBef>
              <a:buNone/>
            </a:pPr>
            <a:r>
              <a:rPr lang="en-GB" sz="2400" noProof="0" dirty="0" smtClean="0">
                <a:hlinkClick r:id="rId3"/>
              </a:rPr>
              <a:t>http://thebuildingcoder.typepad.com/blog/2009/06/revit-mep-api.html </a:t>
            </a:r>
            <a:endParaRPr lang="en-GB" sz="2400" noProof="0" dirty="0" smtClean="0"/>
          </a:p>
          <a:p>
            <a:pPr marL="463550" indent="-463550">
              <a:spcBef>
                <a:spcPts val="200"/>
              </a:spcBef>
              <a:defRPr/>
            </a:pPr>
            <a:r>
              <a:rPr lang="en-GB" sz="2800" noProof="0" dirty="0" smtClean="0"/>
              <a:t>Discussion Group</a:t>
            </a:r>
          </a:p>
          <a:p>
            <a:pPr marL="463550" lvl="1" indent="0">
              <a:spcBef>
                <a:spcPts val="200"/>
              </a:spcBef>
              <a:buNone/>
              <a:defRPr/>
            </a:pPr>
            <a:r>
              <a:rPr lang="en-GB" sz="2400" noProof="0" dirty="0" smtClean="0">
                <a:hlinkClick r:id="rId4"/>
              </a:rPr>
              <a:t>http://discussion.autodesk.com</a:t>
            </a:r>
            <a:r>
              <a:rPr lang="en-GB" sz="2400" noProof="0" dirty="0" smtClean="0"/>
              <a:t> &gt; Revit Architecture &gt; Revit API</a:t>
            </a:r>
          </a:p>
          <a:p>
            <a:pPr marL="463550" indent="-463550">
              <a:spcBef>
                <a:spcPts val="200"/>
              </a:spcBef>
              <a:defRPr/>
            </a:pPr>
            <a:r>
              <a:rPr lang="en-GB" sz="2800" noProof="0" dirty="0" smtClean="0"/>
              <a:t>API Training Classes</a:t>
            </a:r>
          </a:p>
          <a:p>
            <a:pPr marL="463550" lvl="1" indent="0">
              <a:spcBef>
                <a:spcPts val="200"/>
              </a:spcBef>
              <a:buNone/>
              <a:defRPr/>
            </a:pPr>
            <a:r>
              <a:rPr lang="en-GB" sz="2400" noProof="0" dirty="0" smtClean="0">
                <a:hlinkClick r:id="rId4"/>
              </a:rPr>
              <a:t>http://</a:t>
            </a:r>
            <a:r>
              <a:rPr lang="en-GB" sz="2400" noProof="0" dirty="0" smtClean="0">
                <a:hlinkClick r:id="rId5"/>
              </a:rPr>
              <a:t>www.autodesk.com/apitraining</a:t>
            </a:r>
            <a:endParaRPr lang="en-GB" sz="2400" noProof="0" dirty="0" smtClean="0"/>
          </a:p>
          <a:p>
            <a:pPr marL="463550" indent="-463550">
              <a:lnSpc>
                <a:spcPct val="90000"/>
              </a:lnSpc>
              <a:spcBef>
                <a:spcPts val="200"/>
              </a:spcBef>
              <a:defRPr/>
            </a:pPr>
            <a:r>
              <a:rPr lang="en-GB" sz="2800" noProof="0" dirty="0" smtClean="0"/>
              <a:t>The Building Coder, Jeremy </a:t>
            </a:r>
            <a:r>
              <a:rPr lang="en-GB" sz="2800" noProof="0" dirty="0" err="1" smtClean="0"/>
              <a:t>Tammik's</a:t>
            </a:r>
            <a:r>
              <a:rPr lang="en-GB" sz="2800" noProof="0" dirty="0" smtClean="0"/>
              <a:t> Revit API Blog</a:t>
            </a:r>
          </a:p>
          <a:p>
            <a:pPr marL="463550" lvl="1" indent="0">
              <a:lnSpc>
                <a:spcPct val="90000"/>
              </a:lnSpc>
              <a:spcBef>
                <a:spcPts val="200"/>
              </a:spcBef>
              <a:buNone/>
              <a:defRPr/>
            </a:pPr>
            <a:r>
              <a:rPr lang="en-GB" sz="2400" noProof="0" dirty="0" smtClean="0">
                <a:hlinkClick r:id="rId6"/>
              </a:rPr>
              <a:t>http://thebuildingcoder.typepad.com</a:t>
            </a:r>
            <a:endParaRPr lang="en-GB" sz="2400" noProof="0" dirty="0" smtClean="0"/>
          </a:p>
          <a:p>
            <a:pPr marL="463550" indent="-463550">
              <a:spcBef>
                <a:spcPts val="200"/>
              </a:spcBef>
              <a:defRPr/>
            </a:pPr>
            <a:r>
              <a:rPr lang="en-GB" sz="2800" noProof="0" dirty="0" smtClean="0"/>
              <a:t>ADN, The Autodesk Developer Network</a:t>
            </a:r>
          </a:p>
          <a:p>
            <a:pPr marL="463550" lvl="1" indent="0">
              <a:spcBef>
                <a:spcPts val="200"/>
              </a:spcBef>
              <a:buNone/>
              <a:defRPr/>
            </a:pPr>
            <a:r>
              <a:rPr lang="en-GB" sz="2400" noProof="0" dirty="0" smtClean="0">
                <a:hlinkClick r:id="rId4"/>
              </a:rPr>
              <a:t>http://</a:t>
            </a:r>
            <a:r>
              <a:rPr lang="en-GB" sz="2400" noProof="0" dirty="0" smtClean="0">
                <a:hlinkClick r:id="rId7"/>
              </a:rPr>
              <a:t>www.autodesk.com/joinadn</a:t>
            </a:r>
            <a:endParaRPr lang="en-GB" sz="2400" noProof="0" dirty="0" smtClean="0"/>
          </a:p>
          <a:p>
            <a:pPr marL="463550" indent="-463550">
              <a:lnSpc>
                <a:spcPct val="90000"/>
              </a:lnSpc>
              <a:spcBef>
                <a:spcPts val="200"/>
              </a:spcBef>
              <a:defRPr/>
            </a:pPr>
            <a:r>
              <a:rPr lang="en-GB" sz="2800" noProof="0" dirty="0" err="1" smtClean="0"/>
              <a:t>DevHelp</a:t>
            </a:r>
            <a:r>
              <a:rPr lang="en-GB" sz="2800" noProof="0" dirty="0" smtClean="0"/>
              <a:t> Online for ADN members</a:t>
            </a:r>
          </a:p>
          <a:p>
            <a:pPr marL="463550" lvl="1" indent="0">
              <a:lnSpc>
                <a:spcPct val="90000"/>
              </a:lnSpc>
              <a:spcBef>
                <a:spcPts val="200"/>
              </a:spcBef>
              <a:buNone/>
              <a:defRPr/>
            </a:pPr>
            <a:r>
              <a:rPr lang="en-GB" sz="2400" noProof="0" dirty="0" smtClean="0">
                <a:hlinkClick r:id="rId6"/>
              </a:rPr>
              <a:t>http://adn.autodesk.com</a:t>
            </a:r>
            <a:endParaRPr lang="en-GB" sz="3200" noProof="0" dirty="0" smtClean="0"/>
          </a:p>
        </p:txBody>
      </p:sp>
      <p:sp>
        <p:nvSpPr>
          <p:cNvPr id="4" name="Slide Number Placeholder 3"/>
          <p:cNvSpPr>
            <a:spLocks noGrp="1"/>
          </p:cNvSpPr>
          <p:nvPr>
            <p:ph type="sldNum" sz="quarter" idx="10"/>
          </p:nvPr>
        </p:nvSpPr>
        <p:spPr/>
        <p:txBody>
          <a:bodyPr/>
          <a:lstStyle/>
          <a:p>
            <a:fld id="{2EB444A3-E022-4BC8-A5E0-8E52F57F369C}" type="slidenum">
              <a:rPr lang="en-GB" smtClean="0"/>
              <a:pPr/>
              <a:t>37</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2080" cy="1417320"/>
          </a:xfrm>
        </p:spPr>
        <p:txBody>
          <a:bodyPr/>
          <a:lstStyle/>
          <a:p>
            <a:r>
              <a:rPr lang="en-GB" noProof="0" dirty="0" smtClean="0"/>
              <a:t>Polls About the Presentation</a:t>
            </a:r>
            <a:endParaRPr lang="en-GB" noProof="0" dirty="0"/>
          </a:p>
        </p:txBody>
      </p:sp>
      <p:sp>
        <p:nvSpPr>
          <p:cNvPr id="3" name="Content Placeholder 2"/>
          <p:cNvSpPr>
            <a:spLocks noGrp="1"/>
          </p:cNvSpPr>
          <p:nvPr>
            <p:ph idx="1"/>
          </p:nvPr>
        </p:nvSpPr>
        <p:spPr>
          <a:xfrm>
            <a:off x="561975" y="1906587"/>
            <a:ext cx="12007850" cy="5638800"/>
          </a:xfrm>
        </p:spPr>
        <p:txBody>
          <a:bodyPr/>
          <a:lstStyle/>
          <a:p>
            <a:pPr>
              <a:buNone/>
            </a:pPr>
            <a:r>
              <a:rPr lang="en-GB" sz="3200" noProof="0" smtClean="0"/>
              <a:t>6. How was the audio quality of the presentation?</a:t>
            </a:r>
          </a:p>
          <a:p>
            <a:pPr lvl="1"/>
            <a:r>
              <a:rPr lang="en-GB" sz="2400" noProof="0" smtClean="0"/>
              <a:t>Good, Acceptable, Poor</a:t>
            </a:r>
          </a:p>
          <a:p>
            <a:pPr>
              <a:buNone/>
            </a:pPr>
            <a:r>
              <a:rPr lang="en-GB" sz="3200" noProof="0" smtClean="0"/>
              <a:t>7. How was the visual quality of the presentation?</a:t>
            </a:r>
          </a:p>
          <a:p>
            <a:pPr lvl="1"/>
            <a:r>
              <a:rPr lang="en-GB" sz="2400" noProof="0" smtClean="0"/>
              <a:t>Good, Acceptable, Poor</a:t>
            </a:r>
          </a:p>
          <a:p>
            <a:pPr>
              <a:buNone/>
            </a:pPr>
            <a:r>
              <a:rPr lang="en-GB" sz="3200" noProof="0" smtClean="0"/>
              <a:t>8. How do you rate the presentation material?</a:t>
            </a:r>
          </a:p>
          <a:p>
            <a:pPr lvl="1"/>
            <a:r>
              <a:rPr lang="en-GB" sz="2400" noProof="0" smtClean="0"/>
              <a:t>Excellent, Good, Okay, Poor</a:t>
            </a:r>
          </a:p>
          <a:p>
            <a:pPr>
              <a:buNone/>
            </a:pPr>
            <a:r>
              <a:rPr lang="en-GB" sz="3200" noProof="0" smtClean="0"/>
              <a:t>9. How do you rate the presentation delivery?</a:t>
            </a:r>
          </a:p>
          <a:p>
            <a:pPr lvl="1"/>
            <a:r>
              <a:rPr lang="en-GB" sz="2400" noProof="0" smtClean="0"/>
              <a:t>Excellent, Good, Okay, Poor</a:t>
            </a:r>
          </a:p>
          <a:p>
            <a:pPr>
              <a:buNone/>
            </a:pPr>
            <a:r>
              <a:rPr lang="en-GB" sz="3200" noProof="0" smtClean="0"/>
              <a:t>10. Would you recommend this webcast to a friend or colleague?</a:t>
            </a:r>
          </a:p>
          <a:p>
            <a:pPr lvl="1"/>
            <a:r>
              <a:rPr lang="en-GB" sz="2400" noProof="0" smtClean="0"/>
              <a:t>Yes, No</a:t>
            </a:r>
          </a:p>
        </p:txBody>
      </p:sp>
      <p:sp>
        <p:nvSpPr>
          <p:cNvPr id="4" name="Slide Number Placeholder 3"/>
          <p:cNvSpPr>
            <a:spLocks noGrp="1"/>
          </p:cNvSpPr>
          <p:nvPr>
            <p:ph type="sldNum" sz="quarter" idx="10"/>
          </p:nvPr>
        </p:nvSpPr>
        <p:spPr/>
        <p:txBody>
          <a:bodyPr/>
          <a:lstStyle/>
          <a:p>
            <a:fld id="{2EB444A3-E022-4BC8-A5E0-8E52F57F369C}" type="slidenum">
              <a:rPr lang="en-GB" smtClean="0"/>
              <a:pPr/>
              <a:t>38</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a:stretch>
            <a:fillRect/>
          </a:stretch>
        </p:blipFill>
        <p:spPr>
          <a:xfrm>
            <a:off x="0" y="1587"/>
            <a:ext cx="13011149" cy="9753600"/>
          </a:xfrm>
          <a:prstGeom prst="rect">
            <a:avLst/>
          </a:prstGeom>
        </p:spPr>
      </p:pic>
      <p:sp>
        <p:nvSpPr>
          <p:cNvPr id="3" name="Slide Number Placeholder 2"/>
          <p:cNvSpPr>
            <a:spLocks noGrp="1"/>
          </p:cNvSpPr>
          <p:nvPr>
            <p:ph type="sldNum" sz="quarter" idx="10"/>
          </p:nvPr>
        </p:nvSpPr>
        <p:spPr/>
        <p:txBody>
          <a:bodyPr/>
          <a:lstStyle/>
          <a:p>
            <a:fld id="{2EB444A3-E022-4BC8-A5E0-8E52F57F369C}" type="slidenum">
              <a:rPr lang="en-GB" smtClean="0"/>
              <a:pPr/>
              <a:t>39</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Revit MEP API</a:t>
            </a:r>
            <a:endParaRPr lang="en-GB" noProof="0" dirty="0"/>
          </a:p>
        </p:txBody>
      </p:sp>
      <p:sp>
        <p:nvSpPr>
          <p:cNvPr id="3" name="Content Placeholder 2"/>
          <p:cNvSpPr>
            <a:spLocks noGrp="1"/>
          </p:cNvSpPr>
          <p:nvPr>
            <p:ph idx="1"/>
          </p:nvPr>
        </p:nvSpPr>
        <p:spPr/>
        <p:txBody>
          <a:bodyPr/>
          <a:lstStyle/>
          <a:p>
            <a:r>
              <a:rPr lang="en-GB" noProof="0" dirty="0" smtClean="0"/>
              <a:t>Introduction</a:t>
            </a:r>
          </a:p>
          <a:p>
            <a:r>
              <a:rPr lang="en-GB" noProof="0" dirty="0" smtClean="0"/>
              <a:t>Analysis</a:t>
            </a:r>
          </a:p>
          <a:p>
            <a:r>
              <a:rPr lang="en-GB" dirty="0" smtClean="0"/>
              <a:t>Hierarchical Systems and Connectors</a:t>
            </a:r>
            <a:endParaRPr lang="en-GB" noProof="0" dirty="0" smtClean="0"/>
          </a:p>
          <a:p>
            <a:r>
              <a:rPr lang="en-GB" noProof="0" dirty="0" smtClean="0"/>
              <a:t>Electrical</a:t>
            </a:r>
          </a:p>
          <a:p>
            <a:r>
              <a:rPr lang="en-GB" noProof="0" dirty="0" smtClean="0"/>
              <a:t>HVAC and Plumbing</a:t>
            </a:r>
          </a:p>
          <a:p>
            <a:r>
              <a:rPr lang="en-GB" noProof="0" dirty="0" smtClean="0"/>
              <a:t>Sample Applications</a:t>
            </a:r>
          </a:p>
          <a:p>
            <a:r>
              <a:rPr lang="en-GB" noProof="0" dirty="0" smtClean="0"/>
              <a:t>Learning More</a:t>
            </a:r>
            <a:endParaRPr lang="en-GB" noProof="0" dirty="0"/>
          </a:p>
        </p:txBody>
      </p:sp>
      <p:sp>
        <p:nvSpPr>
          <p:cNvPr id="6" name="Slide Number Placeholder 5"/>
          <p:cNvSpPr>
            <a:spLocks noGrp="1"/>
          </p:cNvSpPr>
          <p:nvPr>
            <p:ph type="sldNum" sz="quarter" idx="10"/>
          </p:nvPr>
        </p:nvSpPr>
        <p:spPr/>
        <p:txBody>
          <a:bodyPr/>
          <a:lstStyle/>
          <a:p>
            <a:fld id="{2EB444A3-E022-4BC8-A5E0-8E52F57F369C}" type="slidenum">
              <a:rPr lang="en-GB" smtClean="0"/>
              <a:pPr/>
              <a:t>4</a:t>
            </a:fld>
            <a:endParaRPr lang="en-GB" dirty="0"/>
          </a:p>
        </p:txBody>
      </p:sp>
      <p:sp>
        <p:nvSpPr>
          <p:cNvPr id="7" name="Footer Placeholder 6"/>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77787"/>
            <a:ext cx="11762080" cy="1417320"/>
          </a:xfrm>
        </p:spPr>
        <p:txBody>
          <a:bodyPr/>
          <a:lstStyle/>
          <a:p>
            <a:r>
              <a:rPr lang="en-GB" noProof="0" dirty="0" smtClean="0"/>
              <a:t>Polls About You</a:t>
            </a:r>
            <a:endParaRPr lang="en-GB" noProof="0" dirty="0"/>
          </a:p>
        </p:txBody>
      </p:sp>
      <p:sp>
        <p:nvSpPr>
          <p:cNvPr id="3" name="Content Placeholder 2"/>
          <p:cNvSpPr>
            <a:spLocks noGrp="1"/>
          </p:cNvSpPr>
          <p:nvPr>
            <p:ph idx="1"/>
          </p:nvPr>
        </p:nvSpPr>
        <p:spPr>
          <a:xfrm>
            <a:off x="333375" y="1830387"/>
            <a:ext cx="12449175" cy="5562600"/>
          </a:xfrm>
        </p:spPr>
        <p:txBody>
          <a:bodyPr/>
          <a:lstStyle/>
          <a:p>
            <a:pPr>
              <a:buNone/>
            </a:pPr>
            <a:r>
              <a:rPr lang="en-GB" sz="2800" noProof="0" dirty="0" smtClean="0"/>
              <a:t>1. What category best describes your main professional activity?</a:t>
            </a:r>
          </a:p>
          <a:p>
            <a:pPr lvl="1"/>
            <a:r>
              <a:rPr lang="en-GB" sz="2000" noProof="0" dirty="0" smtClean="0"/>
              <a:t>Architect, Engineer, Constructor, Programmer, Manager, Other</a:t>
            </a:r>
          </a:p>
          <a:p>
            <a:pPr>
              <a:buNone/>
            </a:pPr>
            <a:r>
              <a:rPr lang="en-GB" sz="2800" noProof="0" dirty="0" smtClean="0"/>
              <a:t>2. How would you rate your level of experience with the Revit products?</a:t>
            </a:r>
          </a:p>
          <a:p>
            <a:pPr lvl="1"/>
            <a:r>
              <a:rPr lang="en-GB" sz="2000" noProof="0" dirty="0" smtClean="0"/>
              <a:t>Very experienced, Quite experienced, Not experienced</a:t>
            </a:r>
          </a:p>
          <a:p>
            <a:pPr>
              <a:buNone/>
            </a:pPr>
            <a:r>
              <a:rPr lang="en-GB" sz="2800" noProof="0" dirty="0" smtClean="0"/>
              <a:t>3. How would you rate your level of experience with the Revit API?</a:t>
            </a:r>
          </a:p>
          <a:p>
            <a:pPr lvl="1"/>
            <a:r>
              <a:rPr lang="en-GB" sz="2000" noProof="0" dirty="0" smtClean="0"/>
              <a:t>Very experienced, Quite experienced, Not experienced</a:t>
            </a:r>
          </a:p>
          <a:p>
            <a:pPr>
              <a:buNone/>
            </a:pPr>
            <a:r>
              <a:rPr lang="en-GB" sz="2800" noProof="0" dirty="0" smtClean="0"/>
              <a:t>4. How would you rate your level of experience with the Revit MEP API?</a:t>
            </a:r>
          </a:p>
          <a:p>
            <a:pPr lvl="1"/>
            <a:r>
              <a:rPr lang="en-GB" sz="2000" noProof="0" dirty="0" smtClean="0"/>
              <a:t>Very experienced, Quite experienced, Not experienced</a:t>
            </a:r>
          </a:p>
          <a:p>
            <a:pPr>
              <a:buNone/>
            </a:pPr>
            <a:r>
              <a:rPr lang="en-GB" sz="2800" noProof="0" dirty="0" smtClean="0"/>
              <a:t>5. Which statement best describes your interest in this topic?</a:t>
            </a:r>
          </a:p>
          <a:p>
            <a:pPr lvl="1"/>
            <a:r>
              <a:rPr lang="en-GB" sz="2000" noProof="0" dirty="0" smtClean="0"/>
              <a:t>This topic directly affects my work today</a:t>
            </a:r>
          </a:p>
          <a:p>
            <a:pPr lvl="1"/>
            <a:r>
              <a:rPr lang="en-GB" sz="2000" noProof="0" dirty="0" smtClean="0"/>
              <a:t>I expect this topic to be useful to me in the future</a:t>
            </a:r>
          </a:p>
          <a:p>
            <a:pPr lvl="1"/>
            <a:r>
              <a:rPr lang="en-GB" sz="2000" noProof="0" dirty="0" smtClean="0"/>
              <a:t>I'm evaluating this technology</a:t>
            </a:r>
          </a:p>
          <a:p>
            <a:pPr lvl="1"/>
            <a:r>
              <a:rPr lang="en-GB" sz="2000" noProof="0" dirty="0" smtClean="0"/>
              <a:t>None of the above</a:t>
            </a:r>
          </a:p>
        </p:txBody>
      </p:sp>
      <p:sp>
        <p:nvSpPr>
          <p:cNvPr id="4" name="Slide Number Placeholder 3"/>
          <p:cNvSpPr>
            <a:spLocks noGrp="1"/>
          </p:cNvSpPr>
          <p:nvPr>
            <p:ph type="sldNum" sz="quarter" idx="10"/>
          </p:nvPr>
        </p:nvSpPr>
        <p:spPr/>
        <p:txBody>
          <a:bodyPr/>
          <a:lstStyle/>
          <a:p>
            <a:fld id="{2EB444A3-E022-4BC8-A5E0-8E52F57F369C}" type="slidenum">
              <a:rPr lang="en-GB" smtClean="0"/>
              <a:pPr/>
              <a:t>5</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Acronyms</a:t>
            </a:r>
            <a:endParaRPr lang="en-GB" dirty="0"/>
          </a:p>
        </p:txBody>
      </p:sp>
      <p:sp>
        <p:nvSpPr>
          <p:cNvPr id="3" name="Content Placeholder 2"/>
          <p:cNvSpPr>
            <a:spLocks noGrp="1"/>
          </p:cNvSpPr>
          <p:nvPr>
            <p:ph idx="1"/>
          </p:nvPr>
        </p:nvSpPr>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Information Model</a:t>
            </a:r>
          </a:p>
          <a:p>
            <a:pPr marL="901589" lvl="1" indent="-444446">
              <a:tabLst>
                <a:tab pos="2801711" algn="l"/>
              </a:tabLst>
            </a:pPr>
            <a:r>
              <a:rPr lang="en-GB" sz="3600" dirty="0" smtClean="0"/>
              <a:t>GUI	Graphical User Interface</a:t>
            </a:r>
          </a:p>
          <a:p>
            <a:pPr marL="901589" lvl="1" indent="-444446">
              <a:tabLst>
                <a:tab pos="2801711" algn="l"/>
              </a:tabLst>
            </a:pPr>
            <a:r>
              <a:rPr lang="en-GB" sz="3600" dirty="0" smtClean="0"/>
              <a:t>HVAC	Heating, Ventilation, and Air Conditioning</a:t>
            </a:r>
          </a:p>
          <a:p>
            <a:pPr marL="901589" lvl="1" indent="-444446">
              <a:tabLst>
                <a:tab pos="2801711" algn="l"/>
              </a:tabLst>
            </a:pPr>
            <a:r>
              <a:rPr lang="en-GB" sz="3600" dirty="0" smtClean="0"/>
              <a:t>MEP	Mechanical, Electrical, and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Development Kit</a:t>
            </a:r>
          </a:p>
          <a:p>
            <a:pPr marL="901589" lvl="1" indent="-444446">
              <a:tabLst>
                <a:tab pos="2801711" algn="l"/>
              </a:tabLst>
            </a:pPr>
            <a:r>
              <a:rPr lang="en-GB" sz="3600" dirty="0" smtClean="0"/>
              <a:t>UI	User Interface</a:t>
            </a:r>
            <a:endParaRPr lang="en-GB"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6</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MEP Application Requirements</a:t>
            </a:r>
            <a:endParaRPr lang="en-GB" noProof="0" dirty="0"/>
          </a:p>
        </p:txBody>
      </p:sp>
      <p:sp>
        <p:nvSpPr>
          <p:cNvPr id="5" name="Content Placeholder 4"/>
          <p:cNvSpPr>
            <a:spLocks noGrp="1"/>
          </p:cNvSpPr>
          <p:nvPr>
            <p:ph idx="1"/>
          </p:nvPr>
        </p:nvSpPr>
        <p:spPr>
          <a:xfrm>
            <a:off x="593725" y="1373187"/>
            <a:ext cx="12084050" cy="7472956"/>
          </a:xfrm>
        </p:spPr>
        <p:txBody>
          <a:bodyPr/>
          <a:lstStyle/>
          <a:p>
            <a:r>
              <a:rPr lang="en-GB" noProof="0" dirty="0" smtClean="0"/>
              <a:t>Mechanical, electrical and plumbing domains</a:t>
            </a:r>
          </a:p>
          <a:p>
            <a:r>
              <a:rPr lang="en-GB" noProof="0" dirty="0" smtClean="0"/>
              <a:t>HVAC, i.e. heating, ventilation and air conditioning, is mechanical</a:t>
            </a:r>
          </a:p>
          <a:p>
            <a:r>
              <a:rPr lang="en-GB" noProof="0" dirty="0" smtClean="0"/>
              <a:t>Need for strong model analysis tools</a:t>
            </a:r>
          </a:p>
          <a:p>
            <a:r>
              <a:rPr lang="en-GB" noProof="0" dirty="0" smtClean="0"/>
              <a:t>Need to read and write access to the components and data</a:t>
            </a:r>
          </a:p>
          <a:p>
            <a:pPr lvl="1"/>
            <a:r>
              <a:rPr lang="en-GB" noProof="0" dirty="0" smtClean="0"/>
              <a:t>MEP project information </a:t>
            </a:r>
          </a:p>
          <a:p>
            <a:pPr lvl="1"/>
            <a:r>
              <a:rPr lang="en-GB" noProof="0" dirty="0" smtClean="0"/>
              <a:t>Green Building XML, </a:t>
            </a:r>
            <a:r>
              <a:rPr lang="en-GB" noProof="0" dirty="0" err="1" smtClean="0"/>
              <a:t>gbXML</a:t>
            </a:r>
            <a:endParaRPr lang="en-GB" noProof="0" dirty="0" smtClean="0"/>
          </a:p>
          <a:p>
            <a:pPr lvl="1"/>
            <a:r>
              <a:rPr lang="en-GB" noProof="0" dirty="0" smtClean="0"/>
              <a:t>Spaces and zones</a:t>
            </a:r>
          </a:p>
          <a:p>
            <a:pPr lvl="1"/>
            <a:r>
              <a:rPr lang="en-GB" noProof="0" dirty="0" smtClean="0"/>
              <a:t>Electrical systems, components, properties and parameters</a:t>
            </a:r>
          </a:p>
          <a:p>
            <a:pPr lvl="1"/>
            <a:r>
              <a:rPr lang="en-GB" noProof="0" dirty="0" smtClean="0"/>
              <a:t>Duct and pipe systems, components, properties and parameters</a:t>
            </a:r>
          </a:p>
          <a:p>
            <a:pPr lvl="1"/>
            <a:r>
              <a:rPr lang="en-GB" noProof="0" dirty="0" smtClean="0"/>
              <a:t>Element creation and modification</a:t>
            </a:r>
          </a:p>
          <a:p>
            <a:pPr lvl="1"/>
            <a:r>
              <a:rPr lang="en-GB" noProof="0" dirty="0" smtClean="0"/>
              <a:t>System traversal and analysis</a:t>
            </a:r>
            <a:endParaRPr lang="en-GB" noProof="0"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7</a:t>
            </a:fld>
            <a:endParaRPr lang="en-GB" dirty="0"/>
          </a:p>
        </p:txBody>
      </p:sp>
      <p:sp>
        <p:nvSpPr>
          <p:cNvPr id="6" name="Footer Placeholder 5"/>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Generic Revit API</a:t>
            </a:r>
            <a:endParaRPr lang="en-GB" noProof="0" dirty="0"/>
          </a:p>
        </p:txBody>
      </p:sp>
      <p:sp>
        <p:nvSpPr>
          <p:cNvPr id="5" name="Content Placeholder 4"/>
          <p:cNvSpPr>
            <a:spLocks noGrp="1"/>
          </p:cNvSpPr>
          <p:nvPr>
            <p:ph idx="1"/>
          </p:nvPr>
        </p:nvSpPr>
        <p:spPr/>
        <p:txBody>
          <a:bodyPr/>
          <a:lstStyle/>
          <a:p>
            <a:r>
              <a:rPr lang="en-GB" noProof="0" dirty="0" smtClean="0"/>
              <a:t>Basic Revit API is generic</a:t>
            </a:r>
          </a:p>
          <a:p>
            <a:r>
              <a:rPr lang="en-GB" noProof="0" dirty="0" smtClean="0"/>
              <a:t>All flavours use the same .NET assembly RevitAPI.dll</a:t>
            </a:r>
          </a:p>
          <a:p>
            <a:r>
              <a:rPr lang="en-GB" noProof="0" dirty="0" smtClean="0"/>
              <a:t>Specific additional features exist for each flavour, e.g.</a:t>
            </a:r>
          </a:p>
          <a:p>
            <a:pPr lvl="1"/>
            <a:r>
              <a:rPr lang="en-GB" dirty="0" smtClean="0"/>
              <a:t>Room-related functionality in Revit Architecture </a:t>
            </a:r>
          </a:p>
          <a:p>
            <a:pPr lvl="1"/>
            <a:r>
              <a:rPr lang="en-GB" dirty="0" smtClean="0"/>
              <a:t>Access to the analytical model in Revit Structure</a:t>
            </a:r>
          </a:p>
          <a:p>
            <a:pPr lvl="1"/>
            <a:r>
              <a:rPr lang="en-GB" dirty="0" smtClean="0"/>
              <a:t>Access to the MEP model in Revit MEP</a:t>
            </a:r>
            <a:endParaRPr lang="en-GB" noProof="0" dirty="0"/>
          </a:p>
        </p:txBody>
      </p:sp>
      <p:sp>
        <p:nvSpPr>
          <p:cNvPr id="4" name="Slide Number Placeholder 3"/>
          <p:cNvSpPr>
            <a:spLocks noGrp="1"/>
          </p:cNvSpPr>
          <p:nvPr>
            <p:ph type="sldNum" sz="quarter" idx="10"/>
          </p:nvPr>
        </p:nvSpPr>
        <p:spPr/>
        <p:txBody>
          <a:bodyPr/>
          <a:lstStyle/>
          <a:p>
            <a:fld id="{2EB444A3-E022-4BC8-A5E0-8E52F57F369C}" type="slidenum">
              <a:rPr lang="en-GB" smtClean="0"/>
              <a:pPr/>
              <a:t>8</a:t>
            </a:fld>
            <a:endParaRPr lang="en-GB" dirty="0"/>
          </a:p>
        </p:txBody>
      </p:sp>
      <p:sp>
        <p:nvSpPr>
          <p:cNvPr id="6" name="Footer Placeholder 5"/>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noProof="0" dirty="0" smtClean="0"/>
              <a:t>Revit MEP API Evolution</a:t>
            </a:r>
            <a:endParaRPr lang="en-GB" noProof="0" dirty="0"/>
          </a:p>
        </p:txBody>
      </p:sp>
      <p:sp>
        <p:nvSpPr>
          <p:cNvPr id="3" name="Content Placeholder 2"/>
          <p:cNvSpPr>
            <a:spLocks noGrp="1"/>
          </p:cNvSpPr>
          <p:nvPr>
            <p:ph idx="1"/>
          </p:nvPr>
        </p:nvSpPr>
        <p:spPr/>
        <p:txBody>
          <a:bodyPr/>
          <a:lstStyle/>
          <a:p>
            <a:pPr>
              <a:buNone/>
            </a:pPr>
            <a:r>
              <a:rPr lang="en-GB" dirty="0" smtClean="0"/>
              <a:t>Revit 2008 provided no MEP-specific API</a:t>
            </a:r>
          </a:p>
          <a:p>
            <a:pPr>
              <a:buNone/>
            </a:pPr>
            <a:r>
              <a:rPr lang="en-GB" dirty="0" smtClean="0"/>
              <a:t>Generic element and parameter access can be used</a:t>
            </a:r>
          </a:p>
          <a:p>
            <a:pPr>
              <a:buNone/>
            </a:pPr>
            <a:r>
              <a:rPr lang="en-GB" dirty="0" smtClean="0"/>
              <a:t>Revit 2009 introduced MEP-specific API support</a:t>
            </a:r>
          </a:p>
          <a:p>
            <a:pPr lvl="1"/>
            <a:r>
              <a:rPr lang="en-GB" dirty="0" smtClean="0"/>
              <a:t>MEP model property, space and zone, electrical and mechanical equipment, lighting device and fixture, connector, electrical system</a:t>
            </a:r>
          </a:p>
          <a:p>
            <a:pPr>
              <a:buNone/>
            </a:pPr>
            <a:r>
              <a:rPr lang="en-GB" dirty="0" smtClean="0"/>
              <a:t>MEP-specific API was a focal point of the Revit 2010 API</a:t>
            </a:r>
          </a:p>
          <a:p>
            <a:pPr lvl="1"/>
            <a:r>
              <a:rPr lang="en-GB" dirty="0" smtClean="0"/>
              <a:t>Support for HVAC and piping systems</a:t>
            </a:r>
          </a:p>
          <a:p>
            <a:pPr lvl="1"/>
            <a:r>
              <a:rPr lang="en-GB" dirty="0" smtClean="0"/>
              <a:t>MEP namespace</a:t>
            </a:r>
          </a:p>
        </p:txBody>
      </p:sp>
      <p:sp>
        <p:nvSpPr>
          <p:cNvPr id="4" name="Slide Number Placeholder 3"/>
          <p:cNvSpPr>
            <a:spLocks noGrp="1"/>
          </p:cNvSpPr>
          <p:nvPr>
            <p:ph type="sldNum" sz="quarter" idx="10"/>
          </p:nvPr>
        </p:nvSpPr>
        <p:spPr/>
        <p:txBody>
          <a:bodyPr/>
          <a:lstStyle/>
          <a:p>
            <a:fld id="{2EB444A3-E022-4BC8-A5E0-8E52F57F369C}" type="slidenum">
              <a:rPr lang="en-GB" smtClean="0"/>
              <a:pPr/>
              <a:t>9</a:t>
            </a:fld>
            <a:endParaRPr lang="en-GB" dirty="0"/>
          </a:p>
        </p:txBody>
      </p:sp>
      <p:sp>
        <p:nvSpPr>
          <p:cNvPr id="5" name="Footer Placeholder 4"/>
          <p:cNvSpPr>
            <a:spLocks noGrp="1"/>
          </p:cNvSpPr>
          <p:nvPr>
            <p:ph type="ftr" sz="quarter" idx="11"/>
          </p:nvPr>
        </p:nvSpPr>
        <p:spPr/>
        <p:txBody>
          <a:bodyPr/>
          <a:lstStyle/>
          <a:p>
            <a:r>
              <a:rPr lang="en-GB" smtClean="0"/>
              <a:t>Revit MEP API</a:t>
            </a:r>
            <a:endParaRPr lang="en-GB"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https://share.autodesk.com/Marketing/catalog/PublishingImages/09_25_08_AEC_Title_03.jpg</Url>
      <Description xsi:nil="true"/>
    </Image>
    <Date_x0020_Published xmlns="c8bab806-ca78-4cad-94f6-48e563f76e95">2009-08-27T09:00:00+02:00</Date_x0020_Published>
    <Media_x0020_Description xmlns="c8bab806-ca78-4cad-94f6-48e563f76e95">Revit MEP API</Media_x0020_Description>
    <Category xmlns="f53a3603-67ad-45e2-accf-d44f8756b321">Revit API</Category>
    <Business_x0020_and_x0020_Industry xmlns="f53a3603-67ad-45e2-accf-d44f8756b321">Autodesk ADN AEC</Business_x0020_and_x0020_Industr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BD94DC-D304-4760-B549-E9E0196D12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19E6BA4-7463-4367-9729-CE875BA09909}">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3DC70731-8381-4ABA-B37A-33BC28502B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Family_API</Template>
  <TotalTime>0</TotalTime>
  <Words>2220</Words>
  <Application>Microsoft Office PowerPoint</Application>
  <PresentationFormat>Custom</PresentationFormat>
  <Paragraphs>394</Paragraphs>
  <Slides>39</Slides>
  <Notes>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ADSK_White</vt:lpstr>
      <vt:lpstr>Autodesk Revit 2010 MEP API</vt:lpstr>
      <vt:lpstr>Before we start LiveMeeting and conference call – how to</vt:lpstr>
      <vt:lpstr>About the Presenter</vt:lpstr>
      <vt:lpstr>The Revit MEP API</vt:lpstr>
      <vt:lpstr>Polls About You</vt:lpstr>
      <vt:lpstr>Acronyms</vt:lpstr>
      <vt:lpstr>MEP Application Requirements</vt:lpstr>
      <vt:lpstr>The Generic Revit API</vt:lpstr>
      <vt:lpstr>Revit MEP API Evolution</vt:lpstr>
      <vt:lpstr>Analysis</vt:lpstr>
      <vt:lpstr>MEP Project Info and gbXML</vt:lpstr>
      <vt:lpstr>Spaces and Zones</vt:lpstr>
      <vt:lpstr>Model Inspection Utilities</vt:lpstr>
      <vt:lpstr>Connectors and Hierarchical Systems</vt:lpstr>
      <vt:lpstr>Hierarchical System Structure and MEP Model</vt:lpstr>
      <vt:lpstr>Connectors</vt:lpstr>
      <vt:lpstr>Electrical</vt:lpstr>
      <vt:lpstr>Electrical System Hierarchy</vt:lpstr>
      <vt:lpstr>HVAC  and Plumbing</vt:lpstr>
      <vt:lpstr>HVAC and Piping Hierarchy</vt:lpstr>
      <vt:lpstr>Systems</vt:lpstr>
      <vt:lpstr>Duct and Pipes</vt:lpstr>
      <vt:lpstr>Fittings</vt:lpstr>
      <vt:lpstr>Connectors</vt:lpstr>
      <vt:lpstr>Element Creation</vt:lpstr>
      <vt:lpstr>Sample Applications</vt:lpstr>
      <vt:lpstr>AddSpaceAndZone</vt:lpstr>
      <vt:lpstr>PowerCircuit</vt:lpstr>
      <vt:lpstr>AutoRoute</vt:lpstr>
      <vt:lpstr>AvoidObstruction</vt:lpstr>
      <vt:lpstr>TraverseSystem</vt:lpstr>
      <vt:lpstr>CreateAirHandler</vt:lpstr>
      <vt:lpstr>MEP Sample</vt:lpstr>
      <vt:lpstr>MEP Electrical Sample</vt:lpstr>
      <vt:lpstr>MEP HVAC Sample</vt:lpstr>
      <vt:lpstr>Materials</vt:lpstr>
      <vt:lpstr>Learning More</vt:lpstr>
      <vt:lpstr>Polls About the Presentation</vt:lpstr>
      <vt:lpstr>Slide 39</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RME API</dc:title>
  <dc:subject/>
  <dc:creator/>
  <cp:keywords/>
  <cp:lastModifiedBy/>
  <cp:revision>1</cp:revision>
  <dcterms:created xsi:type="dcterms:W3CDTF">2009-08-24T18:54:07Z</dcterms:created>
  <dcterms:modified xsi:type="dcterms:W3CDTF">2009-08-27T12:44:34Z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500</vt:r8>
  </property>
  <property fmtid="{D5CDD505-2E9C-101B-9397-08002B2CF9AE}" pid="5" name="URL">
    <vt:lpwstr/>
  </property>
  <property fmtid="{D5CDD505-2E9C-101B-9397-08002B2CF9AE}" pid="6" name="Business &amp; Corporate Type">
    <vt:lpwstr>2</vt:lpwstr>
  </property>
</Properties>
</file>