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82" r:id="rId4"/>
    <p:sldMasterId id="2147483687" r:id="rId5"/>
  </p:sldMasterIdLst>
  <p:notesMasterIdLst>
    <p:notesMasterId r:id="rId13"/>
  </p:notesMasterIdLst>
  <p:handoutMasterIdLst>
    <p:handoutMasterId r:id="rId14"/>
  </p:handoutMasterIdLst>
  <p:sldIdLst>
    <p:sldId id="316" r:id="rId6"/>
    <p:sldId id="340" r:id="rId7"/>
    <p:sldId id="336" r:id="rId8"/>
    <p:sldId id="337" r:id="rId9"/>
    <p:sldId id="338" r:id="rId10"/>
    <p:sldId id="339" r:id="rId11"/>
    <p:sldId id="332" r:id="rId12"/>
  </p:sldIdLst>
  <p:sldSz cx="13011150" cy="9756775"/>
  <p:notesSz cx="6805613" cy="9939338"/>
  <p:defaultTextStyle>
    <a:defPPr>
      <a:defRPr lang="en-US"/>
    </a:defPPr>
    <a:lvl1pPr algn="l" defTabSz="1294318" rtl="0" fontAlgn="base">
      <a:spcBef>
        <a:spcPct val="0"/>
      </a:spcBef>
      <a:spcAft>
        <a:spcPct val="0"/>
      </a:spcAft>
      <a:defRPr sz="2600"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1pPr>
    <a:lvl2pPr marL="646334" indent="-191280" algn="l" defTabSz="1294318" rtl="0" fontAlgn="base">
      <a:spcBef>
        <a:spcPct val="0"/>
      </a:spcBef>
      <a:spcAft>
        <a:spcPct val="0"/>
      </a:spcAft>
      <a:defRPr sz="2600"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2pPr>
    <a:lvl3pPr marL="1294318" indent="-384052" algn="l" defTabSz="1294318" rtl="0" fontAlgn="base">
      <a:spcBef>
        <a:spcPct val="0"/>
      </a:spcBef>
      <a:spcAft>
        <a:spcPct val="0"/>
      </a:spcAft>
      <a:defRPr sz="2600"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3pPr>
    <a:lvl4pPr marL="1942283" indent="-576832" algn="l" defTabSz="1294318" rtl="0" fontAlgn="base">
      <a:spcBef>
        <a:spcPct val="0"/>
      </a:spcBef>
      <a:spcAft>
        <a:spcPct val="0"/>
      </a:spcAft>
      <a:defRPr sz="2600"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4pPr>
    <a:lvl5pPr marL="2588682" indent="-768030" algn="l" defTabSz="1294318" rtl="0" fontAlgn="base">
      <a:spcBef>
        <a:spcPct val="0"/>
      </a:spcBef>
      <a:spcAft>
        <a:spcPct val="0"/>
      </a:spcAft>
      <a:defRPr sz="2600"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5pPr>
    <a:lvl6pPr marL="2275754" algn="l" defTabSz="910302" rtl="0" eaLnBrk="1" latinLnBrk="0" hangingPunct="1">
      <a:defRPr sz="2600"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6pPr>
    <a:lvl7pPr marL="2730905" algn="l" defTabSz="910302" rtl="0" eaLnBrk="1" latinLnBrk="0" hangingPunct="1">
      <a:defRPr sz="2600"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7pPr>
    <a:lvl8pPr marL="3186052" algn="l" defTabSz="910302" rtl="0" eaLnBrk="1" latinLnBrk="0" hangingPunct="1">
      <a:defRPr sz="2600"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8pPr>
    <a:lvl9pPr marL="3641204" algn="l" defTabSz="910302" rtl="0" eaLnBrk="1" latinLnBrk="0" hangingPunct="1">
      <a:defRPr sz="2600"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0066"/>
    <a:srgbClr val="118888"/>
    <a:srgbClr val="77BB11"/>
    <a:srgbClr val="004282"/>
    <a:srgbClr val="7F7F7F"/>
    <a:srgbClr val="FFAA00"/>
    <a:srgbClr val="EE5500"/>
    <a:srgbClr val="DD0000"/>
    <a:srgbClr val="FF4600"/>
    <a:srgbClr val="737373"/>
  </p:clrMru>
</p:presentationPr>
</file>

<file path=ppt/tableStyles.xml><?xml version="1.0" encoding="utf-8"?>
<a:tblStyleLst xmlns:a="http://schemas.openxmlformats.org/drawingml/2006/main" def="{5C22544A-7EE6-4342-B048-85BDC9FD1C3A}"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14" autoAdjust="0"/>
    <p:restoredTop sz="81818" autoAdjust="0"/>
  </p:normalViewPr>
  <p:slideViewPr>
    <p:cSldViewPr>
      <p:cViewPr varScale="1">
        <p:scale>
          <a:sx n="74" d="100"/>
          <a:sy n="74" d="100"/>
        </p:scale>
        <p:origin x="-858" y="-96"/>
      </p:cViewPr>
      <p:guideLst>
        <p:guide orient="horz" pos="3073"/>
        <p:guide pos="409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-3930" y="-96"/>
      </p:cViewPr>
      <p:guideLst>
        <p:guide orient="horz" pos="3131"/>
        <p:guide pos="2144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presProps" Target="presProp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8778" cy="496908"/>
          </a:xfrm>
          <a:prstGeom prst="rect">
            <a:avLst/>
          </a:prstGeom>
        </p:spPr>
        <p:txBody>
          <a:bodyPr vert="horz" lIns="65233" tIns="32617" rIns="65233" bIns="32617" rtlCol="0"/>
          <a:lstStyle>
            <a:lvl1pPr algn="l" defTabSz="928021" fontAlgn="auto">
              <a:spcBef>
                <a:spcPts val="0"/>
              </a:spcBef>
              <a:spcAft>
                <a:spcPts val="0"/>
              </a:spcAft>
              <a:defRPr sz="9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783806" y="169069"/>
            <a:ext cx="2949848" cy="245269"/>
          </a:xfrm>
          <a:prstGeom prst="rect">
            <a:avLst/>
          </a:prstGeom>
        </p:spPr>
        <p:txBody>
          <a:bodyPr vert="horz" lIns="65233" tIns="32617" rIns="65233" bIns="32617" rtlCol="0"/>
          <a:lstStyle>
            <a:lvl1pPr algn="r" defTabSz="928021" fontAlgn="auto">
              <a:spcBef>
                <a:spcPts val="0"/>
              </a:spcBef>
              <a:spcAft>
                <a:spcPts val="0"/>
              </a:spcAft>
              <a:defRPr sz="9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C3C292A9-28F1-4369-B452-1C9C6FA9C50D}" type="datetimeFigureOut">
              <a:rPr lang="en-US" sz="1200"/>
              <a:pPr>
                <a:defRPr/>
              </a:pPr>
              <a:t>2011-03-03</a:t>
            </a:fld>
            <a:endParaRPr lang="en-US" sz="12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49228" y="9389269"/>
            <a:ext cx="2948778" cy="396489"/>
          </a:xfrm>
          <a:prstGeom prst="rect">
            <a:avLst/>
          </a:prstGeom>
        </p:spPr>
        <p:txBody>
          <a:bodyPr vert="horz" lIns="65233" tIns="32617" rIns="65233" bIns="32617" rtlCol="0" anchor="b"/>
          <a:lstStyle>
            <a:lvl1pPr algn="l" defTabSz="928021" fontAlgn="auto">
              <a:spcBef>
                <a:spcPts val="0"/>
              </a:spcBef>
              <a:spcAft>
                <a:spcPts val="0"/>
              </a:spcAft>
              <a:defRPr sz="9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sz="1200" dirty="0" err="1" smtClean="0"/>
              <a:t>Revit</a:t>
            </a:r>
            <a:r>
              <a:rPr lang="en-US" sz="1200" dirty="0" smtClean="0"/>
              <a:t> Family API Hands-on Training </a:t>
            </a:r>
            <a:endParaRPr lang="en-US" sz="1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707606" y="9440070"/>
            <a:ext cx="2949848" cy="330199"/>
          </a:xfrm>
          <a:prstGeom prst="rect">
            <a:avLst/>
          </a:prstGeom>
        </p:spPr>
        <p:txBody>
          <a:bodyPr vert="horz" lIns="65233" tIns="32617" rIns="65233" bIns="32617" rtlCol="0" anchor="b"/>
          <a:lstStyle>
            <a:lvl1pPr algn="r" defTabSz="928021" fontAlgn="auto">
              <a:spcBef>
                <a:spcPts val="0"/>
              </a:spcBef>
              <a:spcAft>
                <a:spcPts val="0"/>
              </a:spcAft>
              <a:defRPr sz="9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D28535C-87EB-4B6F-B77A-6E74A575AC4E}" type="slidenum">
              <a:rPr lang="en-US" sz="1200"/>
              <a:pPr>
                <a:defRPr/>
              </a:pPr>
              <a:t>‹#›</a:t>
            </a:fld>
            <a:endParaRPr 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8778" cy="496908"/>
          </a:xfrm>
          <a:prstGeom prst="rect">
            <a:avLst/>
          </a:prstGeom>
        </p:spPr>
        <p:txBody>
          <a:bodyPr vert="horz" lIns="95662" tIns="47831" rIns="95662" bIns="47831" rtlCol="0"/>
          <a:lstStyle>
            <a:lvl1pPr algn="l" defTabSz="92802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4696" y="0"/>
            <a:ext cx="2949848" cy="496908"/>
          </a:xfrm>
          <a:prstGeom prst="rect">
            <a:avLst/>
          </a:prstGeom>
        </p:spPr>
        <p:txBody>
          <a:bodyPr vert="horz" lIns="95662" tIns="47831" rIns="95662" bIns="47831" rtlCol="0"/>
          <a:lstStyle>
            <a:lvl1pPr algn="r" defTabSz="928021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D78600C0-E6F7-432F-A446-8DFADB620EEF}" type="datetimeFigureOut">
              <a:rPr lang="en-US"/>
              <a:pPr>
                <a:defRPr/>
              </a:pPr>
              <a:t>2011-03-03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539875" y="828675"/>
            <a:ext cx="3725863" cy="2795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662" tIns="47831" rIns="95662" bIns="47831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241" y="3975263"/>
            <a:ext cx="5445132" cy="5218123"/>
          </a:xfrm>
          <a:prstGeom prst="rect">
            <a:avLst/>
          </a:prstGeom>
        </p:spPr>
        <p:txBody>
          <a:bodyPr vert="horz" lIns="95662" tIns="47831" rIns="95662" bIns="47831" rtlCol="0">
            <a:normAutofit/>
          </a:bodyPr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0070"/>
            <a:ext cx="2948778" cy="498088"/>
          </a:xfrm>
          <a:prstGeom prst="rect">
            <a:avLst/>
          </a:prstGeom>
        </p:spPr>
        <p:txBody>
          <a:bodyPr vert="horz" lIns="95662" tIns="47831" rIns="95662" bIns="47831" rtlCol="0" anchor="b"/>
          <a:lstStyle>
            <a:lvl1pPr algn="l" defTabSz="92802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4696" y="9440070"/>
            <a:ext cx="2949848" cy="498088"/>
          </a:xfrm>
          <a:prstGeom prst="rect">
            <a:avLst/>
          </a:prstGeom>
        </p:spPr>
        <p:txBody>
          <a:bodyPr vert="horz" lIns="95662" tIns="47831" rIns="95662" bIns="47831" rtlCol="0" anchor="b"/>
          <a:lstStyle>
            <a:lvl1pPr algn="r" defTabSz="928021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EC167E1-C60E-45A7-B40D-9629AC64C3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1294318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271807" algn="l" defTabSz="1294318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545264" algn="l" defTabSz="1294318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818635" algn="l" defTabSz="1294318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092054" algn="l" defTabSz="1294318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3237533" algn="l" defTabSz="1294977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6pPr>
    <a:lvl7pPr marL="3885019" algn="l" defTabSz="1294977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7pPr>
    <a:lvl8pPr marL="4532534" algn="l" defTabSz="1294977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8pPr>
    <a:lvl9pPr marL="5180048" algn="l" defTabSz="1294977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AEC Title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78F384-83B3-4FE4-81B8-E1233D324753}" type="slidenum">
              <a:rPr lang="en-US" smtClean="0"/>
              <a:pPr/>
              <a:t>1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EC167E1-C60E-45A7-B40D-9629AC64C384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EC167E1-C60E-45A7-B40D-9629AC64C384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EC167E1-C60E-45A7-B40D-9629AC64C384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74119BEC-6420-476A-8DC2-5072788112FC}" type="slidenum">
              <a:rPr lang="en-US" smtClean="0"/>
              <a:pPr/>
              <a:t>7</a:t>
            </a:fld>
            <a:endParaRPr lang="en-US" dirty="0" smtClean="0"/>
          </a:p>
        </p:txBody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</p:txBody>
      </p:sp>
      <p:sp>
        <p:nvSpPr>
          <p:cNvPr id="8" name="Slide Image Placeholder 7"/>
          <p:cNvSpPr>
            <a:spLocks noGrp="1" noRot="1" noChangeAspect="1"/>
          </p:cNvSpPr>
          <p:nvPr>
            <p:ph type="sldImg"/>
          </p:nvPr>
        </p:nvSpPr>
        <p:spPr>
          <a:xfrm>
            <a:off x="1538288" y="828675"/>
            <a:ext cx="3729037" cy="2797175"/>
          </a:xfr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3725" y="3613470"/>
            <a:ext cx="11762080" cy="141732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Full Sc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3"/>
            <a:ext cx="13011150" cy="8993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0"/>
          </p:nvPr>
        </p:nvSpPr>
        <p:spPr>
          <a:xfrm>
            <a:off x="603504" y="2148841"/>
            <a:ext cx="5788152" cy="670255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1"/>
          </p:nvPr>
        </p:nvSpPr>
        <p:spPr>
          <a:xfrm>
            <a:off x="6581775" y="2148840"/>
            <a:ext cx="5791200" cy="6705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3725" y="3611881"/>
            <a:ext cx="11762080" cy="141732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Full Sc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3"/>
            <a:ext cx="13011150" cy="8993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0"/>
          </p:nvPr>
        </p:nvSpPr>
        <p:spPr>
          <a:xfrm>
            <a:off x="603504" y="2148841"/>
            <a:ext cx="5788152" cy="670255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Content Placeholder 10"/>
          <p:cNvSpPr>
            <a:spLocks noGrp="1"/>
          </p:cNvSpPr>
          <p:nvPr>
            <p:ph sz="quarter" idx="11"/>
          </p:nvPr>
        </p:nvSpPr>
        <p:spPr>
          <a:xfrm>
            <a:off x="6581775" y="2148840"/>
            <a:ext cx="5791200" cy="6705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593725" y="364255"/>
            <a:ext cx="11762080" cy="14173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Arial" pitchFamily="34" charset="0"/>
              </a:rPr>
              <a:t>Click to edit Master title style</a:t>
            </a:r>
            <a:endParaRPr lang="en-US" dirty="0" smtClean="0">
              <a:sym typeface="Arial" pitchFamily="34" charset="0"/>
            </a:endParaRP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93725" y="2146491"/>
            <a:ext cx="11762080" cy="669965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Arial" pitchFamily="34" charset="0"/>
              </a:rPr>
              <a:t>Click to edit Master text styles</a:t>
            </a:r>
          </a:p>
          <a:p>
            <a:pPr lvl="1"/>
            <a:r>
              <a:rPr lang="en-US" smtClean="0">
                <a:sym typeface="Arial" pitchFamily="34" charset="0"/>
              </a:rPr>
              <a:t>Second level</a:t>
            </a:r>
          </a:p>
          <a:p>
            <a:pPr lvl="2"/>
            <a:r>
              <a:rPr lang="en-US" smtClean="0">
                <a:sym typeface="Arial" pitchFamily="34" charset="0"/>
              </a:rPr>
              <a:t>Third level</a:t>
            </a:r>
          </a:p>
          <a:p>
            <a:pPr lvl="3"/>
            <a:r>
              <a:rPr lang="en-US" smtClean="0">
                <a:sym typeface="Arial" pitchFamily="34" charset="0"/>
              </a:rPr>
              <a:t>Fourth level</a:t>
            </a:r>
          </a:p>
          <a:p>
            <a:pPr lvl="4"/>
            <a:r>
              <a:rPr lang="en-US" smtClean="0">
                <a:sym typeface="Arial" pitchFamily="34" charset="0"/>
              </a:rPr>
              <a:t>Fifth level</a:t>
            </a:r>
            <a:endParaRPr lang="en-US" dirty="0" smtClean="0">
              <a:sym typeface="Arial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" y="8994775"/>
            <a:ext cx="13017500" cy="7651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" name="Text Box 76"/>
          <p:cNvSpPr txBox="1">
            <a:spLocks noChangeArrowheads="1"/>
          </p:cNvSpPr>
          <p:nvPr userDrawn="1"/>
        </p:nvSpPr>
        <p:spPr bwMode="white">
          <a:xfrm>
            <a:off x="104775" y="9450387"/>
            <a:ext cx="2898774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defTabSz="1294318" eaLnBrk="0" hangingPunct="0">
              <a:defRPr/>
            </a:pPr>
            <a:r>
              <a:rPr lang="en-US" sz="900" baseline="0">
                <a:solidFill>
                  <a:srgbClr val="969696"/>
                </a:solidFill>
              </a:rPr>
              <a:t>© </a:t>
            </a:r>
            <a:r>
              <a:rPr lang="en-US" sz="900" baseline="0" smtClean="0">
                <a:solidFill>
                  <a:srgbClr val="969696"/>
                </a:solidFill>
              </a:rPr>
              <a:t>2011 </a:t>
            </a:r>
            <a:r>
              <a:rPr lang="en-US" sz="900" baseline="0" dirty="0">
                <a:solidFill>
                  <a:srgbClr val="969696"/>
                </a:solidFill>
              </a:rPr>
              <a:t>Autodesk 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92" r:id="rId4"/>
  </p:sldLayoutIdLst>
  <p:transition/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 b="1" baseline="0">
          <a:solidFill>
            <a:srgbClr val="FFFFFF"/>
          </a:solidFill>
          <a:latin typeface="+mj-lt"/>
          <a:ea typeface="+mj-ea"/>
          <a:cs typeface="+mj-cs"/>
          <a:sym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5pPr>
      <a:lvl6pPr marL="455334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6pPr>
      <a:lvl7pPr marL="910669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7pPr>
      <a:lvl8pPr marL="13660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8pPr>
      <a:lvl9pPr marL="1821335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9pPr>
    </p:titleStyle>
    <p:bodyStyle>
      <a:lvl1pPr marL="282894" indent="-282894" algn="l" rtl="0" eaLnBrk="1" fontAlgn="base" hangingPunct="1">
        <a:spcBef>
          <a:spcPts val="499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31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1pPr>
      <a:lvl2pPr marL="565764" indent="-282894" algn="l" rtl="0" eaLnBrk="1" fontAlgn="base" hangingPunct="1">
        <a:spcBef>
          <a:spcPts val="499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8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2pPr>
      <a:lvl3pPr marL="905557" indent="-254449" algn="l" rtl="0" eaLnBrk="1" fontAlgn="base" hangingPunct="1">
        <a:spcBef>
          <a:spcPts val="400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4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3pPr>
      <a:lvl4pPr marL="1416026" indent="-227575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1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4pPr>
      <a:lvl5pPr marL="1869592" indent="-205464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5pPr>
      <a:lvl6pPr marL="2325676" indent="-205548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6pPr>
      <a:lvl7pPr marL="2781009" indent="-205548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7pPr>
      <a:lvl8pPr marL="3236341" indent="-205548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8pPr>
      <a:lvl9pPr marL="3691668" indent="-205548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9pPr>
    </p:bodyStyle>
    <p:otherStyle>
      <a:defPPr>
        <a:defRPr lang="en-US"/>
      </a:defPPr>
      <a:lvl1pPr marL="0" algn="l" defTabSz="9106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5334" algn="l" defTabSz="9106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0669" algn="l" defTabSz="9106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6000" algn="l" defTabSz="9106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1335" algn="l" defTabSz="9106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6666" algn="l" defTabSz="9106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2002" algn="l" defTabSz="9106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87327" algn="l" defTabSz="9106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42661" algn="l" defTabSz="9106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593725" y="364255"/>
            <a:ext cx="11762080" cy="14173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Arial" pitchFamily="34" charset="0"/>
              </a:rPr>
              <a:t>Click to edit Master title style</a:t>
            </a:r>
            <a:endParaRPr lang="en-US" dirty="0" smtClean="0">
              <a:sym typeface="Arial" pitchFamily="34" charset="0"/>
            </a:endParaRP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93725" y="2146491"/>
            <a:ext cx="11762080" cy="669965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Arial" pitchFamily="34" charset="0"/>
              </a:rPr>
              <a:t>Click to edit Master text styles</a:t>
            </a:r>
          </a:p>
          <a:p>
            <a:pPr lvl="1"/>
            <a:r>
              <a:rPr lang="en-US" smtClean="0">
                <a:sym typeface="Arial" pitchFamily="34" charset="0"/>
              </a:rPr>
              <a:t>Second level</a:t>
            </a:r>
          </a:p>
          <a:p>
            <a:pPr lvl="2"/>
            <a:r>
              <a:rPr lang="en-US" smtClean="0">
                <a:sym typeface="Arial" pitchFamily="34" charset="0"/>
              </a:rPr>
              <a:t>Third level</a:t>
            </a:r>
          </a:p>
          <a:p>
            <a:pPr lvl="3"/>
            <a:r>
              <a:rPr lang="en-US" smtClean="0">
                <a:sym typeface="Arial" pitchFamily="34" charset="0"/>
              </a:rPr>
              <a:t>Fourth level</a:t>
            </a:r>
          </a:p>
          <a:p>
            <a:pPr lvl="4"/>
            <a:r>
              <a:rPr lang="en-US" smtClean="0">
                <a:sym typeface="Arial" pitchFamily="34" charset="0"/>
              </a:rPr>
              <a:t>Fifth level</a:t>
            </a:r>
            <a:endParaRPr lang="en-US" dirty="0" smtClean="0">
              <a:sym typeface="Arial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" y="8994775"/>
            <a:ext cx="13017500" cy="7651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" name="Text Box 76"/>
          <p:cNvSpPr txBox="1">
            <a:spLocks noChangeArrowheads="1"/>
          </p:cNvSpPr>
          <p:nvPr/>
        </p:nvSpPr>
        <p:spPr bwMode="white">
          <a:xfrm>
            <a:off x="101601" y="9478962"/>
            <a:ext cx="2898774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defTabSz="1294318" eaLnBrk="0" hangingPunct="0">
              <a:defRPr/>
            </a:pPr>
            <a:r>
              <a:rPr lang="en-US" sz="900" baseline="0">
                <a:solidFill>
                  <a:srgbClr val="969696"/>
                </a:solidFill>
              </a:rPr>
              <a:t>© </a:t>
            </a:r>
            <a:r>
              <a:rPr lang="en-US" sz="900" baseline="0" smtClean="0">
                <a:solidFill>
                  <a:srgbClr val="969696"/>
                </a:solidFill>
              </a:rPr>
              <a:t>2011 Autodesk </a:t>
            </a:r>
            <a:endParaRPr lang="en-US" sz="900" baseline="0" dirty="0">
              <a:solidFill>
                <a:srgbClr val="969696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</p:sldLayoutIdLst>
  <p:transition/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 b="1" baseline="0">
          <a:solidFill>
            <a:schemeClr val="tx1"/>
          </a:solidFill>
          <a:latin typeface="+mj-lt"/>
          <a:ea typeface="+mj-ea"/>
          <a:cs typeface="+mj-cs"/>
          <a:sym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5pPr>
      <a:lvl6pPr marL="455334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6pPr>
      <a:lvl7pPr marL="910669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7pPr>
      <a:lvl8pPr marL="13660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8pPr>
      <a:lvl9pPr marL="1821335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9pPr>
    </p:titleStyle>
    <p:bodyStyle>
      <a:lvl1pPr marL="282894" indent="-282894" algn="l" rtl="0" eaLnBrk="1" fontAlgn="base" hangingPunct="1">
        <a:spcBef>
          <a:spcPts val="499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 sz="31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1pPr>
      <a:lvl2pPr marL="565764" indent="-282894" algn="l" rtl="0" eaLnBrk="1" fontAlgn="base" hangingPunct="1">
        <a:spcBef>
          <a:spcPts val="499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2pPr>
      <a:lvl3pPr marL="905557" indent="-254449" algn="l" rtl="0" eaLnBrk="1" fontAlgn="base" hangingPunct="1">
        <a:spcBef>
          <a:spcPts val="4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3pPr>
      <a:lvl4pPr marL="1416026" indent="-227575" algn="l" rtl="0" eaLnBrk="1" fontAlgn="base" hangingPunct="1">
        <a:spcBef>
          <a:spcPts val="3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 sz="21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4pPr>
      <a:lvl5pPr marL="1869592" indent="-205464" algn="l" rtl="0" eaLnBrk="1" fontAlgn="base" hangingPunct="1">
        <a:spcBef>
          <a:spcPts val="3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5pPr>
      <a:lvl6pPr marL="2325676" indent="-205548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6pPr>
      <a:lvl7pPr marL="2781009" indent="-205548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7pPr>
      <a:lvl8pPr marL="3236341" indent="-205548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8pPr>
      <a:lvl9pPr marL="3691668" indent="-205548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9pPr>
    </p:bodyStyle>
    <p:otherStyle>
      <a:defPPr>
        <a:defRPr lang="en-US"/>
      </a:defPPr>
      <a:lvl1pPr marL="0" algn="l" defTabSz="9106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5334" algn="l" defTabSz="9106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0669" algn="l" defTabSz="9106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6000" algn="l" defTabSz="9106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1335" algn="l" defTabSz="9106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6666" algn="l" defTabSz="9106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2002" algn="l" defTabSz="9106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87327" algn="l" defTabSz="9106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42661" algn="l" defTabSz="9106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auto">
          <a:xfrm>
            <a:off x="110" y="2668589"/>
            <a:ext cx="13011149" cy="3581399"/>
          </a:xfrm>
          <a:prstGeom prst="rect">
            <a:avLst/>
          </a:prstGeom>
          <a:solidFill>
            <a:schemeClr val="bg1">
              <a:alpha val="81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061" tIns="45513" rIns="91061" bIns="45513" numCol="1" rtlCol="0" anchor="t" anchorCtr="0" compatLnSpc="1">
            <a:prstTxWarp prst="textNoShape">
              <a:avLst/>
            </a:prstTxWarp>
          </a:bodyPr>
          <a:lstStyle/>
          <a:p>
            <a:pPr algn="ctr" defTabSz="910455"/>
            <a:endParaRPr lang="en-US" sz="3100" dirty="0" smtClean="0">
              <a:solidFill>
                <a:srgbClr val="000000"/>
              </a:solidFill>
              <a:latin typeface="Gill Sans" charset="0"/>
              <a:ea typeface="ヒラギノ角ゴ Pro W3" charset="0"/>
              <a:cs typeface="ヒラギノ角ゴ Pro W3" charset="0"/>
              <a:sym typeface="Gill Sans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title"/>
          </p:nvPr>
        </p:nvSpPr>
        <p:spPr>
          <a:xfrm>
            <a:off x="594361" y="2973389"/>
            <a:ext cx="11983084" cy="1448271"/>
          </a:xfrm>
        </p:spPr>
        <p:txBody>
          <a:bodyPr anchor="t"/>
          <a:lstStyle/>
          <a:p>
            <a:r>
              <a:rPr lang="en-US" sz="5400" smtClean="0"/>
              <a:t>Revit Family </a:t>
            </a:r>
            <a:r>
              <a:rPr lang="en-US" sz="5400" dirty="0" smtClean="0"/>
              <a:t>API Hands on Training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idx="1"/>
          </p:nvPr>
        </p:nvSpPr>
        <p:spPr>
          <a:xfrm>
            <a:off x="594361" y="4497387"/>
            <a:ext cx="9034109" cy="1676400"/>
          </a:xfrm>
        </p:spPr>
        <p:txBody>
          <a:bodyPr/>
          <a:lstStyle/>
          <a:p>
            <a:pPr marL="0" indent="0">
              <a:spcBef>
                <a:spcPct val="0"/>
              </a:spcBef>
              <a:buNone/>
            </a:pPr>
            <a:r>
              <a:rPr lang="en-US" sz="3200" i="1" smtClean="0"/>
              <a:t>Jeremy Tammik</a:t>
            </a:r>
            <a:endParaRPr lang="en-US" sz="3200" i="1" dirty="0" smtClean="0"/>
          </a:p>
          <a:p>
            <a:pPr marL="0" indent="0">
              <a:spcBef>
                <a:spcPct val="0"/>
              </a:spcBef>
              <a:buNone/>
            </a:pPr>
            <a:r>
              <a:rPr lang="en-US" sz="2000" i="1" smtClean="0"/>
              <a:t>Principal Developer </a:t>
            </a:r>
            <a:r>
              <a:rPr lang="en-US" sz="2000" i="1" dirty="0" smtClean="0"/>
              <a:t>Consultant</a:t>
            </a:r>
          </a:p>
          <a:p>
            <a:pPr marL="0" indent="0">
              <a:spcBef>
                <a:spcPts val="201"/>
              </a:spcBef>
              <a:buNone/>
            </a:pPr>
            <a:r>
              <a:rPr lang="en-US" sz="2000" i="1" dirty="0" smtClean="0"/>
              <a:t>Developer Technical Services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0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0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051" grpId="0"/>
      <p:bldP spid="2052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Family API Labs Exercises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Incremental exercises to create a column family: </a:t>
            </a:r>
          </a:p>
          <a:p>
            <a:endParaRPr lang="en-US" dirty="0" smtClean="0"/>
          </a:p>
          <a:p>
            <a:r>
              <a:rPr lang="en-US" dirty="0" smtClean="0"/>
              <a:t>Lab1 – create a column family with rectangular profile </a:t>
            </a:r>
          </a:p>
          <a:p>
            <a:r>
              <a:rPr lang="en-US" dirty="0" smtClean="0"/>
              <a:t>Lab2 – create a column family with L-shaped profile </a:t>
            </a:r>
          </a:p>
          <a:p>
            <a:r>
              <a:rPr lang="en-US" dirty="0" smtClean="0"/>
              <a:t>Lab3 – add formula and assign materials</a:t>
            </a:r>
          </a:p>
          <a:p>
            <a:r>
              <a:rPr lang="en-US" dirty="0" smtClean="0"/>
              <a:t>Lab4 – add visibility control </a:t>
            </a:r>
            <a:endParaRPr lang="en-US" dirty="0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Lab1 rectangle plan type dialog.PN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191375" y="2549768"/>
            <a:ext cx="5715000" cy="3014419"/>
          </a:xfrm>
          <a:prstGeom prst="rect">
            <a:avLst/>
          </a:prstGeom>
        </p:spPr>
      </p:pic>
      <p:pic>
        <p:nvPicPr>
          <p:cNvPr id="5" name="Picture 4" descr="Lab1 rectangle.PN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029575" y="5828103"/>
            <a:ext cx="4800600" cy="301268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Lab1 – Create a Rectangular Column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Objective:</a:t>
            </a:r>
            <a:r>
              <a:rPr lang="en-US" dirty="0" smtClean="0"/>
              <a:t> learn THE basics of family API.  </a:t>
            </a:r>
          </a:p>
          <a:p>
            <a:pPr lvl="1"/>
            <a:r>
              <a:rPr lang="en-US" dirty="0" smtClean="0"/>
              <a:t>check the family context </a:t>
            </a:r>
          </a:p>
          <a:p>
            <a:pPr lvl="1"/>
            <a:r>
              <a:rPr lang="en-US" dirty="0" smtClean="0"/>
              <a:t>create a simple solid using extrusion </a:t>
            </a:r>
          </a:p>
          <a:p>
            <a:pPr lvl="1"/>
            <a:r>
              <a:rPr lang="en-US" dirty="0" smtClean="0"/>
              <a:t>set alignments</a:t>
            </a:r>
          </a:p>
          <a:p>
            <a:pPr lvl="1"/>
            <a:r>
              <a:rPr lang="en-US" dirty="0" smtClean="0"/>
              <a:t>add types </a:t>
            </a:r>
          </a:p>
          <a:p>
            <a:pPr lvl="1">
              <a:buNone/>
            </a:pPr>
            <a:endParaRPr lang="en-US" dirty="0" smtClean="0"/>
          </a:p>
          <a:p>
            <a:pPr>
              <a:buNone/>
            </a:pPr>
            <a:r>
              <a:rPr lang="en-US" sz="2700" dirty="0" smtClean="0">
                <a:solidFill>
                  <a:schemeClr val="accent6"/>
                </a:solidFill>
              </a:rPr>
              <a:t>Classes and methods: </a:t>
            </a:r>
          </a:p>
          <a:p>
            <a:pPr lvl="1"/>
            <a:r>
              <a:rPr lang="en-US" sz="2400" dirty="0" err="1" smtClean="0">
                <a:solidFill>
                  <a:schemeClr val="accent6"/>
                </a:solidFill>
              </a:rPr>
              <a:t>rvtDoc.IsFamilyDocument</a:t>
            </a:r>
            <a:r>
              <a:rPr lang="en-US" sz="2400" dirty="0" smtClean="0">
                <a:solidFill>
                  <a:schemeClr val="accent6"/>
                </a:solidFill>
              </a:rPr>
              <a:t>()</a:t>
            </a:r>
          </a:p>
          <a:p>
            <a:pPr lvl="1"/>
            <a:r>
              <a:rPr lang="en-US" sz="2400" dirty="0" err="1" smtClean="0">
                <a:solidFill>
                  <a:schemeClr val="accent6"/>
                </a:solidFill>
              </a:rPr>
              <a:t>rvtDoc.OwnerFamily.FamilyCategory.Name</a:t>
            </a:r>
            <a:endParaRPr lang="en-US" sz="2400" dirty="0" smtClean="0">
              <a:solidFill>
                <a:schemeClr val="accent6"/>
              </a:solidFill>
            </a:endParaRPr>
          </a:p>
          <a:p>
            <a:pPr lvl="1"/>
            <a:r>
              <a:rPr lang="en-US" sz="2400" dirty="0" err="1" smtClean="0">
                <a:solidFill>
                  <a:schemeClr val="accent6"/>
                </a:solidFill>
              </a:rPr>
              <a:t>rvtDoc.FamilyCreate.NewExtrusion</a:t>
            </a:r>
            <a:r>
              <a:rPr lang="en-US" sz="2400" dirty="0" smtClean="0">
                <a:solidFill>
                  <a:schemeClr val="accent6"/>
                </a:solidFill>
              </a:rPr>
              <a:t>()</a:t>
            </a:r>
          </a:p>
          <a:p>
            <a:pPr lvl="1"/>
            <a:r>
              <a:rPr lang="en-US" sz="2400" dirty="0" err="1" smtClean="0">
                <a:solidFill>
                  <a:schemeClr val="accent6"/>
                </a:solidFill>
              </a:rPr>
              <a:t>rvtDoc.FamilyCreate.NewAlignment</a:t>
            </a:r>
            <a:r>
              <a:rPr lang="en-US" sz="2400" dirty="0" smtClean="0">
                <a:solidFill>
                  <a:schemeClr val="accent6"/>
                </a:solidFill>
              </a:rPr>
              <a:t>() </a:t>
            </a:r>
          </a:p>
          <a:p>
            <a:pPr lvl="1"/>
            <a:r>
              <a:rPr lang="en-US" sz="2400" dirty="0" err="1" smtClean="0">
                <a:solidFill>
                  <a:schemeClr val="accent6"/>
                </a:solidFill>
              </a:rPr>
              <a:t>familyMgr</a:t>
            </a:r>
            <a:r>
              <a:rPr lang="en-US" sz="2400" dirty="0" smtClean="0">
                <a:solidFill>
                  <a:schemeClr val="accent6"/>
                </a:solidFill>
              </a:rPr>
              <a:t> = </a:t>
            </a:r>
            <a:r>
              <a:rPr lang="en-US" sz="2400" dirty="0" err="1" smtClean="0">
                <a:solidFill>
                  <a:schemeClr val="accent6"/>
                </a:solidFill>
              </a:rPr>
              <a:t>rvtDoc.FamilyManager</a:t>
            </a:r>
            <a:r>
              <a:rPr lang="en-US" sz="2400" dirty="0" smtClean="0">
                <a:solidFill>
                  <a:schemeClr val="accent6"/>
                </a:solidFill>
              </a:rPr>
              <a:t> </a:t>
            </a:r>
          </a:p>
          <a:p>
            <a:pPr lvl="1"/>
            <a:r>
              <a:rPr lang="en-US" sz="2400" dirty="0" err="1" smtClean="0">
                <a:solidFill>
                  <a:schemeClr val="accent6"/>
                </a:solidFill>
              </a:rPr>
              <a:t>familyMgr.NewType</a:t>
            </a:r>
            <a:r>
              <a:rPr lang="en-US" sz="2400" dirty="0" smtClean="0">
                <a:solidFill>
                  <a:schemeClr val="accent6"/>
                </a:solidFill>
              </a:rPr>
              <a:t>() </a:t>
            </a:r>
          </a:p>
          <a:p>
            <a:pPr lvl="1"/>
            <a:r>
              <a:rPr lang="en-US" sz="2400" dirty="0" err="1" smtClean="0">
                <a:solidFill>
                  <a:schemeClr val="accent6"/>
                </a:solidFill>
              </a:rPr>
              <a:t>familyMgr.Parameter</a:t>
            </a:r>
            <a:r>
              <a:rPr lang="en-US" sz="2400" dirty="0" smtClean="0">
                <a:solidFill>
                  <a:schemeClr val="accent6"/>
                </a:solidFill>
              </a:rPr>
              <a:t>(); </a:t>
            </a:r>
            <a:r>
              <a:rPr lang="en-US" sz="2400" dirty="0" err="1" smtClean="0">
                <a:solidFill>
                  <a:schemeClr val="accent6"/>
                </a:solidFill>
              </a:rPr>
              <a:t>familyMgr.Set</a:t>
            </a:r>
            <a:r>
              <a:rPr lang="en-US" sz="2400" dirty="0" smtClean="0">
                <a:solidFill>
                  <a:schemeClr val="accent6"/>
                </a:solidFill>
              </a:rPr>
              <a:t>()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Lab2 Lshape plan type dialog.PN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962775" y="2668587"/>
            <a:ext cx="5943600" cy="321500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Lab2 – Create a L-Shape Column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Objective:</a:t>
            </a:r>
            <a:r>
              <a:rPr lang="en-US" dirty="0" smtClean="0"/>
              <a:t> learn the basics of family API.  </a:t>
            </a:r>
          </a:p>
          <a:p>
            <a:pPr lvl="1"/>
            <a:r>
              <a:rPr lang="en-US" dirty="0" smtClean="0"/>
              <a:t>add reference planes </a:t>
            </a:r>
          </a:p>
          <a:p>
            <a:pPr lvl="1"/>
            <a:r>
              <a:rPr lang="en-US" dirty="0" smtClean="0"/>
              <a:t>add parameters </a:t>
            </a:r>
          </a:p>
          <a:p>
            <a:pPr lvl="1"/>
            <a:r>
              <a:rPr lang="en-US" dirty="0" smtClean="0"/>
              <a:t>add </a:t>
            </a:r>
            <a:r>
              <a:rPr lang="en-US" dirty="0" err="1" smtClean="0"/>
              <a:t>dimentiones</a:t>
            </a:r>
            <a:r>
              <a:rPr lang="en-US" dirty="0" smtClean="0"/>
              <a:t> </a:t>
            </a:r>
          </a:p>
          <a:p>
            <a:pPr lvl="1">
              <a:buNone/>
            </a:pPr>
            <a:endParaRPr lang="en-US" dirty="0" smtClean="0"/>
          </a:p>
          <a:p>
            <a:pPr lvl="1">
              <a:buNone/>
            </a:pPr>
            <a:endParaRPr lang="en-US" dirty="0" smtClean="0"/>
          </a:p>
          <a:p>
            <a:pPr>
              <a:buNone/>
            </a:pPr>
            <a:r>
              <a:rPr lang="en-US" sz="2700" dirty="0" smtClean="0">
                <a:solidFill>
                  <a:schemeClr val="accent6"/>
                </a:solidFill>
              </a:rPr>
              <a:t>Classes and methods: </a:t>
            </a:r>
          </a:p>
          <a:p>
            <a:pPr lvl="1"/>
            <a:r>
              <a:rPr lang="en-US" sz="2400" dirty="0" err="1" smtClean="0">
                <a:solidFill>
                  <a:schemeClr val="accent6"/>
                </a:solidFill>
              </a:rPr>
              <a:t>rvtDoc.FamilyCreate.NewReferencePlane</a:t>
            </a:r>
            <a:r>
              <a:rPr lang="en-US" sz="2400" dirty="0" smtClean="0">
                <a:solidFill>
                  <a:schemeClr val="accent6"/>
                </a:solidFill>
              </a:rPr>
              <a:t>()</a:t>
            </a:r>
          </a:p>
          <a:p>
            <a:pPr lvl="1"/>
            <a:r>
              <a:rPr lang="en-US" sz="2400" dirty="0" err="1" smtClean="0">
                <a:solidFill>
                  <a:schemeClr val="accent6"/>
                </a:solidFill>
              </a:rPr>
              <a:t>familyMgr.AddParameter</a:t>
            </a:r>
            <a:r>
              <a:rPr lang="en-US" sz="2400" dirty="0" smtClean="0">
                <a:solidFill>
                  <a:schemeClr val="accent6"/>
                </a:solidFill>
              </a:rPr>
              <a:t>() </a:t>
            </a:r>
          </a:p>
          <a:p>
            <a:pPr lvl="1"/>
            <a:r>
              <a:rPr lang="en-US" sz="2400" dirty="0" err="1" smtClean="0">
                <a:solidFill>
                  <a:schemeClr val="accent6"/>
                </a:solidFill>
              </a:rPr>
              <a:t>rvtDoc.FamilyCreate.NewDimension</a:t>
            </a:r>
            <a:r>
              <a:rPr lang="en-US" sz="2400" dirty="0" smtClean="0">
                <a:solidFill>
                  <a:schemeClr val="accent6"/>
                </a:solidFill>
              </a:rPr>
              <a:t>() </a:t>
            </a:r>
          </a:p>
        </p:txBody>
      </p:sp>
      <p:pic>
        <p:nvPicPr>
          <p:cNvPr id="7" name="Picture 6" descr="Lab2 Lshape.PN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105775" y="6326187"/>
            <a:ext cx="4038600" cy="237008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Lab3 – Add Formulas and Materials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Objective:</a:t>
            </a:r>
            <a:r>
              <a:rPr lang="en-US" dirty="0" smtClean="0"/>
              <a:t> learn the basics of family API.  </a:t>
            </a:r>
          </a:p>
          <a:p>
            <a:pPr lvl="1"/>
            <a:r>
              <a:rPr lang="en-US" dirty="0" smtClean="0"/>
              <a:t>add formulas </a:t>
            </a:r>
          </a:p>
          <a:p>
            <a:pPr lvl="1"/>
            <a:r>
              <a:rPr lang="en-US" dirty="0" smtClean="0"/>
              <a:t>add materials </a:t>
            </a:r>
          </a:p>
          <a:p>
            <a:pPr lvl="1">
              <a:buNone/>
            </a:pPr>
            <a:endParaRPr lang="en-US" dirty="0" smtClean="0"/>
          </a:p>
          <a:p>
            <a:pPr lvl="1">
              <a:buNone/>
            </a:pPr>
            <a:endParaRPr lang="en-US" dirty="0" smtClean="0"/>
          </a:p>
          <a:p>
            <a:pPr lvl="1">
              <a:buNone/>
            </a:pPr>
            <a:endParaRPr lang="en-US" dirty="0" smtClean="0"/>
          </a:p>
          <a:p>
            <a:pPr>
              <a:buNone/>
            </a:pPr>
            <a:r>
              <a:rPr lang="en-US" sz="2700" dirty="0" smtClean="0">
                <a:solidFill>
                  <a:schemeClr val="accent6"/>
                </a:solidFill>
              </a:rPr>
              <a:t>Classes and methods: </a:t>
            </a:r>
          </a:p>
          <a:p>
            <a:pPr lvl="1"/>
            <a:r>
              <a:rPr lang="en-US" sz="2400" dirty="0" err="1" smtClean="0">
                <a:solidFill>
                  <a:schemeClr val="accent6"/>
                </a:solidFill>
              </a:rPr>
              <a:t>familyMgr.SetFormula</a:t>
            </a:r>
            <a:r>
              <a:rPr lang="en-US" sz="2400" dirty="0" smtClean="0">
                <a:solidFill>
                  <a:schemeClr val="accent6"/>
                </a:solidFill>
              </a:rPr>
              <a:t>() </a:t>
            </a:r>
          </a:p>
          <a:p>
            <a:pPr lvl="1"/>
            <a:r>
              <a:rPr lang="en-US" sz="2400" dirty="0" err="1" smtClean="0">
                <a:solidFill>
                  <a:schemeClr val="accent6"/>
                </a:solidFill>
              </a:rPr>
              <a:t>pSolid.Parameter</a:t>
            </a:r>
            <a:r>
              <a:rPr lang="en-US" sz="2400" dirty="0" smtClean="0">
                <a:solidFill>
                  <a:schemeClr val="accent6"/>
                </a:solidFill>
              </a:rPr>
              <a:t>(“Material”) </a:t>
            </a:r>
          </a:p>
          <a:p>
            <a:pPr lvl="1"/>
            <a:r>
              <a:rPr lang="en-US" sz="2400" dirty="0" err="1" smtClean="0">
                <a:solidFill>
                  <a:schemeClr val="accent6"/>
                </a:solidFill>
              </a:rPr>
              <a:t>familyMgr.AddParameter</a:t>
            </a:r>
            <a:r>
              <a:rPr lang="en-US" sz="2400" dirty="0" smtClean="0">
                <a:solidFill>
                  <a:schemeClr val="accent6"/>
                </a:solidFill>
              </a:rPr>
              <a:t>(“</a:t>
            </a:r>
            <a:r>
              <a:rPr lang="en-US" sz="2400" dirty="0" err="1" smtClean="0">
                <a:solidFill>
                  <a:schemeClr val="accent6"/>
                </a:solidFill>
              </a:rPr>
              <a:t>MyColumnFinish</a:t>
            </a:r>
            <a:r>
              <a:rPr lang="en-US" sz="2400" dirty="0" smtClean="0">
                <a:solidFill>
                  <a:schemeClr val="accent6"/>
                </a:solidFill>
              </a:rPr>
              <a:t>”, </a:t>
            </a:r>
            <a:r>
              <a:rPr lang="en-US" sz="2400" dirty="0" err="1" smtClean="0">
                <a:solidFill>
                  <a:schemeClr val="accent6"/>
                </a:solidFill>
              </a:rPr>
              <a:t>BuiltInParameterGroup.PG_MATERIALS</a:t>
            </a:r>
            <a:r>
              <a:rPr lang="en-US" sz="2400" dirty="0" smtClean="0">
                <a:solidFill>
                  <a:schemeClr val="accent6"/>
                </a:solidFill>
              </a:rPr>
              <a:t>, </a:t>
            </a:r>
            <a:r>
              <a:rPr lang="en-US" sz="2400" dirty="0" err="1" smtClean="0">
                <a:solidFill>
                  <a:schemeClr val="accent6"/>
                </a:solidFill>
              </a:rPr>
              <a:t>ParameterType.Material</a:t>
            </a:r>
            <a:r>
              <a:rPr lang="en-US" sz="2400" dirty="0" smtClean="0">
                <a:solidFill>
                  <a:schemeClr val="accent6"/>
                </a:solidFill>
              </a:rPr>
              <a:t>, True)</a:t>
            </a:r>
          </a:p>
          <a:p>
            <a:pPr lvl="1"/>
            <a:r>
              <a:rPr lang="en-US" sz="2400" dirty="0" err="1" smtClean="0">
                <a:solidFill>
                  <a:schemeClr val="accent6"/>
                </a:solidFill>
              </a:rPr>
              <a:t>familyMgr.AssociateElementParameterToFamilyParameter</a:t>
            </a:r>
            <a:r>
              <a:rPr lang="en-US" sz="2400" dirty="0" smtClean="0">
                <a:solidFill>
                  <a:schemeClr val="accent6"/>
                </a:solidFill>
              </a:rPr>
              <a:t>()</a:t>
            </a:r>
          </a:p>
          <a:p>
            <a:pPr lvl="1">
              <a:buNone/>
            </a:pPr>
            <a:endParaRPr lang="en-US" sz="2400" dirty="0" smtClean="0">
              <a:solidFill>
                <a:schemeClr val="accent6"/>
              </a:solidFill>
            </a:endParaRPr>
          </a:p>
        </p:txBody>
      </p:sp>
      <p:pic>
        <p:nvPicPr>
          <p:cNvPr id="8" name="Picture 7" descr="Lab3 formula material.PN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734175" y="2748597"/>
            <a:ext cx="5943600" cy="289179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Lab4 – Add Visibility Control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Objective: </a:t>
            </a:r>
            <a:endParaRPr lang="en-US" dirty="0" smtClean="0"/>
          </a:p>
          <a:p>
            <a:pPr lvl="1"/>
            <a:r>
              <a:rPr lang="en-US" dirty="0" smtClean="0"/>
              <a:t>add line representation</a:t>
            </a:r>
          </a:p>
          <a:p>
            <a:pPr lvl="1"/>
            <a:r>
              <a:rPr lang="en-US" dirty="0" smtClean="0"/>
              <a:t>add visibility control  </a:t>
            </a:r>
          </a:p>
          <a:p>
            <a:pPr lvl="1">
              <a:buNone/>
            </a:pPr>
            <a:endParaRPr lang="en-US" dirty="0" smtClean="0"/>
          </a:p>
          <a:p>
            <a:pPr lvl="1">
              <a:buNone/>
            </a:pPr>
            <a:endParaRPr lang="en-US" dirty="0" smtClean="0"/>
          </a:p>
          <a:p>
            <a:pPr lvl="1">
              <a:buNone/>
            </a:pPr>
            <a:endParaRPr lang="en-US" dirty="0" smtClean="0"/>
          </a:p>
          <a:p>
            <a:pPr lvl="1">
              <a:buNone/>
            </a:pPr>
            <a:endParaRPr lang="en-US" dirty="0" smtClean="0"/>
          </a:p>
          <a:p>
            <a:pPr>
              <a:buNone/>
            </a:pPr>
            <a:r>
              <a:rPr lang="en-US" sz="2700" dirty="0" smtClean="0">
                <a:solidFill>
                  <a:schemeClr val="accent6"/>
                </a:solidFill>
              </a:rPr>
              <a:t>Classes and methods: </a:t>
            </a:r>
          </a:p>
          <a:p>
            <a:pPr lvl="1"/>
            <a:r>
              <a:rPr lang="en-US" sz="2400" dirty="0" err="1" smtClean="0">
                <a:solidFill>
                  <a:schemeClr val="accent6"/>
                </a:solidFill>
              </a:rPr>
              <a:t>rvtDoc.FamilyCreate.NewSymbolicCurve</a:t>
            </a:r>
            <a:r>
              <a:rPr lang="en-US" sz="2400" dirty="0" smtClean="0">
                <a:solidFill>
                  <a:schemeClr val="accent6"/>
                </a:solidFill>
              </a:rPr>
              <a:t>()</a:t>
            </a:r>
          </a:p>
          <a:p>
            <a:pPr lvl="1"/>
            <a:r>
              <a:rPr lang="en-US" sz="2400" dirty="0" err="1" smtClean="0">
                <a:solidFill>
                  <a:schemeClr val="accent6"/>
                </a:solidFill>
              </a:rPr>
              <a:t>rvtDoc.FamilyCreate.NewModelCurve</a:t>
            </a:r>
            <a:r>
              <a:rPr lang="en-US" sz="2400" dirty="0" smtClean="0">
                <a:solidFill>
                  <a:schemeClr val="accent6"/>
                </a:solidFill>
              </a:rPr>
              <a:t>()</a:t>
            </a:r>
          </a:p>
          <a:p>
            <a:pPr lvl="1"/>
            <a:r>
              <a:rPr lang="en-US" sz="2400" dirty="0" err="1" smtClean="0">
                <a:solidFill>
                  <a:schemeClr val="accent6"/>
                </a:solidFill>
              </a:rPr>
              <a:t>FamilyElementVisibility</a:t>
            </a:r>
            <a:r>
              <a:rPr lang="en-US" sz="2400" dirty="0" smtClean="0">
                <a:solidFill>
                  <a:schemeClr val="accent6"/>
                </a:solidFill>
              </a:rPr>
              <a:t>(</a:t>
            </a:r>
            <a:r>
              <a:rPr lang="en-US" sz="2400" dirty="0" err="1" smtClean="0">
                <a:solidFill>
                  <a:schemeClr val="accent6"/>
                </a:solidFill>
              </a:rPr>
              <a:t>FamilyElementVisibilityType.ViewSpecific</a:t>
            </a:r>
            <a:r>
              <a:rPr lang="en-US" sz="2400" dirty="0" smtClean="0">
                <a:solidFill>
                  <a:schemeClr val="accent6"/>
                </a:solidFill>
              </a:rPr>
              <a:t>/Model) </a:t>
            </a:r>
          </a:p>
          <a:p>
            <a:pPr lvl="1"/>
            <a:r>
              <a:rPr lang="en-US" sz="2400" dirty="0" err="1" smtClean="0">
                <a:solidFill>
                  <a:schemeClr val="accent6"/>
                </a:solidFill>
              </a:rPr>
              <a:t>FamilyElementVisibility.IsShownInFine</a:t>
            </a:r>
            <a:r>
              <a:rPr lang="en-US" sz="2400" dirty="0" smtClean="0">
                <a:solidFill>
                  <a:schemeClr val="accent6"/>
                </a:solidFill>
              </a:rPr>
              <a:t>, etc. </a:t>
            </a:r>
          </a:p>
          <a:p>
            <a:pPr lvl="1"/>
            <a:r>
              <a:rPr lang="en-US" sz="2400" dirty="0" err="1" smtClean="0">
                <a:solidFill>
                  <a:schemeClr val="accent6"/>
                </a:solidFill>
              </a:rPr>
              <a:t>pLine.SetVisibility</a:t>
            </a:r>
            <a:r>
              <a:rPr lang="en-US" sz="2400" dirty="0" smtClean="0">
                <a:solidFill>
                  <a:schemeClr val="accent6"/>
                </a:solidFill>
              </a:rPr>
              <a:t>(</a:t>
            </a:r>
            <a:r>
              <a:rPr lang="en-US" sz="2400" dirty="0" err="1" smtClean="0">
                <a:solidFill>
                  <a:schemeClr val="accent6"/>
                </a:solidFill>
              </a:rPr>
              <a:t>pFamilyElementVisibility</a:t>
            </a:r>
            <a:r>
              <a:rPr lang="en-US" sz="2400" dirty="0" smtClean="0">
                <a:solidFill>
                  <a:schemeClr val="accent6"/>
                </a:solidFill>
              </a:rPr>
              <a:t>)</a:t>
            </a:r>
          </a:p>
          <a:p>
            <a:pPr lvl="1"/>
            <a:endParaRPr lang="en-US" sz="2400" dirty="0" smtClean="0">
              <a:solidFill>
                <a:schemeClr val="accent6"/>
              </a:solidFill>
            </a:endParaRPr>
          </a:p>
          <a:p>
            <a:pPr lvl="1">
              <a:buNone/>
            </a:pPr>
            <a:endParaRPr lang="en-US" sz="2400" dirty="0" smtClean="0">
              <a:solidFill>
                <a:schemeClr val="accent6"/>
              </a:solidFill>
            </a:endParaRPr>
          </a:p>
        </p:txBody>
      </p:sp>
      <p:pic>
        <p:nvPicPr>
          <p:cNvPr id="5" name="Picture 4" descr="Lab4 visibility.PN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581775" y="2439987"/>
            <a:ext cx="5638800" cy="347003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DSK_Last_slid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587"/>
            <a:ext cx="13011149" cy="9753600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DSK_Dark">
  <a:themeElements>
    <a:clrScheme name="ADSK_COLORS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FFAA00"/>
      </a:accent1>
      <a:accent2>
        <a:srgbClr val="EE5500"/>
      </a:accent2>
      <a:accent3>
        <a:srgbClr val="DD0000"/>
      </a:accent3>
      <a:accent4>
        <a:srgbClr val="004282"/>
      </a:accent4>
      <a:accent5>
        <a:srgbClr val="993388"/>
      </a:accent5>
      <a:accent6>
        <a:srgbClr val="118888"/>
      </a:accent6>
      <a:hlink>
        <a:srgbClr val="00B0F0"/>
      </a:hlink>
      <a:folHlink>
        <a:srgbClr val="993388"/>
      </a:folHlink>
    </a:clrScheme>
    <a:fontScheme name="ADSK_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 W3" charset="0"/>
            <a:cs typeface="ヒラギノ角ゴ Pro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 W3" charset="0"/>
            <a:cs typeface="ヒラギノ角ゴ Pro W3" charset="0"/>
            <a:sym typeface="Gill Sans" charset="0"/>
          </a:defRPr>
        </a:defPPr>
      </a:lstStyle>
    </a:lnDef>
  </a:objectDefaults>
  <a:extraClrSchemeLst>
    <a:extraClrScheme>
      <a:clrScheme name="Default - Title and Conten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ADSK_White">
  <a:themeElements>
    <a:clrScheme name="ADSK_COLORS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DD0000"/>
      </a:accent1>
      <a:accent2>
        <a:srgbClr val="EE5500"/>
      </a:accent2>
      <a:accent3>
        <a:srgbClr val="FFAA00"/>
      </a:accent3>
      <a:accent4>
        <a:srgbClr val="004282"/>
      </a:accent4>
      <a:accent5>
        <a:srgbClr val="993388"/>
      </a:accent5>
      <a:accent6>
        <a:srgbClr val="118888"/>
      </a:accent6>
      <a:hlink>
        <a:srgbClr val="00B0F0"/>
      </a:hlink>
      <a:folHlink>
        <a:srgbClr val="993388"/>
      </a:folHlink>
    </a:clrScheme>
    <a:fontScheme name="ADSK_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 W3" charset="0"/>
            <a:cs typeface="ヒラギノ角ゴ Pro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 W3" charset="0"/>
            <a:cs typeface="ヒラギノ角ゴ Pro W3" charset="0"/>
            <a:sym typeface="Gill Sans" charset="0"/>
          </a:defRPr>
        </a:defPPr>
      </a:lstStyle>
    </a:lnDef>
  </a:objectDefaults>
  <a:extraClrSchemeLst>
    <a:extraClrScheme>
      <a:clrScheme name="Default - Title and Conten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Creative Catalog" ma:contentTypeID="0x0101003D62B9A716C08244A68E1D56ED354A9500A7EFD4C2F324CA44B4E995A506E2E1CF" ma:contentTypeVersion="31" ma:contentTypeDescription="" ma:contentTypeScope="" ma:versionID="17bc19fc9bd490bc1bda444d86d6b7f0">
  <xsd:schema xmlns:xsd="http://www.w3.org/2001/XMLSchema" xmlns:p="http://schemas.microsoft.com/office/2006/metadata/properties" xmlns:ns2="c8bab806-ca78-4cad-94f6-48e563f76e95" xmlns:ns4="f53a3603-67ad-45e2-accf-d44f8756b321" targetNamespace="http://schemas.microsoft.com/office/2006/metadata/properties" ma:root="true" ma:fieldsID="284905265c583129f8035dc0f09dfb0f" ns2:_="" ns4:_="">
    <xsd:import namespace="c8bab806-ca78-4cad-94f6-48e563f76e95"/>
    <xsd:import namespace="f53a3603-67ad-45e2-accf-d44f8756b321"/>
    <xsd:element name="properties">
      <xsd:complexType>
        <xsd:sequence>
          <xsd:element name="documentManagement">
            <xsd:complexType>
              <xsd:all>
                <xsd:element ref="ns2:Date_x0020_Published" minOccurs="0"/>
                <xsd:element ref="ns2:Media_x0020_Description" minOccurs="0"/>
                <xsd:element ref="ns4:Image" minOccurs="0"/>
                <xsd:element ref="ns4:Category" minOccurs="0"/>
                <xsd:element ref="ns4:Business_x0020_and_x0020_Industry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c8bab806-ca78-4cad-94f6-48e563f76e95" elementFormDefault="qualified">
    <xsd:import namespace="http://schemas.microsoft.com/office/2006/documentManagement/types"/>
    <xsd:element name="Date_x0020_Published" ma:index="8" nillable="true" ma:displayName="Date Published" ma:format="DateOnly" ma:internalName="Date_x0020_Published">
      <xsd:simpleType>
        <xsd:restriction base="dms:DateTime"/>
      </xsd:simpleType>
    </xsd:element>
    <xsd:element name="Media_x0020_Description" ma:index="10" nillable="true" ma:displayName="Media Description" ma:internalName="Media_x0020_Description" ma:readOnly="false">
      <xsd:simpleType>
        <xsd:restriction base="dms:Note"/>
      </xsd:simpleType>
    </xsd:element>
  </xsd:schema>
  <xsd:schema xmlns:xsd="http://www.w3.org/2001/XMLSchema" xmlns:dms="http://schemas.microsoft.com/office/2006/documentManagement/types" targetNamespace="f53a3603-67ad-45e2-accf-d44f8756b321" elementFormDefault="qualified">
    <xsd:import namespace="http://schemas.microsoft.com/office/2006/documentManagement/types"/>
    <xsd:element name="Image" ma:index="11" nillable="true" ma:displayName="Image" ma:format="Image" ma:internalName="Imag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Category" ma:index="12" nillable="true" ma:displayName="Category" ma:internalName="Category">
      <xsd:simpleType>
        <xsd:restriction base="dms:Text">
          <xsd:maxLength value="255"/>
        </xsd:restriction>
      </xsd:simpleType>
    </xsd:element>
    <xsd:element name="Business_x0020_and_x0020_Industry" ma:index="13" nillable="true" ma:displayName="Business and Industry" ma:internalName="Business_x0020_and_x0020_Industry">
      <xsd:simpleType>
        <xsd:restriction base="dms:Text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 ma:index="9" ma:displayName="Author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Doc 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p:properties xmlns:p="http://schemas.microsoft.com/office/2006/metadata/properties" xmlns:xsi="http://www.w3.org/2001/XMLSchema-instance">
  <documentManagement>
    <Image xmlns="f53a3603-67ad-45e2-accf-d44f8756b321">
      <Url>https://share.autodesk.com/Marketing/catalog/PublishingImages/09_25_08_AEC_Title_03.jpg</Url>
      <Description xsi:nil="true"/>
    </Image>
    <Date_x0020_Published xmlns="c8bab806-ca78-4cad-94f6-48e563f76e95">2009-05-14T07:00:00+00:00</Date_x0020_Published>
    <Media_x0020_Description xmlns="c8bab806-ca78-4cad-94f6-48e563f76e95">AEC Industry Title Slide - Building-centric version</Media_x0020_Description>
    <Category xmlns="f53a3603-67ad-45e2-accf-d44f8756b321" xsi:nil="true"/>
    <Business_x0020_and_x0020_Industry xmlns="f53a3603-67ad-45e2-accf-d44f8756b321">Industry PowerPoint Title Slides</Business_x0020_and_x0020_Industry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EBD94DC-D304-4760-B549-E9E0196D12F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8bab806-ca78-4cad-94f6-48e563f76e95"/>
    <ds:schemaRef ds:uri="f53a3603-67ad-45e2-accf-d44f8756b321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B19E6BA4-7463-4367-9729-CE875BA09909}">
  <ds:schemaRefs>
    <ds:schemaRef ds:uri="http://schemas.microsoft.com/office/2006/metadata/properties"/>
    <ds:schemaRef ds:uri="f53a3603-67ad-45e2-accf-d44f8756b321"/>
    <ds:schemaRef ds:uri="c8bab806-ca78-4cad-94f6-48e563f76e95"/>
  </ds:schemaRefs>
</ds:datastoreItem>
</file>

<file path=customXml/itemProps3.xml><?xml version="1.0" encoding="utf-8"?>
<ds:datastoreItem xmlns:ds="http://schemas.openxmlformats.org/officeDocument/2006/customXml" ds:itemID="{3DC70731-8381-4ABA-B37A-33BC28502BB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214</Words>
  <Application>Microsoft Office PowerPoint</Application>
  <PresentationFormat>Custom</PresentationFormat>
  <Paragraphs>69</Paragraphs>
  <Slides>7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9" baseType="lpstr">
      <vt:lpstr>ADSK_Dark</vt:lpstr>
      <vt:lpstr>ADSK_White</vt:lpstr>
      <vt:lpstr>Revit Family API Hands on Training</vt:lpstr>
      <vt:lpstr>Family API Labs Exercises </vt:lpstr>
      <vt:lpstr>Lab1 – Create a Rectangular Column </vt:lpstr>
      <vt:lpstr>Lab2 – Create a L-Shape Column </vt:lpstr>
      <vt:lpstr>Lab3 – Add Formulas and Materials </vt:lpstr>
      <vt:lpstr>Lab4 – Add Visibility Control </vt:lpstr>
      <vt:lpstr>Slide 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AEC Industry Title Slide</dc:title>
  <dc:subject/>
  <dc:creator/>
  <cp:keywords/>
  <cp:lastModifiedBy/>
  <cp:revision>1</cp:revision>
  <dcterms:created xsi:type="dcterms:W3CDTF">2009-05-11T05:16:38Z</dcterms:created>
  <dcterms:modified xsi:type="dcterms:W3CDTF">2011-03-03T16:26:31Z</dcterms:modified>
  <cp:contentType>Creative Catalog</cp:contentTyp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0x0101003D62B9A716C08244A68E1D56ED354A9500A7EFD4C2F324CA44B4E995A506E2E1CF</vt:lpwstr>
  </property>
  <property fmtid="{D5CDD505-2E9C-101B-9397-08002B2CF9AE}" pid="3" name="PPT Category">
    <vt:lpwstr>2</vt:lpwstr>
  </property>
  <property fmtid="{D5CDD505-2E9C-101B-9397-08002B2CF9AE}" pid="4" name="Order">
    <vt:r8>500</vt:r8>
  </property>
  <property fmtid="{D5CDD505-2E9C-101B-9397-08002B2CF9AE}" pid="5" name="URL">
    <vt:lpwstr/>
  </property>
  <property fmtid="{D5CDD505-2E9C-101B-9397-08002B2CF9AE}" pid="6" name="Business &amp; Corporate Type">
    <vt:lpwstr>2</vt:lpwstr>
  </property>
</Properties>
</file>