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customXml/itemProps1.xml" ContentType="application/vnd.openxmlformats-officedocument.customXmlPropertie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docProps/custom.xml" ContentType="application/vnd.openxmlformats-officedocument.custom-properties+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comments/comment1.xml" ContentType="application/vnd.openxmlformats-officedocument.presentationml.comments+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customXml/itemProps3.xml" ContentType="application/vnd.openxmlformats-officedocument.customXml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notesSlides/notesSlide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7" r:id="rId4"/>
  </p:sldMasterIdLst>
  <p:notesMasterIdLst>
    <p:notesMasterId r:id="rId82"/>
  </p:notesMasterIdLst>
  <p:handoutMasterIdLst>
    <p:handoutMasterId r:id="rId83"/>
  </p:handoutMasterIdLst>
  <p:sldIdLst>
    <p:sldId id="314" r:id="rId5"/>
    <p:sldId id="319" r:id="rId6"/>
    <p:sldId id="320" r:id="rId7"/>
    <p:sldId id="321" r:id="rId8"/>
    <p:sldId id="322" r:id="rId9"/>
    <p:sldId id="323" r:id="rId10"/>
    <p:sldId id="324" r:id="rId11"/>
    <p:sldId id="325" r:id="rId12"/>
    <p:sldId id="326" r:id="rId13"/>
    <p:sldId id="402" r:id="rId14"/>
    <p:sldId id="327" r:id="rId15"/>
    <p:sldId id="328" r:id="rId16"/>
    <p:sldId id="329" r:id="rId17"/>
    <p:sldId id="330" r:id="rId18"/>
    <p:sldId id="331" r:id="rId19"/>
    <p:sldId id="332" r:id="rId20"/>
    <p:sldId id="333" r:id="rId21"/>
    <p:sldId id="334" r:id="rId22"/>
    <p:sldId id="335" r:id="rId23"/>
    <p:sldId id="336" r:id="rId24"/>
    <p:sldId id="337" r:id="rId25"/>
    <p:sldId id="401" r:id="rId26"/>
    <p:sldId id="338" r:id="rId27"/>
    <p:sldId id="339" r:id="rId28"/>
    <p:sldId id="340" r:id="rId29"/>
    <p:sldId id="341" r:id="rId30"/>
    <p:sldId id="342" r:id="rId31"/>
    <p:sldId id="343" r:id="rId32"/>
    <p:sldId id="344" r:id="rId33"/>
    <p:sldId id="345" r:id="rId34"/>
    <p:sldId id="347" r:id="rId35"/>
    <p:sldId id="348" r:id="rId36"/>
    <p:sldId id="351" r:id="rId37"/>
    <p:sldId id="352" r:id="rId38"/>
    <p:sldId id="353" r:id="rId39"/>
    <p:sldId id="354" r:id="rId40"/>
    <p:sldId id="355" r:id="rId41"/>
    <p:sldId id="356" r:id="rId42"/>
    <p:sldId id="357" r:id="rId43"/>
    <p:sldId id="358" r:id="rId44"/>
    <p:sldId id="359" r:id="rId45"/>
    <p:sldId id="360" r:id="rId46"/>
    <p:sldId id="361" r:id="rId47"/>
    <p:sldId id="362" r:id="rId48"/>
    <p:sldId id="363" r:id="rId49"/>
    <p:sldId id="364" r:id="rId50"/>
    <p:sldId id="366" r:id="rId51"/>
    <p:sldId id="367" r:id="rId52"/>
    <p:sldId id="395" r:id="rId53"/>
    <p:sldId id="396" r:id="rId54"/>
    <p:sldId id="397" r:id="rId55"/>
    <p:sldId id="398" r:id="rId56"/>
    <p:sldId id="399" r:id="rId57"/>
    <p:sldId id="400" r:id="rId58"/>
    <p:sldId id="368" r:id="rId59"/>
    <p:sldId id="369" r:id="rId60"/>
    <p:sldId id="370" r:id="rId61"/>
    <p:sldId id="371" r:id="rId62"/>
    <p:sldId id="372" r:id="rId63"/>
    <p:sldId id="373" r:id="rId64"/>
    <p:sldId id="374" r:id="rId65"/>
    <p:sldId id="375" r:id="rId66"/>
    <p:sldId id="376" r:id="rId67"/>
    <p:sldId id="378" r:id="rId68"/>
    <p:sldId id="379" r:id="rId69"/>
    <p:sldId id="380" r:id="rId70"/>
    <p:sldId id="381" r:id="rId71"/>
    <p:sldId id="382" r:id="rId72"/>
    <p:sldId id="383" r:id="rId73"/>
    <p:sldId id="384" r:id="rId74"/>
    <p:sldId id="386" r:id="rId75"/>
    <p:sldId id="387" r:id="rId76"/>
    <p:sldId id="388" r:id="rId77"/>
    <p:sldId id="389" r:id="rId78"/>
    <p:sldId id="392" r:id="rId79"/>
    <p:sldId id="393" r:id="rId80"/>
    <p:sldId id="394" r:id="rId81"/>
  </p:sldIdLst>
  <p:sldSz cx="13011150" cy="9756775"/>
  <p:notesSz cx="6805613" cy="9939338"/>
  <p:defaultTextStyle>
    <a:defPPr>
      <a:defRPr lang="en-US"/>
    </a:defPPr>
    <a:lvl1pPr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1pPr>
    <a:lvl2pPr marL="646334" indent="-191280"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2pPr>
    <a:lvl3pPr marL="1294318" indent="-384052"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3pPr>
    <a:lvl4pPr marL="1942283" indent="-576832"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4pPr>
    <a:lvl5pPr marL="2588682" indent="-768030"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5pPr>
    <a:lvl6pPr marL="2275754" algn="l" defTabSz="910302" rtl="0" eaLnBrk="1" latinLnBrk="0" hangingPunct="1">
      <a:defRPr sz="2600" kern="1200">
        <a:solidFill>
          <a:schemeClr val="tx1"/>
        </a:solidFill>
        <a:latin typeface="Arial" pitchFamily="34" charset="0"/>
        <a:ea typeface="ヒラギノ角ゴ Pro W3"/>
        <a:cs typeface="ヒラギノ角ゴ Pro W3"/>
      </a:defRPr>
    </a:lvl6pPr>
    <a:lvl7pPr marL="2730905" algn="l" defTabSz="910302" rtl="0" eaLnBrk="1" latinLnBrk="0" hangingPunct="1">
      <a:defRPr sz="2600" kern="1200">
        <a:solidFill>
          <a:schemeClr val="tx1"/>
        </a:solidFill>
        <a:latin typeface="Arial" pitchFamily="34" charset="0"/>
        <a:ea typeface="ヒラギノ角ゴ Pro W3"/>
        <a:cs typeface="ヒラギノ角ゴ Pro W3"/>
      </a:defRPr>
    </a:lvl7pPr>
    <a:lvl8pPr marL="3186052" algn="l" defTabSz="910302" rtl="0" eaLnBrk="1" latinLnBrk="0" hangingPunct="1">
      <a:defRPr sz="2600" kern="1200">
        <a:solidFill>
          <a:schemeClr val="tx1"/>
        </a:solidFill>
        <a:latin typeface="Arial" pitchFamily="34" charset="0"/>
        <a:ea typeface="ヒラギノ角ゴ Pro W3"/>
        <a:cs typeface="ヒラギノ角ゴ Pro W3"/>
      </a:defRPr>
    </a:lvl8pPr>
    <a:lvl9pPr marL="3641204" algn="l" defTabSz="910302" rtl="0" eaLnBrk="1" latinLnBrk="0" hangingPunct="1">
      <a:defRPr sz="2600" kern="1200">
        <a:solidFill>
          <a:schemeClr val="tx1"/>
        </a:solidFill>
        <a:latin typeface="Arial" pitchFamily="34" charset="0"/>
        <a:ea typeface="ヒラギノ角ゴ Pro W3"/>
        <a:cs typeface="ヒラギノ角ゴ Pro W3"/>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3"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E0066"/>
    <a:srgbClr val="118888"/>
    <a:srgbClr val="77BB11"/>
    <a:srgbClr val="004282"/>
    <a:srgbClr val="7F7F7F"/>
    <a:srgbClr val="FFAA00"/>
    <a:srgbClr val="EE5500"/>
    <a:srgbClr val="DD0000"/>
    <a:srgbClr val="FF4600"/>
    <a:srgbClr val="737373"/>
  </p:clrMru>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14" autoAdjust="0"/>
    <p:restoredTop sz="86722" autoAdjust="0"/>
  </p:normalViewPr>
  <p:slideViewPr>
    <p:cSldViewPr>
      <p:cViewPr varScale="1">
        <p:scale>
          <a:sx n="42" d="100"/>
          <a:sy n="42" d="100"/>
        </p:scale>
        <p:origin x="-1044" y="-102"/>
      </p:cViewPr>
      <p:guideLst>
        <p:guide orient="horz" pos="3073"/>
        <p:guide pos="409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0"/>
    </p:cViewPr>
  </p:sorterViewPr>
  <p:notesViewPr>
    <p:cSldViewPr>
      <p:cViewPr varScale="1">
        <p:scale>
          <a:sx n="67" d="100"/>
          <a:sy n="67" d="100"/>
        </p:scale>
        <p:origin x="-3516" y="-120"/>
      </p:cViewPr>
      <p:guideLst>
        <p:guide orient="horz" pos="3131"/>
        <p:guide pos="2144"/>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commentAuthors" Target="commentAuthor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notesMaster" Target="notesMasters/notesMaster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handoutMaster" Target="handoutMasters/handoutMaster1.xml"/><Relationship Id="rId88"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0-05-12T22:22:57.333" idx="1">
    <p:pos x="2984" y="460"/>
    <p:text>Please test those animation works with LiveMeeting.
If not, we can probably change it to multiple slides for the webcast.  </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8778" cy="496908"/>
          </a:xfrm>
          <a:prstGeom prst="rect">
            <a:avLst/>
          </a:prstGeom>
        </p:spPr>
        <p:txBody>
          <a:bodyPr vert="horz" lIns="65233" tIns="32617" rIns="65233" bIns="32617" rtlCol="0"/>
          <a:lstStyle>
            <a:lvl1pPr algn="l" defTabSz="928021" fontAlgn="auto">
              <a:spcBef>
                <a:spcPts val="0"/>
              </a:spcBef>
              <a:spcAft>
                <a:spcPts val="0"/>
              </a:spcAft>
              <a:defRPr sz="9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854696" y="0"/>
            <a:ext cx="2949848" cy="496908"/>
          </a:xfrm>
          <a:prstGeom prst="rect">
            <a:avLst/>
          </a:prstGeom>
        </p:spPr>
        <p:txBody>
          <a:bodyPr vert="horz" lIns="65233" tIns="32617" rIns="65233" bIns="32617" rtlCol="0"/>
          <a:lstStyle>
            <a:lvl1pPr algn="r" defTabSz="928021" fontAlgn="auto">
              <a:spcBef>
                <a:spcPts val="0"/>
              </a:spcBef>
              <a:spcAft>
                <a:spcPts val="0"/>
              </a:spcAft>
              <a:defRPr sz="900" smtClean="0">
                <a:latin typeface="+mn-lt"/>
                <a:ea typeface="+mn-ea"/>
                <a:cs typeface="+mn-cs"/>
              </a:defRPr>
            </a:lvl1pPr>
          </a:lstStyle>
          <a:p>
            <a:pPr>
              <a:defRPr/>
            </a:pPr>
            <a:fld id="{C3C292A9-28F1-4369-B452-1C9C6FA9C50D}" type="datetimeFigureOut">
              <a:rPr lang="en-US"/>
              <a:pPr>
                <a:defRPr/>
              </a:pPr>
              <a:t>3/19/2012</a:t>
            </a:fld>
            <a:endParaRPr lang="en-US"/>
          </a:p>
        </p:txBody>
      </p:sp>
      <p:sp>
        <p:nvSpPr>
          <p:cNvPr id="4" name="Footer Placeholder 3"/>
          <p:cNvSpPr>
            <a:spLocks noGrp="1"/>
          </p:cNvSpPr>
          <p:nvPr>
            <p:ph type="ftr" sz="quarter" idx="2"/>
          </p:nvPr>
        </p:nvSpPr>
        <p:spPr>
          <a:xfrm>
            <a:off x="0" y="9440070"/>
            <a:ext cx="2948778" cy="498088"/>
          </a:xfrm>
          <a:prstGeom prst="rect">
            <a:avLst/>
          </a:prstGeom>
        </p:spPr>
        <p:txBody>
          <a:bodyPr vert="horz" lIns="65233" tIns="32617" rIns="65233" bIns="32617" rtlCol="0" anchor="b"/>
          <a:lstStyle>
            <a:lvl1pPr algn="l" defTabSz="928021" fontAlgn="auto">
              <a:spcBef>
                <a:spcPts val="0"/>
              </a:spcBef>
              <a:spcAft>
                <a:spcPts val="0"/>
              </a:spcAft>
              <a:defRPr sz="9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854696" y="9440070"/>
            <a:ext cx="2949848" cy="498088"/>
          </a:xfrm>
          <a:prstGeom prst="rect">
            <a:avLst/>
          </a:prstGeom>
        </p:spPr>
        <p:txBody>
          <a:bodyPr vert="horz" lIns="65233" tIns="32617" rIns="65233" bIns="32617" rtlCol="0" anchor="b"/>
          <a:lstStyle>
            <a:lvl1pPr algn="r" defTabSz="928021" fontAlgn="auto">
              <a:spcBef>
                <a:spcPts val="0"/>
              </a:spcBef>
              <a:spcAft>
                <a:spcPts val="0"/>
              </a:spcAft>
              <a:defRPr sz="900" smtClean="0">
                <a:latin typeface="+mn-lt"/>
                <a:ea typeface="+mn-ea"/>
                <a:cs typeface="+mn-cs"/>
              </a:defRPr>
            </a:lvl1pPr>
          </a:lstStyle>
          <a:p>
            <a:pPr>
              <a:defRPr/>
            </a:pPr>
            <a:fld id="{9D28535C-87EB-4B6F-B77A-6E74A575AC4E}"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8778" cy="496908"/>
          </a:xfrm>
          <a:prstGeom prst="rect">
            <a:avLst/>
          </a:prstGeom>
        </p:spPr>
        <p:txBody>
          <a:bodyPr vert="horz" lIns="95662" tIns="47831" rIns="95662" bIns="47831" rtlCol="0"/>
          <a:lstStyle>
            <a:lvl1pPr algn="l" defTabSz="928021"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54696" y="0"/>
            <a:ext cx="2949848" cy="496908"/>
          </a:xfrm>
          <a:prstGeom prst="rect">
            <a:avLst/>
          </a:prstGeom>
        </p:spPr>
        <p:txBody>
          <a:bodyPr vert="horz" lIns="95662" tIns="47831" rIns="95662" bIns="47831" rtlCol="0"/>
          <a:lstStyle>
            <a:lvl1pPr algn="r" defTabSz="928021" fontAlgn="auto">
              <a:spcBef>
                <a:spcPts val="0"/>
              </a:spcBef>
              <a:spcAft>
                <a:spcPts val="0"/>
              </a:spcAft>
              <a:defRPr sz="1200" smtClean="0">
                <a:latin typeface="+mn-lt"/>
                <a:ea typeface="+mn-ea"/>
                <a:cs typeface="+mn-cs"/>
              </a:defRPr>
            </a:lvl1pPr>
          </a:lstStyle>
          <a:p>
            <a:pPr>
              <a:defRPr/>
            </a:pPr>
            <a:fld id="{D78600C0-E6F7-432F-A446-8DFADB620EEF}" type="datetimeFigureOut">
              <a:rPr lang="en-US"/>
              <a:pPr>
                <a:defRPr/>
              </a:pPr>
              <a:t>3/19/2012</a:t>
            </a:fld>
            <a:endParaRPr lang="en-US"/>
          </a:p>
        </p:txBody>
      </p:sp>
      <p:sp>
        <p:nvSpPr>
          <p:cNvPr id="4" name="Slide Image Placeholder 3"/>
          <p:cNvSpPr>
            <a:spLocks noGrp="1" noRot="1" noChangeAspect="1"/>
          </p:cNvSpPr>
          <p:nvPr>
            <p:ph type="sldImg" idx="2"/>
          </p:nvPr>
        </p:nvSpPr>
        <p:spPr>
          <a:xfrm>
            <a:off x="1539875" y="828675"/>
            <a:ext cx="3725863" cy="2795588"/>
          </a:xfrm>
          <a:prstGeom prst="rect">
            <a:avLst/>
          </a:prstGeom>
          <a:noFill/>
          <a:ln w="12700">
            <a:solidFill>
              <a:prstClr val="black"/>
            </a:solidFill>
          </a:ln>
        </p:spPr>
        <p:txBody>
          <a:bodyPr vert="horz" lIns="95662" tIns="47831" rIns="95662" bIns="47831" rtlCol="0" anchor="ctr"/>
          <a:lstStyle/>
          <a:p>
            <a:pPr lvl="0"/>
            <a:endParaRPr lang="en-US" noProof="0"/>
          </a:p>
        </p:txBody>
      </p:sp>
      <p:sp>
        <p:nvSpPr>
          <p:cNvPr id="5" name="Notes Placeholder 4"/>
          <p:cNvSpPr>
            <a:spLocks noGrp="1"/>
          </p:cNvSpPr>
          <p:nvPr>
            <p:ph type="body" sz="quarter" idx="3"/>
          </p:nvPr>
        </p:nvSpPr>
        <p:spPr>
          <a:xfrm>
            <a:off x="680241" y="3975263"/>
            <a:ext cx="5445132" cy="5218123"/>
          </a:xfrm>
          <a:prstGeom prst="rect">
            <a:avLst/>
          </a:prstGeom>
        </p:spPr>
        <p:txBody>
          <a:bodyPr vert="horz" lIns="95662" tIns="47831" rIns="95662" bIns="47831"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9440070"/>
            <a:ext cx="2948778" cy="498088"/>
          </a:xfrm>
          <a:prstGeom prst="rect">
            <a:avLst/>
          </a:prstGeom>
        </p:spPr>
        <p:txBody>
          <a:bodyPr vert="horz" lIns="95662" tIns="47831" rIns="95662" bIns="47831" rtlCol="0" anchor="b"/>
          <a:lstStyle>
            <a:lvl1pPr algn="l" defTabSz="928021"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54696" y="9440070"/>
            <a:ext cx="2949848" cy="498088"/>
          </a:xfrm>
          <a:prstGeom prst="rect">
            <a:avLst/>
          </a:prstGeom>
        </p:spPr>
        <p:txBody>
          <a:bodyPr vert="horz" lIns="95662" tIns="47831" rIns="95662" bIns="47831" rtlCol="0" anchor="b"/>
          <a:lstStyle>
            <a:lvl1pPr algn="r" defTabSz="928021" fontAlgn="auto">
              <a:spcBef>
                <a:spcPts val="0"/>
              </a:spcBef>
              <a:spcAft>
                <a:spcPts val="0"/>
              </a:spcAft>
              <a:defRPr sz="1200" smtClean="0">
                <a:latin typeface="+mn-lt"/>
                <a:ea typeface="+mn-ea"/>
                <a:cs typeface="+mn-cs"/>
              </a:defRPr>
            </a:lvl1pPr>
          </a:lstStyle>
          <a:p>
            <a:pPr>
              <a:defRPr/>
            </a:pPr>
            <a:fld id="{9EC167E1-C60E-45A7-B40D-9629AC64C384}"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defTabSz="1294318" rtl="0" fontAlgn="base">
      <a:spcBef>
        <a:spcPct val="30000"/>
      </a:spcBef>
      <a:spcAft>
        <a:spcPct val="0"/>
      </a:spcAft>
      <a:defRPr sz="1400" kern="1200">
        <a:solidFill>
          <a:schemeClr val="tx1"/>
        </a:solidFill>
        <a:latin typeface="+mn-lt"/>
        <a:ea typeface="+mn-ea"/>
        <a:cs typeface="+mn-cs"/>
      </a:defRPr>
    </a:lvl1pPr>
    <a:lvl2pPr marL="271807" algn="l" defTabSz="1294318" rtl="0" fontAlgn="base">
      <a:spcBef>
        <a:spcPct val="30000"/>
      </a:spcBef>
      <a:spcAft>
        <a:spcPct val="0"/>
      </a:spcAft>
      <a:defRPr sz="1400" kern="1200">
        <a:solidFill>
          <a:schemeClr val="tx1"/>
        </a:solidFill>
        <a:latin typeface="+mn-lt"/>
        <a:ea typeface="+mn-ea"/>
        <a:cs typeface="+mn-cs"/>
      </a:defRPr>
    </a:lvl2pPr>
    <a:lvl3pPr marL="545264" algn="l" defTabSz="1294318" rtl="0" fontAlgn="base">
      <a:spcBef>
        <a:spcPct val="30000"/>
      </a:spcBef>
      <a:spcAft>
        <a:spcPct val="0"/>
      </a:spcAft>
      <a:defRPr sz="1400" kern="1200">
        <a:solidFill>
          <a:schemeClr val="tx1"/>
        </a:solidFill>
        <a:latin typeface="+mn-lt"/>
        <a:ea typeface="+mn-ea"/>
        <a:cs typeface="+mn-cs"/>
      </a:defRPr>
    </a:lvl3pPr>
    <a:lvl4pPr marL="818635" algn="l" defTabSz="1294318" rtl="0" fontAlgn="base">
      <a:spcBef>
        <a:spcPct val="30000"/>
      </a:spcBef>
      <a:spcAft>
        <a:spcPct val="0"/>
      </a:spcAft>
      <a:defRPr sz="1400" kern="1200">
        <a:solidFill>
          <a:schemeClr val="tx1"/>
        </a:solidFill>
        <a:latin typeface="+mn-lt"/>
        <a:ea typeface="+mn-ea"/>
        <a:cs typeface="+mn-cs"/>
      </a:defRPr>
    </a:lvl4pPr>
    <a:lvl5pPr marL="1092054" algn="l" defTabSz="1294318" rtl="0" fontAlgn="base">
      <a:spcBef>
        <a:spcPct val="30000"/>
      </a:spcBef>
      <a:spcAft>
        <a:spcPct val="0"/>
      </a:spcAft>
      <a:defRPr sz="1400" kern="1200">
        <a:solidFill>
          <a:schemeClr val="tx1"/>
        </a:solidFill>
        <a:latin typeface="+mn-lt"/>
        <a:ea typeface="+mn-ea"/>
        <a:cs typeface="+mn-cs"/>
      </a:defRPr>
    </a:lvl5pPr>
    <a:lvl6pPr marL="3237533" algn="l" defTabSz="1294977" rtl="0" eaLnBrk="1" latinLnBrk="0" hangingPunct="1">
      <a:defRPr sz="1700" kern="1200">
        <a:solidFill>
          <a:schemeClr val="tx1"/>
        </a:solidFill>
        <a:latin typeface="+mn-lt"/>
        <a:ea typeface="+mn-ea"/>
        <a:cs typeface="+mn-cs"/>
      </a:defRPr>
    </a:lvl6pPr>
    <a:lvl7pPr marL="3885019" algn="l" defTabSz="1294977" rtl="0" eaLnBrk="1" latinLnBrk="0" hangingPunct="1">
      <a:defRPr sz="1700" kern="1200">
        <a:solidFill>
          <a:schemeClr val="tx1"/>
        </a:solidFill>
        <a:latin typeface="+mn-lt"/>
        <a:ea typeface="+mn-ea"/>
        <a:cs typeface="+mn-cs"/>
      </a:defRPr>
    </a:lvl7pPr>
    <a:lvl8pPr marL="4532534" algn="l" defTabSz="1294977" rtl="0" eaLnBrk="1" latinLnBrk="0" hangingPunct="1">
      <a:defRPr sz="1700" kern="1200">
        <a:solidFill>
          <a:schemeClr val="tx1"/>
        </a:solidFill>
        <a:latin typeface="+mn-lt"/>
        <a:ea typeface="+mn-ea"/>
        <a:cs typeface="+mn-cs"/>
      </a:defRPr>
    </a:lvl8pPr>
    <a:lvl9pPr marL="5180048" algn="l" defTabSz="1294977" rtl="0" eaLnBrk="1" latinLnBrk="0" hangingPunct="1">
      <a:defRPr sz="1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7D78F384-83B3-4FE4-81B8-E1233D324753}"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GB" smtClean="0"/>
              <a:t>For </a:t>
            </a:r>
            <a:r>
              <a:rPr lang="en-GB" dirty="0" smtClean="0"/>
              <a:t>examples of flavour specific API functionality, room-related functionality is available in RAC only, the analytical model only in RST,</a:t>
            </a:r>
            <a:r>
              <a:rPr lang="en-GB" baseline="0" dirty="0" smtClean="0"/>
              <a:t> systems only in RME.</a:t>
            </a:r>
            <a:endParaRPr lang="en-GB" dirty="0" smtClean="0"/>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US" sz="1400" kern="1200" dirty="0" smtClean="0">
                <a:solidFill>
                  <a:schemeClr val="tx1"/>
                </a:solidFill>
                <a:latin typeface="+mn-lt"/>
                <a:ea typeface="+mn-ea"/>
                <a:cs typeface="+mn-cs"/>
              </a:rPr>
              <a:t>That concludes the introduction. Now let us start looking at real development issues and take our first steps up to a simple “Hello World” example. The accompanying labs demonstrate the concepts discussed. They can also be used for self-learning, and as a reference to answer the most common </a:t>
            </a:r>
            <a:r>
              <a:rPr lang="en-US" sz="1400" kern="1200" dirty="0" err="1" smtClean="0">
                <a:solidFill>
                  <a:schemeClr val="tx1"/>
                </a:solidFill>
                <a:latin typeface="+mn-lt"/>
                <a:ea typeface="+mn-ea"/>
                <a:cs typeface="+mn-cs"/>
              </a:rPr>
              <a:t>Revit</a:t>
            </a:r>
            <a:r>
              <a:rPr lang="en-US" sz="1400" kern="1200" dirty="0" smtClean="0">
                <a:solidFill>
                  <a:schemeClr val="tx1"/>
                </a:solidFill>
                <a:latin typeface="+mn-lt"/>
                <a:ea typeface="+mn-ea"/>
                <a:cs typeface="+mn-cs"/>
              </a:rPr>
              <a:t> API beginner’s questions.</a:t>
            </a:r>
            <a:endParaRPr lang="en-GB" sz="14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12</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14</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15</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16</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17</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18</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19</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20</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23</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US" sz="1400" kern="1200" dirty="0" smtClean="0">
                <a:solidFill>
                  <a:schemeClr val="tx1"/>
                </a:solidFill>
                <a:latin typeface="+mn-lt"/>
                <a:ea typeface="+mn-ea"/>
                <a:cs typeface="+mn-cs"/>
              </a:rPr>
              <a:t>That concludes the introduction. Now let us start looking at real development issues and take our first steps up to a simple “Hello World” example. The accompanying labs demonstrate the concepts discussed. They can also be used for self-learning, and as a reference to answer the most common </a:t>
            </a:r>
            <a:r>
              <a:rPr lang="en-US" sz="1400" kern="1200" dirty="0" err="1" smtClean="0">
                <a:solidFill>
                  <a:schemeClr val="tx1"/>
                </a:solidFill>
                <a:latin typeface="+mn-lt"/>
                <a:ea typeface="+mn-ea"/>
                <a:cs typeface="+mn-cs"/>
              </a:rPr>
              <a:t>Revit</a:t>
            </a:r>
            <a:r>
              <a:rPr lang="en-US" sz="1400" kern="1200" dirty="0" smtClean="0">
                <a:solidFill>
                  <a:schemeClr val="tx1"/>
                </a:solidFill>
                <a:latin typeface="+mn-lt"/>
                <a:ea typeface="+mn-ea"/>
                <a:cs typeface="+mn-cs"/>
              </a:rPr>
              <a:t> API beginner’s questions.</a:t>
            </a:r>
            <a:endParaRPr lang="en-GB" sz="14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24</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25</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26</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27</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28</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29</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30</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US" sz="1400" kern="1200" dirty="0" smtClean="0">
                <a:solidFill>
                  <a:schemeClr val="tx1"/>
                </a:solidFill>
                <a:latin typeface="+mn-lt"/>
                <a:ea typeface="+mn-ea"/>
                <a:cs typeface="+mn-cs"/>
              </a:rPr>
              <a:t>That concludes the introduction. Now let us start looking at real development issues and take our first steps up to a simple “Hello World” example. The accompanying labs demonstrate the concepts discussed. They can also be used for self-learning, and as a reference to answer the most common </a:t>
            </a:r>
            <a:r>
              <a:rPr lang="en-US" sz="1400" kern="1200" dirty="0" err="1" smtClean="0">
                <a:solidFill>
                  <a:schemeClr val="tx1"/>
                </a:solidFill>
                <a:latin typeface="+mn-lt"/>
                <a:ea typeface="+mn-ea"/>
                <a:cs typeface="+mn-cs"/>
              </a:rPr>
              <a:t>Revit</a:t>
            </a:r>
            <a:r>
              <a:rPr lang="en-US" sz="1400" kern="1200" dirty="0" smtClean="0">
                <a:solidFill>
                  <a:schemeClr val="tx1"/>
                </a:solidFill>
                <a:latin typeface="+mn-lt"/>
                <a:ea typeface="+mn-ea"/>
                <a:cs typeface="+mn-cs"/>
              </a:rPr>
              <a:t> API beginner’s questions.</a:t>
            </a:r>
            <a:endParaRPr lang="en-GB" sz="14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31</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US" sz="1400" kern="1200" dirty="0" smtClean="0">
                <a:solidFill>
                  <a:schemeClr val="tx1"/>
                </a:solidFill>
                <a:latin typeface="+mn-lt"/>
                <a:ea typeface="+mn-ea"/>
                <a:cs typeface="+mn-cs"/>
              </a:rPr>
              <a:t>That concludes the introduction. Now let us start looking at real development issues and take our first steps up to a simple “Hello World” example. The accompanying labs demonstrate the concepts discussed. They can also be used for self-learning, and as a reference to answer the most common </a:t>
            </a:r>
            <a:r>
              <a:rPr lang="en-US" sz="1400" kern="1200" dirty="0" err="1" smtClean="0">
                <a:solidFill>
                  <a:schemeClr val="tx1"/>
                </a:solidFill>
                <a:latin typeface="+mn-lt"/>
                <a:ea typeface="+mn-ea"/>
                <a:cs typeface="+mn-cs"/>
              </a:rPr>
              <a:t>Revit</a:t>
            </a:r>
            <a:r>
              <a:rPr lang="en-US" sz="1400" kern="1200" dirty="0" smtClean="0">
                <a:solidFill>
                  <a:schemeClr val="tx1"/>
                </a:solidFill>
                <a:latin typeface="+mn-lt"/>
                <a:ea typeface="+mn-ea"/>
                <a:cs typeface="+mn-cs"/>
              </a:rPr>
              <a:t> API beginner’s questions.</a:t>
            </a:r>
            <a:endParaRPr lang="en-GB" sz="14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US" sz="1400" kern="1200" dirty="0" smtClean="0">
                <a:solidFill>
                  <a:schemeClr val="tx1"/>
                </a:solidFill>
                <a:latin typeface="+mn-lt"/>
                <a:ea typeface="+mn-ea"/>
                <a:cs typeface="+mn-cs"/>
              </a:rPr>
              <a:t>That concludes the introduction. Now let us start looking at real development issues and take our first steps up to a simple “Hello World” example. The accompanying labs demonstrate the concepts discussed. They can also be used for self-learning, and as a reference to answer the most common </a:t>
            </a:r>
            <a:r>
              <a:rPr lang="en-US" sz="1400" kern="1200" dirty="0" err="1" smtClean="0">
                <a:solidFill>
                  <a:schemeClr val="tx1"/>
                </a:solidFill>
                <a:latin typeface="+mn-lt"/>
                <a:ea typeface="+mn-ea"/>
                <a:cs typeface="+mn-cs"/>
              </a:rPr>
              <a:t>Revit</a:t>
            </a:r>
            <a:r>
              <a:rPr lang="en-US" sz="1400" kern="1200" dirty="0" smtClean="0">
                <a:solidFill>
                  <a:schemeClr val="tx1"/>
                </a:solidFill>
                <a:latin typeface="+mn-lt"/>
                <a:ea typeface="+mn-ea"/>
                <a:cs typeface="+mn-cs"/>
              </a:rPr>
              <a:t> API beginner’s questions.</a:t>
            </a:r>
            <a:endParaRPr lang="en-GB" sz="14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GB" sz="1400" kern="1200" dirty="0" smtClean="0">
                <a:solidFill>
                  <a:schemeClr val="tx1"/>
                </a:solidFill>
                <a:latin typeface="+mn-lt"/>
                <a:ea typeface="+mn-ea"/>
                <a:cs typeface="+mn-cs"/>
              </a:rPr>
              <a:t>Here is a smaller subset of the most important database classes, i.e. non-geometrical</a:t>
            </a:r>
            <a:r>
              <a:rPr lang="en-GB" sz="1400" kern="1200" baseline="0" dirty="0" smtClean="0">
                <a:solidFill>
                  <a:schemeClr val="tx1"/>
                </a:solidFill>
                <a:latin typeface="+mn-lt"/>
                <a:ea typeface="+mn-ea"/>
                <a:cs typeface="+mn-cs"/>
              </a:rPr>
              <a:t> classes,</a:t>
            </a:r>
            <a:r>
              <a:rPr lang="en-GB" sz="1400" kern="1200" dirty="0" smtClean="0">
                <a:solidFill>
                  <a:schemeClr val="tx1"/>
                </a:solidFill>
                <a:latin typeface="+mn-lt"/>
                <a:ea typeface="+mn-ea"/>
                <a:cs typeface="+mn-cs"/>
              </a:rPr>
              <a:t> that appear in a typical </a:t>
            </a:r>
            <a:r>
              <a:rPr lang="en-GB" sz="1400" kern="1200" dirty="0" err="1" smtClean="0">
                <a:solidFill>
                  <a:schemeClr val="tx1"/>
                </a:solidFill>
                <a:latin typeface="+mn-lt"/>
                <a:ea typeface="+mn-ea"/>
                <a:cs typeface="+mn-cs"/>
              </a:rPr>
              <a:t>Revit</a:t>
            </a:r>
            <a:r>
              <a:rPr lang="en-GB" sz="1400" kern="1200" dirty="0" smtClean="0">
                <a:solidFill>
                  <a:schemeClr val="tx1"/>
                </a:solidFill>
                <a:latin typeface="+mn-lt"/>
                <a:ea typeface="+mn-ea"/>
                <a:cs typeface="+mn-cs"/>
              </a:rPr>
              <a:t> model programming task. The red classes are the most commonly used. The </a:t>
            </a:r>
            <a:r>
              <a:rPr lang="en-GB" sz="1400" kern="1200" dirty="0" err="1" smtClean="0">
                <a:solidFill>
                  <a:schemeClr val="tx1"/>
                </a:solidFill>
                <a:latin typeface="+mn-lt"/>
                <a:ea typeface="+mn-ea"/>
                <a:cs typeface="+mn-cs"/>
              </a:rPr>
              <a:t>RoofBase</a:t>
            </a:r>
            <a:r>
              <a:rPr lang="en-GB" sz="1400" kern="1200" dirty="0" smtClean="0">
                <a:solidFill>
                  <a:schemeClr val="tx1"/>
                </a:solidFill>
                <a:latin typeface="+mn-lt"/>
                <a:ea typeface="+mn-ea"/>
                <a:cs typeface="+mn-cs"/>
              </a:rPr>
              <a:t> class and its derived types </a:t>
            </a:r>
            <a:r>
              <a:rPr lang="en-GB" sz="1400" kern="1200" dirty="0" err="1" smtClean="0">
                <a:solidFill>
                  <a:schemeClr val="tx1"/>
                </a:solidFill>
                <a:latin typeface="+mn-lt"/>
                <a:ea typeface="+mn-ea"/>
                <a:cs typeface="+mn-cs"/>
              </a:rPr>
              <a:t>FootPrintRoof</a:t>
            </a:r>
            <a:r>
              <a:rPr lang="en-GB" sz="1400" kern="1200" dirty="0" smtClean="0">
                <a:solidFill>
                  <a:schemeClr val="tx1"/>
                </a:solidFill>
                <a:latin typeface="+mn-lt"/>
                <a:ea typeface="+mn-ea"/>
                <a:cs typeface="+mn-cs"/>
              </a:rPr>
              <a:t> and </a:t>
            </a:r>
            <a:r>
              <a:rPr lang="en-GB" sz="1400" kern="1200" dirty="0" err="1" smtClean="0">
                <a:solidFill>
                  <a:schemeClr val="tx1"/>
                </a:solidFill>
                <a:latin typeface="+mn-lt"/>
                <a:ea typeface="+mn-ea"/>
                <a:cs typeface="+mn-cs"/>
              </a:rPr>
              <a:t>ExtrusionRoof</a:t>
            </a:r>
            <a:r>
              <a:rPr lang="en-GB" sz="1400" kern="1200" dirty="0" smtClean="0">
                <a:solidFill>
                  <a:schemeClr val="tx1"/>
                </a:solidFill>
                <a:latin typeface="+mn-lt"/>
                <a:ea typeface="+mn-ea"/>
                <a:cs typeface="+mn-cs"/>
              </a:rPr>
              <a:t> were added in </a:t>
            </a:r>
            <a:r>
              <a:rPr lang="en-GB" sz="1400" kern="1200" dirty="0" err="1" smtClean="0">
                <a:solidFill>
                  <a:schemeClr val="tx1"/>
                </a:solidFill>
                <a:latin typeface="+mn-lt"/>
                <a:ea typeface="+mn-ea"/>
                <a:cs typeface="+mn-cs"/>
              </a:rPr>
              <a:t>Revit</a:t>
            </a:r>
            <a:r>
              <a:rPr lang="en-GB" sz="1400" kern="1200" dirty="0" smtClean="0">
                <a:solidFill>
                  <a:schemeClr val="tx1"/>
                </a:solidFill>
                <a:latin typeface="+mn-lt"/>
                <a:ea typeface="+mn-ea"/>
                <a:cs typeface="+mn-cs"/>
              </a:rPr>
              <a:t> 2009. In the model, we see the host and component objects, such as windows and doors. These</a:t>
            </a:r>
            <a:r>
              <a:rPr lang="en-GB" sz="1400" kern="1200" baseline="0" dirty="0" smtClean="0">
                <a:solidFill>
                  <a:schemeClr val="tx1"/>
                </a:solidFill>
                <a:latin typeface="+mn-lt"/>
                <a:ea typeface="+mn-ea"/>
                <a:cs typeface="+mn-cs"/>
              </a:rPr>
              <a:t> are actually instances of types.</a:t>
            </a:r>
            <a:r>
              <a:rPr lang="en-GB" sz="1400" kern="1200" dirty="0" smtClean="0">
                <a:solidFill>
                  <a:schemeClr val="tx1"/>
                </a:solidFill>
                <a:latin typeface="+mn-lt"/>
                <a:ea typeface="+mn-ea"/>
                <a:cs typeface="+mn-cs"/>
              </a:rPr>
              <a:t> The family base and family are used to manage collections of related types. Symbol is a base class for all types, also known as symbols. Family symbol is the generic class for these, whereas wall and floor type are more specialised classes. Family instance represents an occurrence or usage instance of a generic family symbol, whereas wall and floor represent the same for a wall or floor type.</a:t>
            </a: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35</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US" dirty="0" smtClean="0"/>
              <a:t>The second table shows a similar list with the symbol type and its corresponding category added.  The two columns on the right show the type and category of the symbol or family type used for each model </a:t>
            </a:r>
            <a:r>
              <a:rPr lang="en-US" dirty="0" err="1" smtClean="0"/>
              <a:t>elmeent</a:t>
            </a:r>
            <a:r>
              <a:rPr lang="en-US" dirty="0" smtClean="0"/>
              <a:t>, represented by a family or dedicated type instance. It shows the correspondence between the instance and symbol elements. The symbol used for a wall is </a:t>
            </a:r>
            <a:r>
              <a:rPr lang="en-US" dirty="0" err="1" smtClean="0"/>
              <a:t>WallType</a:t>
            </a:r>
            <a:r>
              <a:rPr lang="en-US" dirty="0" smtClean="0"/>
              <a:t>, floor uses </a:t>
            </a:r>
            <a:r>
              <a:rPr lang="en-US" dirty="0" err="1" smtClean="0"/>
              <a:t>FloorType</a:t>
            </a:r>
            <a:r>
              <a:rPr lang="en-US" dirty="0" smtClean="0"/>
              <a:t>, roof uses </a:t>
            </a:r>
            <a:r>
              <a:rPr lang="en-US" dirty="0" err="1" smtClean="0"/>
              <a:t>RoofType</a:t>
            </a:r>
            <a:r>
              <a:rPr lang="en-US" dirty="0" smtClean="0"/>
              <a:t>.  For component families such as door, window, column, desk and tree, the symbol type is </a:t>
            </a:r>
            <a:r>
              <a:rPr lang="en-US" dirty="0" err="1" smtClean="0"/>
              <a:t>FamilySymbol</a:t>
            </a:r>
            <a:r>
              <a:rPr lang="en-US" dirty="0" smtClean="0"/>
              <a:t>.  Again, in these cases you need to rely on the category to tell the different family symbols apart, while there are designed types for system families.</a:t>
            </a:r>
            <a:endParaRPr lang="en-GB" dirty="0" smtClean="0"/>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36</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37</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41</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Here we’ll look at the first and second. </a:t>
            </a:r>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42</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43</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US" sz="1400" kern="1200" dirty="0" smtClean="0">
                <a:solidFill>
                  <a:schemeClr val="tx1"/>
                </a:solidFill>
                <a:latin typeface="+mn-lt"/>
                <a:ea typeface="+mn-ea"/>
                <a:cs typeface="+mn-cs"/>
              </a:rPr>
              <a:t>That concludes the introduction. Now let us start looking at real development issues and take our first steps up to a simple “Hello World” example. The accompanying labs demonstrate the concepts discussed. They can also be used for self-learning, and as a reference to answer the most common </a:t>
            </a:r>
            <a:r>
              <a:rPr lang="en-US" sz="1400" kern="1200" dirty="0" err="1" smtClean="0">
                <a:solidFill>
                  <a:schemeClr val="tx1"/>
                </a:solidFill>
                <a:latin typeface="+mn-lt"/>
                <a:ea typeface="+mn-ea"/>
                <a:cs typeface="+mn-cs"/>
              </a:rPr>
              <a:t>Revit</a:t>
            </a:r>
            <a:r>
              <a:rPr lang="en-US" sz="1400" kern="1200" dirty="0" smtClean="0">
                <a:solidFill>
                  <a:schemeClr val="tx1"/>
                </a:solidFill>
                <a:latin typeface="+mn-lt"/>
                <a:ea typeface="+mn-ea"/>
                <a:cs typeface="+mn-cs"/>
              </a:rPr>
              <a:t> API beginner’s questions.</a:t>
            </a:r>
            <a:endParaRPr lang="en-GB" sz="14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47</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US" sz="1400" kern="1200" dirty="0" smtClean="0">
                <a:solidFill>
                  <a:schemeClr val="tx1"/>
                </a:solidFill>
                <a:latin typeface="+mn-lt"/>
                <a:ea typeface="+mn-ea"/>
                <a:cs typeface="+mn-cs"/>
              </a:rPr>
              <a:t>That concludes the introduction. Now let us start looking at real development issues and take our first steps up to a simple “Hello World” example. The accompanying labs demonstrate the concepts discussed. They can also be used for self-learning, and as a reference to answer the most common </a:t>
            </a:r>
            <a:r>
              <a:rPr lang="en-US" sz="1400" kern="1200" dirty="0" err="1" smtClean="0">
                <a:solidFill>
                  <a:schemeClr val="tx1"/>
                </a:solidFill>
                <a:latin typeface="+mn-lt"/>
                <a:ea typeface="+mn-ea"/>
                <a:cs typeface="+mn-cs"/>
              </a:rPr>
              <a:t>Revit</a:t>
            </a:r>
            <a:r>
              <a:rPr lang="en-US" sz="1400" kern="1200" dirty="0" smtClean="0">
                <a:solidFill>
                  <a:schemeClr val="tx1"/>
                </a:solidFill>
                <a:latin typeface="+mn-lt"/>
                <a:ea typeface="+mn-ea"/>
                <a:cs typeface="+mn-cs"/>
              </a:rPr>
              <a:t> API beginner’s questions.</a:t>
            </a:r>
            <a:endParaRPr lang="en-GB" sz="14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64</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69</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70</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US" sz="1400" kern="1200" dirty="0" smtClean="0">
                <a:solidFill>
                  <a:schemeClr val="tx1"/>
                </a:solidFill>
                <a:latin typeface="+mn-lt"/>
                <a:ea typeface="+mn-ea"/>
                <a:cs typeface="+mn-cs"/>
              </a:rPr>
              <a:t>The </a:t>
            </a:r>
            <a:r>
              <a:rPr lang="en-US" sz="1400" kern="1200" dirty="0" err="1" smtClean="0">
                <a:solidFill>
                  <a:schemeClr val="tx1"/>
                </a:solidFill>
                <a:latin typeface="+mn-lt"/>
                <a:ea typeface="+mn-ea"/>
                <a:cs typeface="+mn-cs"/>
              </a:rPr>
              <a:t>Revit</a:t>
            </a:r>
            <a:r>
              <a:rPr lang="en-US" sz="1400" kern="1200" dirty="0" smtClean="0">
                <a:solidFill>
                  <a:schemeClr val="tx1"/>
                </a:solidFill>
                <a:latin typeface="+mn-lt"/>
                <a:ea typeface="+mn-ea"/>
                <a:cs typeface="+mn-cs"/>
              </a:rPr>
              <a:t> SDK is basically purely for support and documentation purposes. All you actually need to develop a </a:t>
            </a:r>
            <a:r>
              <a:rPr lang="en-US" sz="1400" kern="1200" dirty="0" err="1" smtClean="0">
                <a:solidFill>
                  <a:schemeClr val="tx1"/>
                </a:solidFill>
                <a:latin typeface="+mn-lt"/>
                <a:ea typeface="+mn-ea"/>
                <a:cs typeface="+mn-cs"/>
              </a:rPr>
              <a:t>Revit</a:t>
            </a:r>
            <a:r>
              <a:rPr lang="en-US" sz="1400" kern="1200" dirty="0" smtClean="0">
                <a:solidFill>
                  <a:schemeClr val="tx1"/>
                </a:solidFill>
                <a:latin typeface="+mn-lt"/>
                <a:ea typeface="+mn-ea"/>
                <a:cs typeface="+mn-cs"/>
              </a:rPr>
              <a:t> add-in is the development environment and the RevitAPI.dll, nothing else. </a:t>
            </a:r>
            <a:r>
              <a:rPr lang="en-GB" sz="1400" kern="1200" dirty="0" smtClean="0">
                <a:solidFill>
                  <a:schemeClr val="tx1"/>
                </a:solidFill>
                <a:latin typeface="+mn-lt"/>
                <a:ea typeface="+mn-ea"/>
                <a:cs typeface="+mn-cs"/>
              </a:rPr>
              <a:t>The SDK install is located under the 'Install Tools and Utilities' menu on the main page of the </a:t>
            </a:r>
            <a:r>
              <a:rPr lang="en-GB" sz="1400" kern="1200" dirty="0" err="1" smtClean="0">
                <a:solidFill>
                  <a:schemeClr val="tx1"/>
                </a:solidFill>
                <a:latin typeface="+mn-lt"/>
                <a:ea typeface="+mn-ea"/>
                <a:cs typeface="+mn-cs"/>
              </a:rPr>
              <a:t>Revit</a:t>
            </a:r>
            <a:r>
              <a:rPr lang="en-GB" sz="1400" kern="1200" dirty="0" smtClean="0">
                <a:solidFill>
                  <a:schemeClr val="tx1"/>
                </a:solidFill>
                <a:latin typeface="+mn-lt"/>
                <a:ea typeface="+mn-ea"/>
                <a:cs typeface="+mn-cs"/>
              </a:rPr>
              <a:t> installer. (Note: there is another menu called “Utilities” you see right after the product installation, which contains only the link Content Batch utilities. Click on “Back to First Page” button to move back to the main page of the installer to install SDK.) Alternatively, you can also find the SDK in the extraction folder, under:</a:t>
            </a:r>
            <a:endParaRPr lang="en-US" sz="1400" kern="1200" dirty="0" smtClean="0">
              <a:solidFill>
                <a:schemeClr val="tx1"/>
              </a:solidFill>
              <a:latin typeface="+mn-lt"/>
              <a:ea typeface="+mn-ea"/>
              <a:cs typeface="+mn-cs"/>
            </a:endParaRPr>
          </a:p>
          <a:p>
            <a:r>
              <a:rPr lang="en-GB" sz="1400" i="1" u="sng" kern="1200" dirty="0" smtClean="0">
                <a:solidFill>
                  <a:schemeClr val="tx1"/>
                </a:solidFill>
                <a:latin typeface="+mn-lt"/>
                <a:ea typeface="+mn-ea"/>
                <a:cs typeface="+mn-cs"/>
              </a:rPr>
              <a:t>&lt;extraction folder&gt;\support\SDK\RevitSDK.exe</a:t>
            </a:r>
            <a:endParaRPr lang="en-US" sz="1400" kern="1200" dirty="0" smtClean="0">
              <a:solidFill>
                <a:schemeClr val="tx1"/>
              </a:solidFill>
              <a:latin typeface="+mn-lt"/>
              <a:ea typeface="+mn-ea"/>
              <a:cs typeface="+mn-cs"/>
            </a:endParaRPr>
          </a:p>
          <a:p>
            <a:r>
              <a:rPr lang="en-GB" sz="1400" kern="1200" dirty="0" smtClean="0">
                <a:solidFill>
                  <a:schemeClr val="tx1"/>
                </a:solidFill>
                <a:latin typeface="+mn-lt"/>
                <a:ea typeface="+mn-ea"/>
                <a:cs typeface="+mn-cs"/>
              </a:rPr>
              <a:t>If you have accepted the default location, which typically looks like: </a:t>
            </a:r>
            <a:endParaRPr lang="en-US" sz="1400" kern="1200" dirty="0" smtClean="0">
              <a:solidFill>
                <a:schemeClr val="tx1"/>
              </a:solidFill>
              <a:latin typeface="+mn-lt"/>
              <a:ea typeface="+mn-ea"/>
              <a:cs typeface="+mn-cs"/>
            </a:endParaRPr>
          </a:p>
          <a:p>
            <a:r>
              <a:rPr lang="en-GB" sz="1400" i="1" u="sng" kern="1200" dirty="0" smtClean="0">
                <a:solidFill>
                  <a:schemeClr val="tx1"/>
                </a:solidFill>
                <a:latin typeface="+mn-lt"/>
                <a:ea typeface="+mn-ea"/>
                <a:cs typeface="+mn-cs"/>
              </a:rPr>
              <a:t>C:\Program Files\Autodesk\</a:t>
            </a:r>
            <a:r>
              <a:rPr lang="en-GB" sz="1400" i="1" u="sng" kern="1200" dirty="0" err="1" smtClean="0">
                <a:solidFill>
                  <a:schemeClr val="tx1"/>
                </a:solidFill>
                <a:latin typeface="+mn-lt"/>
                <a:ea typeface="+mn-ea"/>
                <a:cs typeface="+mn-cs"/>
              </a:rPr>
              <a:t>Revit</a:t>
            </a:r>
            <a:r>
              <a:rPr lang="en-GB" sz="1400" i="1" u="sng" kern="1200" dirty="0" smtClean="0">
                <a:solidFill>
                  <a:schemeClr val="tx1"/>
                </a:solidFill>
                <a:latin typeface="+mn-lt"/>
                <a:ea typeface="+mn-ea"/>
                <a:cs typeface="+mn-cs"/>
              </a:rPr>
              <a:t> XXX 2010 support\SDK\RevitSDK.exe</a:t>
            </a:r>
            <a:endParaRPr lang="en-US" sz="1400" kern="1200" dirty="0" smtClean="0">
              <a:solidFill>
                <a:schemeClr val="tx1"/>
              </a:solidFill>
              <a:latin typeface="+mn-lt"/>
              <a:ea typeface="+mn-ea"/>
              <a:cs typeface="+mn-cs"/>
            </a:endParaRPr>
          </a:p>
          <a:p>
            <a:pPr marL="0" marR="0" indent="0" algn="l" defTabSz="1300390" rtl="0" eaLnBrk="1" fontAlgn="auto" latinLnBrk="0" hangingPunct="1">
              <a:lnSpc>
                <a:spcPct val="100000"/>
              </a:lnSpc>
              <a:spcBef>
                <a:spcPts val="0"/>
              </a:spcBef>
              <a:spcAft>
                <a:spcPts val="0"/>
              </a:spcAft>
              <a:buClrTx/>
              <a:buSzTx/>
              <a:buFontTx/>
              <a:buNone/>
              <a:tabLst/>
              <a:defRPr/>
            </a:pPr>
            <a:r>
              <a:rPr lang="en-US" sz="1400" kern="1200" dirty="0" smtClean="0">
                <a:solidFill>
                  <a:schemeClr val="tx1"/>
                </a:solidFill>
                <a:latin typeface="+mn-lt"/>
                <a:ea typeface="+mn-ea"/>
                <a:cs typeface="+mn-cs"/>
              </a:rPr>
              <a:t>The SDK was recently modified, so please download the </a:t>
            </a:r>
            <a:r>
              <a:rPr lang="en-US" sz="1400" kern="1200" dirty="0" err="1" smtClean="0">
                <a:solidFill>
                  <a:schemeClr val="tx1"/>
                </a:solidFill>
                <a:latin typeface="+mn-lt"/>
                <a:ea typeface="+mn-ea"/>
                <a:cs typeface="+mn-cs"/>
              </a:rPr>
              <a:t>the</a:t>
            </a:r>
            <a:r>
              <a:rPr lang="en-US" sz="1400" kern="1200" dirty="0" smtClean="0">
                <a:solidFill>
                  <a:schemeClr val="tx1"/>
                </a:solidFill>
                <a:latin typeface="+mn-lt"/>
                <a:ea typeface="+mn-ea"/>
                <a:cs typeface="+mn-cs"/>
              </a:rPr>
              <a:t> latest update from the developer center. We are already updating the developer guide.</a:t>
            </a:r>
            <a:endParaRPr lang="en-GB" sz="14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5</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US" sz="1400" kern="1200" dirty="0" smtClean="0">
                <a:solidFill>
                  <a:schemeClr val="tx1"/>
                </a:solidFill>
                <a:latin typeface="+mn-lt"/>
                <a:ea typeface="+mn-ea"/>
                <a:cs typeface="+mn-cs"/>
              </a:rPr>
              <a:t>That concludes the introduction. Now let us start looking at real development issues and take our first steps up to a simple “Hello World” example. The accompanying labs demonstrate the concepts discussed. They can also be used for self-learning, and as a reference to answer the most common </a:t>
            </a:r>
            <a:r>
              <a:rPr lang="en-US" sz="1400" kern="1200" dirty="0" err="1" smtClean="0">
                <a:solidFill>
                  <a:schemeClr val="tx1"/>
                </a:solidFill>
                <a:latin typeface="+mn-lt"/>
                <a:ea typeface="+mn-ea"/>
                <a:cs typeface="+mn-cs"/>
              </a:rPr>
              <a:t>Revit</a:t>
            </a:r>
            <a:r>
              <a:rPr lang="en-US" sz="1400" kern="1200" dirty="0" smtClean="0">
                <a:solidFill>
                  <a:schemeClr val="tx1"/>
                </a:solidFill>
                <a:latin typeface="+mn-lt"/>
                <a:ea typeface="+mn-ea"/>
                <a:cs typeface="+mn-cs"/>
              </a:rPr>
              <a:t> API beginner’s questions.</a:t>
            </a:r>
            <a:endParaRPr lang="en-GB" sz="14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71</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75</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p:txBody>
          <a:bodyPr/>
          <a:lstStyle/>
          <a:p>
            <a:fld id="{74119BEC-6420-476A-8DC2-5072788112FC}" type="slidenum">
              <a:rPr lang="en-US" smtClean="0"/>
              <a:pPr/>
              <a:t>77</a:t>
            </a:fld>
            <a:endParaRPr lang="en-US" dirty="0" smtClean="0"/>
          </a:p>
        </p:txBody>
      </p:sp>
      <p:sp>
        <p:nvSpPr>
          <p:cNvPr id="11268" name="Rectangle 3"/>
          <p:cNvSpPr>
            <a:spLocks noGrp="1" noChangeArrowheads="1"/>
          </p:cNvSpPr>
          <p:nvPr>
            <p:ph type="body" idx="1"/>
          </p:nvPr>
        </p:nvSpPr>
        <p:spPr/>
        <p:txBody>
          <a:bodyPr>
            <a:normAutofit/>
          </a:bodyPr>
          <a:lstStyle/>
          <a:p>
            <a:endParaRPr lang="en-US" dirty="0" smtClean="0"/>
          </a:p>
        </p:txBody>
      </p:sp>
      <p:sp>
        <p:nvSpPr>
          <p:cNvPr id="8" name="Slide Image Placeholder 7"/>
          <p:cNvSpPr>
            <a:spLocks noGrp="1" noRot="1" noChangeAspect="1"/>
          </p:cNvSpPr>
          <p:nvPr>
            <p:ph type="sldImg"/>
          </p:nvPr>
        </p:nvSpPr>
        <p:spPr>
          <a:xfrm>
            <a:off x="1538288" y="828675"/>
            <a:ext cx="3729037" cy="2797175"/>
          </a:xfr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US" sz="1400" kern="1200" dirty="0" smtClean="0">
                <a:solidFill>
                  <a:schemeClr val="tx1"/>
                </a:solidFill>
                <a:latin typeface="+mn-lt"/>
                <a:ea typeface="+mn-ea"/>
                <a:cs typeface="+mn-cs"/>
              </a:rPr>
              <a:t>The </a:t>
            </a:r>
            <a:r>
              <a:rPr lang="en-US" sz="1400" kern="1200" dirty="0" err="1" smtClean="0">
                <a:solidFill>
                  <a:schemeClr val="tx1"/>
                </a:solidFill>
                <a:latin typeface="+mn-lt"/>
                <a:ea typeface="+mn-ea"/>
                <a:cs typeface="+mn-cs"/>
              </a:rPr>
              <a:t>Revit</a:t>
            </a:r>
            <a:r>
              <a:rPr lang="en-US" sz="1400" kern="1200" dirty="0" smtClean="0">
                <a:solidFill>
                  <a:schemeClr val="tx1"/>
                </a:solidFill>
                <a:latin typeface="+mn-lt"/>
                <a:ea typeface="+mn-ea"/>
                <a:cs typeface="+mn-cs"/>
              </a:rPr>
              <a:t> SDK is basically purely for support and documentation purposes. All you actually need to develop a </a:t>
            </a:r>
            <a:r>
              <a:rPr lang="en-US" sz="1400" kern="1200" dirty="0" err="1" smtClean="0">
                <a:solidFill>
                  <a:schemeClr val="tx1"/>
                </a:solidFill>
                <a:latin typeface="+mn-lt"/>
                <a:ea typeface="+mn-ea"/>
                <a:cs typeface="+mn-cs"/>
              </a:rPr>
              <a:t>Revit</a:t>
            </a:r>
            <a:r>
              <a:rPr lang="en-US" sz="1400" kern="1200" dirty="0" smtClean="0">
                <a:solidFill>
                  <a:schemeClr val="tx1"/>
                </a:solidFill>
                <a:latin typeface="+mn-lt"/>
                <a:ea typeface="+mn-ea"/>
                <a:cs typeface="+mn-cs"/>
              </a:rPr>
              <a:t> add-in is the development environment and the RevitAPI.dll, nothing else. </a:t>
            </a:r>
            <a:r>
              <a:rPr lang="en-GB" sz="1400" kern="1200" dirty="0" smtClean="0">
                <a:solidFill>
                  <a:schemeClr val="tx1"/>
                </a:solidFill>
                <a:latin typeface="+mn-lt"/>
                <a:ea typeface="+mn-ea"/>
                <a:cs typeface="+mn-cs"/>
              </a:rPr>
              <a:t>The SDK install is located under the 'Install Tools and Utilities' menu on the main page of the </a:t>
            </a:r>
            <a:r>
              <a:rPr lang="en-GB" sz="1400" kern="1200" dirty="0" err="1" smtClean="0">
                <a:solidFill>
                  <a:schemeClr val="tx1"/>
                </a:solidFill>
                <a:latin typeface="+mn-lt"/>
                <a:ea typeface="+mn-ea"/>
                <a:cs typeface="+mn-cs"/>
              </a:rPr>
              <a:t>Revit</a:t>
            </a:r>
            <a:r>
              <a:rPr lang="en-GB" sz="1400" kern="1200" dirty="0" smtClean="0">
                <a:solidFill>
                  <a:schemeClr val="tx1"/>
                </a:solidFill>
                <a:latin typeface="+mn-lt"/>
                <a:ea typeface="+mn-ea"/>
                <a:cs typeface="+mn-cs"/>
              </a:rPr>
              <a:t> installer. (Note: there is another menu called “Utilities” you see right after the product installation, which contains only the link Content Batch utilities. Click on “Back to First Page” button to move back to the main page of the installer to install SDK.) Alternatively, you can also find the SDK in the extraction folder, under:</a:t>
            </a:r>
            <a:endParaRPr lang="en-US" sz="1400" kern="1200" dirty="0" smtClean="0">
              <a:solidFill>
                <a:schemeClr val="tx1"/>
              </a:solidFill>
              <a:latin typeface="+mn-lt"/>
              <a:ea typeface="+mn-ea"/>
              <a:cs typeface="+mn-cs"/>
            </a:endParaRPr>
          </a:p>
          <a:p>
            <a:r>
              <a:rPr lang="en-GB" sz="1400" i="1" u="sng" kern="1200" dirty="0" smtClean="0">
                <a:solidFill>
                  <a:schemeClr val="tx1"/>
                </a:solidFill>
                <a:latin typeface="+mn-lt"/>
                <a:ea typeface="+mn-ea"/>
                <a:cs typeface="+mn-cs"/>
              </a:rPr>
              <a:t>&lt;extraction folder&gt;\support\SDK\RevitSDK.exe</a:t>
            </a:r>
            <a:endParaRPr lang="en-US" sz="1400" kern="1200" dirty="0" smtClean="0">
              <a:solidFill>
                <a:schemeClr val="tx1"/>
              </a:solidFill>
              <a:latin typeface="+mn-lt"/>
              <a:ea typeface="+mn-ea"/>
              <a:cs typeface="+mn-cs"/>
            </a:endParaRPr>
          </a:p>
          <a:p>
            <a:r>
              <a:rPr lang="en-GB" sz="1400" kern="1200" dirty="0" smtClean="0">
                <a:solidFill>
                  <a:schemeClr val="tx1"/>
                </a:solidFill>
                <a:latin typeface="+mn-lt"/>
                <a:ea typeface="+mn-ea"/>
                <a:cs typeface="+mn-cs"/>
              </a:rPr>
              <a:t>If you have accepted the default location, which typically looks like: </a:t>
            </a:r>
            <a:endParaRPr lang="en-US" sz="1400" kern="1200" dirty="0" smtClean="0">
              <a:solidFill>
                <a:schemeClr val="tx1"/>
              </a:solidFill>
              <a:latin typeface="+mn-lt"/>
              <a:ea typeface="+mn-ea"/>
              <a:cs typeface="+mn-cs"/>
            </a:endParaRPr>
          </a:p>
          <a:p>
            <a:r>
              <a:rPr lang="en-GB" sz="1400" i="1" u="sng" kern="1200" dirty="0" smtClean="0">
                <a:solidFill>
                  <a:schemeClr val="tx1"/>
                </a:solidFill>
                <a:latin typeface="+mn-lt"/>
                <a:ea typeface="+mn-ea"/>
                <a:cs typeface="+mn-cs"/>
              </a:rPr>
              <a:t>C:\Program Files\Autodesk\</a:t>
            </a:r>
            <a:r>
              <a:rPr lang="en-GB" sz="1400" i="1" u="sng" kern="1200" dirty="0" err="1" smtClean="0">
                <a:solidFill>
                  <a:schemeClr val="tx1"/>
                </a:solidFill>
                <a:latin typeface="+mn-lt"/>
                <a:ea typeface="+mn-ea"/>
                <a:cs typeface="+mn-cs"/>
              </a:rPr>
              <a:t>Revit</a:t>
            </a:r>
            <a:r>
              <a:rPr lang="en-GB" sz="1400" i="1" u="sng" kern="1200" dirty="0" smtClean="0">
                <a:solidFill>
                  <a:schemeClr val="tx1"/>
                </a:solidFill>
                <a:latin typeface="+mn-lt"/>
                <a:ea typeface="+mn-ea"/>
                <a:cs typeface="+mn-cs"/>
              </a:rPr>
              <a:t> XXX 2010 support\SDK\RevitSDK.exe</a:t>
            </a:r>
            <a:endParaRPr lang="en-US" sz="1400" kern="1200" dirty="0" smtClean="0">
              <a:solidFill>
                <a:schemeClr val="tx1"/>
              </a:solidFill>
              <a:latin typeface="+mn-lt"/>
              <a:ea typeface="+mn-ea"/>
              <a:cs typeface="+mn-cs"/>
            </a:endParaRPr>
          </a:p>
          <a:p>
            <a:pPr marL="0" marR="0" indent="0" algn="l" defTabSz="1300390" rtl="0" eaLnBrk="1" fontAlgn="auto" latinLnBrk="0" hangingPunct="1">
              <a:lnSpc>
                <a:spcPct val="100000"/>
              </a:lnSpc>
              <a:spcBef>
                <a:spcPts val="0"/>
              </a:spcBef>
              <a:spcAft>
                <a:spcPts val="0"/>
              </a:spcAft>
              <a:buClrTx/>
              <a:buSzTx/>
              <a:buFontTx/>
              <a:buNone/>
              <a:tabLst/>
              <a:defRPr/>
            </a:pPr>
            <a:r>
              <a:rPr lang="en-US" sz="1400" kern="1200" dirty="0" smtClean="0">
                <a:solidFill>
                  <a:schemeClr val="tx1"/>
                </a:solidFill>
                <a:latin typeface="+mn-lt"/>
                <a:ea typeface="+mn-ea"/>
                <a:cs typeface="+mn-cs"/>
              </a:rPr>
              <a:t>The SDK was recently modified, so please download the </a:t>
            </a:r>
            <a:r>
              <a:rPr lang="en-US" sz="1400" kern="1200" dirty="0" err="1" smtClean="0">
                <a:solidFill>
                  <a:schemeClr val="tx1"/>
                </a:solidFill>
                <a:latin typeface="+mn-lt"/>
                <a:ea typeface="+mn-ea"/>
                <a:cs typeface="+mn-cs"/>
              </a:rPr>
              <a:t>the</a:t>
            </a:r>
            <a:r>
              <a:rPr lang="en-US" sz="1400" kern="1200" dirty="0" smtClean="0">
                <a:solidFill>
                  <a:schemeClr val="tx1"/>
                </a:solidFill>
                <a:latin typeface="+mn-lt"/>
                <a:ea typeface="+mn-ea"/>
                <a:cs typeface="+mn-cs"/>
              </a:rPr>
              <a:t> latest update from the developer center. We are already updating the developer guide.</a:t>
            </a:r>
            <a:endParaRPr lang="en-GB" sz="14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US" dirty="0" smtClean="0"/>
              <a:t>Here are the top level contents of the SDK. The contents of the Getting Started document have changed from previous versions, because the RevitAPI.chm help file now includes a What's New section. This used to be in the Getting Started document. This information is</a:t>
            </a:r>
            <a:r>
              <a:rPr lang="en-US" baseline="0" dirty="0" smtClean="0"/>
              <a:t> duplicated in the Changes and Additions document. </a:t>
            </a:r>
            <a:r>
              <a:rPr lang="en-US" dirty="0" smtClean="0"/>
              <a:t>The Developer Guide is very comprehensive. The </a:t>
            </a:r>
            <a:r>
              <a:rPr lang="en-GB" dirty="0" smtClean="0"/>
              <a:t>Class Diagram provides an object model, actually the class hierarchy. </a:t>
            </a:r>
            <a:r>
              <a:rPr lang="en-GB" sz="1400" kern="1200" dirty="0" smtClean="0">
                <a:solidFill>
                  <a:schemeClr val="tx1"/>
                </a:solidFill>
                <a:latin typeface="+mn-lt"/>
                <a:ea typeface="+mn-ea"/>
                <a:cs typeface="+mn-cs"/>
              </a:rPr>
              <a:t>The </a:t>
            </a:r>
            <a:r>
              <a:rPr lang="en-GB" sz="1400" kern="1200" dirty="0" err="1" smtClean="0">
                <a:solidFill>
                  <a:schemeClr val="tx1"/>
                </a:solidFill>
                <a:latin typeface="+mn-lt"/>
                <a:ea typeface="+mn-ea"/>
                <a:cs typeface="+mn-cs"/>
              </a:rPr>
              <a:t>Revit</a:t>
            </a:r>
            <a:r>
              <a:rPr lang="en-GB" sz="1400" kern="1200" dirty="0" smtClean="0">
                <a:solidFill>
                  <a:schemeClr val="tx1"/>
                </a:solidFill>
                <a:latin typeface="+mn-lt"/>
                <a:ea typeface="+mn-ea"/>
                <a:cs typeface="+mn-cs"/>
              </a:rPr>
              <a:t> SDK samples provide a huge knowledgebase on how to address specific programming tasks using the </a:t>
            </a:r>
            <a:r>
              <a:rPr lang="en-GB" sz="1400" kern="1200" dirty="0" err="1" smtClean="0">
                <a:solidFill>
                  <a:schemeClr val="tx1"/>
                </a:solidFill>
                <a:latin typeface="+mn-lt"/>
                <a:ea typeface="+mn-ea"/>
                <a:cs typeface="+mn-cs"/>
              </a:rPr>
              <a:t>Revit</a:t>
            </a:r>
            <a:r>
              <a:rPr lang="en-GB" sz="1400" kern="1200" dirty="0" smtClean="0">
                <a:solidFill>
                  <a:schemeClr val="tx1"/>
                </a:solidFill>
                <a:latin typeface="+mn-lt"/>
                <a:ea typeface="+mn-ea"/>
                <a:cs typeface="+mn-cs"/>
              </a:rPr>
              <a:t> API. The API documentation in the help file lists all the classes and their methods and properties, and the developer guide and samples explain and demonstrate how they work together to solve specific tasks.</a:t>
            </a: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GB" sz="1400" kern="1200" dirty="0" smtClean="0">
                <a:solidFill>
                  <a:schemeClr val="tx1"/>
                </a:solidFill>
                <a:latin typeface="+mn-lt"/>
                <a:ea typeface="+mn-ea"/>
                <a:cs typeface="+mn-cs"/>
              </a:rPr>
              <a:t>The </a:t>
            </a:r>
            <a:r>
              <a:rPr lang="en-GB" sz="1400" kern="1200" dirty="0" err="1" smtClean="0">
                <a:solidFill>
                  <a:schemeClr val="tx1"/>
                </a:solidFill>
                <a:latin typeface="+mn-lt"/>
                <a:ea typeface="+mn-ea"/>
                <a:cs typeface="+mn-cs"/>
              </a:rPr>
              <a:t>Revit</a:t>
            </a:r>
            <a:r>
              <a:rPr lang="en-GB" sz="1400" kern="1200" dirty="0" smtClean="0">
                <a:solidFill>
                  <a:schemeClr val="tx1"/>
                </a:solidFill>
                <a:latin typeface="+mn-lt"/>
                <a:ea typeface="+mn-ea"/>
                <a:cs typeface="+mn-cs"/>
              </a:rPr>
              <a:t> SDK samples provide a huge knowledge base on how to address specific programming tasks using the </a:t>
            </a:r>
            <a:r>
              <a:rPr lang="en-GB" sz="1400" kern="1200" dirty="0" err="1" smtClean="0">
                <a:solidFill>
                  <a:schemeClr val="tx1"/>
                </a:solidFill>
                <a:latin typeface="+mn-lt"/>
                <a:ea typeface="+mn-ea"/>
                <a:cs typeface="+mn-cs"/>
              </a:rPr>
              <a:t>Revit</a:t>
            </a:r>
            <a:r>
              <a:rPr lang="en-GB" sz="1400" kern="1200" dirty="0" smtClean="0">
                <a:solidFill>
                  <a:schemeClr val="tx1"/>
                </a:solidFill>
                <a:latin typeface="+mn-lt"/>
                <a:ea typeface="+mn-ea"/>
                <a:cs typeface="+mn-cs"/>
              </a:rPr>
              <a:t> API. The API documentation in the help file lists all the classes and their methods and properties, and the developer guide and samples explain and demonstrate how they work together to solve specific tasks.</a:t>
            </a: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GB" sz="1400" kern="1200" dirty="0" smtClean="0">
                <a:solidFill>
                  <a:schemeClr val="tx1"/>
                </a:solidFill>
                <a:latin typeface="+mn-lt"/>
                <a:ea typeface="+mn-ea"/>
                <a:cs typeface="+mn-cs"/>
              </a:rPr>
              <a:t>We have two flavours of </a:t>
            </a:r>
            <a:r>
              <a:rPr lang="en-GB" sz="1400" kern="1200" dirty="0" err="1" smtClean="0">
                <a:solidFill>
                  <a:schemeClr val="tx1"/>
                </a:solidFill>
                <a:latin typeface="+mn-lt"/>
                <a:ea typeface="+mn-ea"/>
                <a:cs typeface="+mn-cs"/>
              </a:rPr>
              <a:t>Revit</a:t>
            </a:r>
            <a:r>
              <a:rPr lang="en-GB" sz="1400" kern="1200" dirty="0" smtClean="0">
                <a:solidFill>
                  <a:schemeClr val="tx1"/>
                </a:solidFill>
                <a:latin typeface="+mn-lt"/>
                <a:ea typeface="+mn-ea"/>
                <a:cs typeface="+mn-cs"/>
              </a:rPr>
              <a:t> add-in, the external command and the external application. An external application can define a user interface by creating its own panel in the ribbon add-ins tab. Within the panel, widgets are defined which are hooked up with external commands implementing the application functionality. An external command listed in Revit.ini is always added to the add-ins tab under the External Tools</a:t>
            </a:r>
            <a:r>
              <a:rPr lang="en-GB" sz="1400" kern="1200" baseline="0" dirty="0" smtClean="0">
                <a:solidFill>
                  <a:schemeClr val="tx1"/>
                </a:solidFill>
                <a:latin typeface="+mn-lt"/>
                <a:ea typeface="+mn-ea"/>
                <a:cs typeface="+mn-cs"/>
              </a:rPr>
              <a:t> </a:t>
            </a:r>
            <a:r>
              <a:rPr lang="en-GB" sz="1400" kern="1200" baseline="0" dirty="0" err="1" smtClean="0">
                <a:solidFill>
                  <a:schemeClr val="tx1"/>
                </a:solidFill>
                <a:latin typeface="+mn-lt"/>
                <a:ea typeface="+mn-ea"/>
                <a:cs typeface="+mn-cs"/>
              </a:rPr>
              <a:t>pulldown</a:t>
            </a:r>
            <a:r>
              <a:rPr lang="en-GB" sz="1400" kern="1200" baseline="0" dirty="0" smtClean="0">
                <a:solidFill>
                  <a:schemeClr val="tx1"/>
                </a:solidFill>
                <a:latin typeface="+mn-lt"/>
                <a:ea typeface="+mn-ea"/>
                <a:cs typeface="+mn-cs"/>
              </a:rPr>
              <a:t>.</a:t>
            </a:r>
          </a:p>
          <a:p>
            <a:pPr marL="0" marR="0" indent="0" algn="l" defTabSz="1294318" rtl="0" eaLnBrk="1" fontAlgn="base" latinLnBrk="0" hangingPunct="1">
              <a:lnSpc>
                <a:spcPct val="100000"/>
              </a:lnSpc>
              <a:spcBef>
                <a:spcPct val="30000"/>
              </a:spcBef>
              <a:spcAft>
                <a:spcPct val="0"/>
              </a:spcAft>
              <a:buClrTx/>
              <a:buSzTx/>
              <a:buFontTx/>
              <a:buNone/>
              <a:tabLst/>
              <a:defRPr/>
            </a:pPr>
            <a:endParaRPr lang="en-GB" sz="1400" kern="1200" baseline="0" dirty="0" smtClean="0">
              <a:solidFill>
                <a:schemeClr val="tx1"/>
              </a:solidFill>
              <a:latin typeface="+mn-lt"/>
              <a:ea typeface="+mn-ea"/>
              <a:cs typeface="+mn-cs"/>
            </a:endParaRPr>
          </a:p>
          <a:p>
            <a:pPr marL="0" marR="0" indent="0" algn="l" defTabSz="1294318" rtl="0" eaLnBrk="1" fontAlgn="base" latinLnBrk="0" hangingPunct="1">
              <a:lnSpc>
                <a:spcPct val="100000"/>
              </a:lnSpc>
              <a:spcBef>
                <a:spcPct val="30000"/>
              </a:spcBef>
              <a:spcAft>
                <a:spcPct val="0"/>
              </a:spcAft>
              <a:buClrTx/>
              <a:buSzTx/>
              <a:buFontTx/>
              <a:buNone/>
              <a:tabLst/>
              <a:defRPr/>
            </a:pPr>
            <a:r>
              <a:rPr lang="en-GB" sz="1400" kern="1200" baseline="0" dirty="0" smtClean="0">
                <a:solidFill>
                  <a:schemeClr val="tx1"/>
                </a:solidFill>
                <a:latin typeface="+mn-lt"/>
                <a:ea typeface="+mn-ea"/>
                <a:cs typeface="+mn-cs"/>
              </a:rPr>
              <a:t>Today we focus on 1 &amp; 2. </a:t>
            </a:r>
            <a:endParaRPr lang="en-GB" sz="14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93725" y="3611881"/>
            <a:ext cx="11762080" cy="1417320"/>
          </a:xfrm>
        </p:spPr>
        <p:txBody>
          <a:bodyPr/>
          <a:lstStyle/>
          <a:p>
            <a:r>
              <a:rPr lang="en-US" smtClean="0"/>
              <a:t>Click to edit Master title style</a:t>
            </a:r>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93725" y="364255"/>
            <a:ext cx="11762080" cy="932732"/>
          </a:xfrm>
        </p:spPr>
        <p:txBody>
          <a:bodyPr/>
          <a:lstStyle>
            <a:lvl1pPr>
              <a:defRPr/>
            </a:lvl1pPr>
          </a:lstStyle>
          <a:p>
            <a:r>
              <a:rPr lang="en-US" smtClean="0"/>
              <a:t>Click to edit Master title style</a:t>
            </a:r>
            <a:endParaRPr lang="en-US" dirty="0"/>
          </a:p>
        </p:txBody>
      </p:sp>
      <p:sp>
        <p:nvSpPr>
          <p:cNvPr id="3" name="Content Placeholder 2"/>
          <p:cNvSpPr>
            <a:spLocks noGrp="1"/>
          </p:cNvSpPr>
          <p:nvPr>
            <p:ph idx="1"/>
          </p:nvPr>
        </p:nvSpPr>
        <p:spPr>
          <a:xfrm>
            <a:off x="593725" y="1677987"/>
            <a:ext cx="11762080" cy="7168156"/>
          </a:xfrm>
        </p:spPr>
        <p:txBody>
          <a:bodyPr/>
          <a:lstStyle>
            <a:lvl1pPr>
              <a:buNone/>
              <a:defRPr sz="32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Full Screen">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3"/>
            <a:ext cx="13011150" cy="8993187"/>
          </a:xfrm>
        </p:spPr>
        <p:txBody>
          <a:bodyPr/>
          <a:lstStyle/>
          <a:p>
            <a:pPr lvl="0"/>
            <a:r>
              <a:rPr lang="en-US" smtClean="0"/>
              <a:t>Click to edit Master text styles</a:t>
            </a:r>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593725" y="364255"/>
            <a:ext cx="11762080" cy="1417320"/>
          </a:xfrm>
          <a:prstGeom prst="rect">
            <a:avLst/>
          </a:prstGeom>
          <a:noFill/>
          <a:ln w="12700">
            <a:noFill/>
            <a:miter lim="800000"/>
            <a:headEnd/>
            <a:tailEnd/>
          </a:ln>
        </p:spPr>
        <p:txBody>
          <a:bodyPr vert="horz" wrap="square" lIns="0" tIns="0" rIns="0" bIns="0" numCol="1" anchor="ctr" anchorCtr="0" compatLnSpc="1">
            <a:prstTxWarp prst="textNoShape">
              <a:avLst/>
            </a:prstTxWarp>
          </a:bodyPr>
          <a:lstStyle/>
          <a:p>
            <a:pPr lvl="0"/>
            <a:r>
              <a:rPr lang="en-US" smtClean="0">
                <a:sym typeface="Arial" pitchFamily="34" charset="0"/>
              </a:rPr>
              <a:t>Click to edit Master title style</a:t>
            </a:r>
            <a:endParaRPr lang="en-US" dirty="0" smtClean="0">
              <a:sym typeface="Arial" pitchFamily="34" charset="0"/>
            </a:endParaRPr>
          </a:p>
        </p:txBody>
      </p:sp>
      <p:sp>
        <p:nvSpPr>
          <p:cNvPr id="1027" name="Rectangle 2"/>
          <p:cNvSpPr>
            <a:spLocks noGrp="1" noChangeArrowheads="1"/>
          </p:cNvSpPr>
          <p:nvPr>
            <p:ph type="body" idx="1"/>
          </p:nvPr>
        </p:nvSpPr>
        <p:spPr bwMode="auto">
          <a:xfrm>
            <a:off x="593725" y="2146491"/>
            <a:ext cx="11762080" cy="6699652"/>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lvl="0"/>
            <a:r>
              <a:rPr lang="en-US" smtClean="0">
                <a:sym typeface="Arial" pitchFamily="34" charset="0"/>
              </a:rPr>
              <a:t>Click to edit Master text styles</a:t>
            </a:r>
          </a:p>
          <a:p>
            <a:pPr lvl="1"/>
            <a:r>
              <a:rPr lang="en-US" smtClean="0">
                <a:sym typeface="Arial" pitchFamily="34" charset="0"/>
              </a:rPr>
              <a:t>Second level</a:t>
            </a:r>
          </a:p>
          <a:p>
            <a:pPr lvl="2"/>
            <a:r>
              <a:rPr lang="en-US" smtClean="0">
                <a:sym typeface="Arial" pitchFamily="34" charset="0"/>
              </a:rPr>
              <a:t>Third level</a:t>
            </a:r>
          </a:p>
          <a:p>
            <a:pPr lvl="3"/>
            <a:r>
              <a:rPr lang="en-US" smtClean="0">
                <a:sym typeface="Arial" pitchFamily="34" charset="0"/>
              </a:rPr>
              <a:t>Fourth level</a:t>
            </a:r>
          </a:p>
          <a:p>
            <a:pPr lvl="4"/>
            <a:r>
              <a:rPr lang="en-US" smtClean="0">
                <a:sym typeface="Arial" pitchFamily="34" charset="0"/>
              </a:rPr>
              <a:t>Fifth level</a:t>
            </a:r>
            <a:endParaRPr lang="en-US" dirty="0" smtClean="0">
              <a:sym typeface="Arial" pitchFamily="34" charset="0"/>
            </a:endParaRPr>
          </a:p>
        </p:txBody>
      </p:sp>
      <p:pic>
        <p:nvPicPr>
          <p:cNvPr id="4" name="Picture 2"/>
          <p:cNvPicPr>
            <a:picLocks noChangeAspect="1" noChangeArrowheads="1"/>
          </p:cNvPicPr>
          <p:nvPr/>
        </p:nvPicPr>
        <p:blipFill>
          <a:blip r:embed="rId5" cstate="print"/>
          <a:srcRect/>
          <a:stretch>
            <a:fillRect/>
          </a:stretch>
        </p:blipFill>
        <p:spPr bwMode="auto">
          <a:xfrm>
            <a:off x="2" y="8994775"/>
            <a:ext cx="13017500" cy="765176"/>
          </a:xfrm>
          <a:prstGeom prst="rect">
            <a:avLst/>
          </a:prstGeom>
          <a:noFill/>
          <a:ln w="12700">
            <a:noFill/>
            <a:miter lim="800000"/>
            <a:headEnd/>
            <a:tailEnd/>
          </a:ln>
        </p:spPr>
      </p:pic>
      <p:sp>
        <p:nvSpPr>
          <p:cNvPr id="5" name="Text Box 76"/>
          <p:cNvSpPr txBox="1">
            <a:spLocks noChangeArrowheads="1"/>
          </p:cNvSpPr>
          <p:nvPr/>
        </p:nvSpPr>
        <p:spPr bwMode="white">
          <a:xfrm>
            <a:off x="590550" y="9269526"/>
            <a:ext cx="2898774" cy="200025"/>
          </a:xfrm>
          <a:prstGeom prst="rect">
            <a:avLst/>
          </a:prstGeom>
          <a:noFill/>
          <a:ln w="9525">
            <a:noFill/>
            <a:miter lim="800000"/>
            <a:headEnd/>
            <a:tailEnd/>
          </a:ln>
          <a:effectLst/>
        </p:spPr>
        <p:txBody>
          <a:bodyPr lIns="0" tIns="0" rIns="0" bIns="0" anchor="ctr"/>
          <a:lstStyle/>
          <a:p>
            <a:pPr defTabSz="1294318" eaLnBrk="0" hangingPunct="0">
              <a:defRPr/>
            </a:pPr>
            <a:r>
              <a:rPr lang="en-US" sz="900" baseline="0" dirty="0">
                <a:solidFill>
                  <a:srgbClr val="969696"/>
                </a:solidFill>
              </a:rPr>
              <a:t>© </a:t>
            </a:r>
            <a:r>
              <a:rPr lang="en-US" sz="900" baseline="0" dirty="0" smtClean="0">
                <a:solidFill>
                  <a:srgbClr val="969696"/>
                </a:solidFill>
              </a:rPr>
              <a:t>2011 Autodesk </a:t>
            </a:r>
            <a:endParaRPr lang="en-US" sz="900" baseline="0" dirty="0">
              <a:solidFill>
                <a:srgbClr val="969696"/>
              </a:solidFill>
            </a:endParaRPr>
          </a:p>
        </p:txBody>
      </p:sp>
      <p:sp>
        <p:nvSpPr>
          <p:cNvPr id="6" name="TextBox 5"/>
          <p:cNvSpPr txBox="1"/>
          <p:nvPr userDrawn="1"/>
        </p:nvSpPr>
        <p:spPr>
          <a:xfrm>
            <a:off x="5057775" y="9221787"/>
            <a:ext cx="3299301" cy="338554"/>
          </a:xfrm>
          <a:prstGeom prst="rect">
            <a:avLst/>
          </a:prstGeom>
          <a:noFill/>
        </p:spPr>
        <p:txBody>
          <a:bodyPr wrap="none" rtlCol="0">
            <a:spAutoFit/>
          </a:bodyPr>
          <a:lstStyle/>
          <a:p>
            <a:r>
              <a:rPr lang="en-US" sz="1600" dirty="0" smtClean="0">
                <a:solidFill>
                  <a:schemeClr val="bg1"/>
                </a:solidFill>
              </a:rPr>
              <a:t>Introduction to </a:t>
            </a:r>
            <a:r>
              <a:rPr lang="en-US" sz="1600" err="1" smtClean="0">
                <a:solidFill>
                  <a:schemeClr val="bg1"/>
                </a:solidFill>
              </a:rPr>
              <a:t>Revit</a:t>
            </a:r>
            <a:r>
              <a:rPr lang="en-US" sz="1600" smtClean="0">
                <a:solidFill>
                  <a:schemeClr val="bg1"/>
                </a:solidFill>
              </a:rPr>
              <a:t> Programming</a:t>
            </a:r>
            <a:endParaRPr lang="en-US" sz="1600" i="1" dirty="0" smtClean="0">
              <a:solidFill>
                <a:schemeClr val="bg1"/>
              </a:solidFill>
            </a:endParaRP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Lst>
  <p:transition/>
  <p:timing>
    <p:tnLst>
      <p:par>
        <p:cTn id="1" dur="indefinite" restart="never" nodeType="tmRoot"/>
      </p:par>
    </p:tnLst>
  </p:timing>
  <p:txStyles>
    <p:titleStyle>
      <a:lvl1pPr algn="l" rtl="0" eaLnBrk="1" fontAlgn="base" hangingPunct="1">
        <a:spcBef>
          <a:spcPct val="0"/>
        </a:spcBef>
        <a:spcAft>
          <a:spcPct val="0"/>
        </a:spcAft>
        <a:defRPr sz="4000" b="1" baseline="0">
          <a:solidFill>
            <a:schemeClr val="tx1"/>
          </a:solidFill>
          <a:latin typeface="+mj-lt"/>
          <a:ea typeface="+mj-ea"/>
          <a:cs typeface="+mj-cs"/>
          <a:sym typeface="Arial" pitchFamily="34" charset="0"/>
        </a:defRPr>
      </a:lvl1pPr>
      <a:lvl2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2pPr>
      <a:lvl3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3pPr>
      <a:lvl4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4pPr>
      <a:lvl5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5pPr>
      <a:lvl6pPr marL="455334"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6pPr>
      <a:lvl7pPr marL="910669"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7pPr>
      <a:lvl8pPr marL="1366000"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8pPr>
      <a:lvl9pPr marL="1821335"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9pPr>
    </p:titleStyle>
    <p:bodyStyle>
      <a:lvl1pPr marL="282894" indent="-282894" algn="l" rtl="0" eaLnBrk="1" fontAlgn="base" hangingPunct="1">
        <a:spcBef>
          <a:spcPts val="600"/>
        </a:spcBef>
        <a:spcAft>
          <a:spcPct val="0"/>
        </a:spcAft>
        <a:buClr>
          <a:schemeClr val="tx2"/>
        </a:buClr>
        <a:buSzPct val="80000"/>
        <a:buFont typeface="Wingdings" pitchFamily="2" charset="2"/>
        <a:buChar char="§"/>
        <a:defRPr sz="3200">
          <a:solidFill>
            <a:schemeClr val="tx1"/>
          </a:solidFill>
          <a:latin typeface="+mn-lt"/>
          <a:ea typeface="+mn-ea"/>
          <a:cs typeface="+mn-cs"/>
          <a:sym typeface="Arial" pitchFamily="34" charset="0"/>
        </a:defRPr>
      </a:lvl1pPr>
      <a:lvl2pPr marL="565764" indent="-282894" algn="l" rtl="0" eaLnBrk="1" fontAlgn="base" hangingPunct="1">
        <a:spcBef>
          <a:spcPts val="600"/>
        </a:spcBef>
        <a:spcAft>
          <a:spcPct val="0"/>
        </a:spcAft>
        <a:buClr>
          <a:schemeClr val="tx2"/>
        </a:buClr>
        <a:buSzPct val="80000"/>
        <a:buFont typeface="Wingdings" pitchFamily="2" charset="2"/>
        <a:buChar char="§"/>
        <a:defRPr sz="2800">
          <a:solidFill>
            <a:schemeClr val="tx1"/>
          </a:solidFill>
          <a:latin typeface="+mn-lt"/>
          <a:ea typeface="+mn-ea"/>
          <a:cs typeface="+mn-cs"/>
          <a:sym typeface="Arial" pitchFamily="34" charset="0"/>
        </a:defRPr>
      </a:lvl2pPr>
      <a:lvl3pPr marL="905557" indent="-254449" algn="l" rtl="0" eaLnBrk="1" fontAlgn="base" hangingPunct="1">
        <a:spcBef>
          <a:spcPts val="0"/>
        </a:spcBef>
        <a:spcAft>
          <a:spcPct val="0"/>
        </a:spcAft>
        <a:buClr>
          <a:schemeClr val="tx2"/>
        </a:buClr>
        <a:buSzPct val="80000"/>
        <a:buFont typeface="Wingdings" pitchFamily="2" charset="2"/>
        <a:buChar char="§"/>
        <a:defRPr sz="2400">
          <a:solidFill>
            <a:schemeClr val="tx1"/>
          </a:solidFill>
          <a:latin typeface="+mn-lt"/>
          <a:ea typeface="+mn-ea"/>
          <a:cs typeface="+mn-cs"/>
          <a:sym typeface="Arial" pitchFamily="34" charset="0"/>
        </a:defRPr>
      </a:lvl3pPr>
      <a:lvl4pPr marL="1416026" indent="-227575" algn="l" rtl="0" eaLnBrk="1" fontAlgn="base" hangingPunct="1">
        <a:spcBef>
          <a:spcPts val="0"/>
        </a:spcBef>
        <a:spcAft>
          <a:spcPct val="0"/>
        </a:spcAft>
        <a:buClr>
          <a:schemeClr val="tx2"/>
        </a:buClr>
        <a:buSzPct val="80000"/>
        <a:buFont typeface="Wingdings" pitchFamily="2" charset="2"/>
        <a:buChar char="§"/>
        <a:defRPr sz="2400">
          <a:solidFill>
            <a:schemeClr val="tx1"/>
          </a:solidFill>
          <a:latin typeface="+mn-lt"/>
          <a:ea typeface="+mn-ea"/>
          <a:cs typeface="+mn-cs"/>
          <a:sym typeface="Arial" pitchFamily="34" charset="0"/>
        </a:defRPr>
      </a:lvl4pPr>
      <a:lvl5pPr marL="1869592" indent="-205464" algn="l" rtl="0" eaLnBrk="1" fontAlgn="base" hangingPunct="1">
        <a:spcBef>
          <a:spcPts val="0"/>
        </a:spcBef>
        <a:spcAft>
          <a:spcPct val="0"/>
        </a:spcAft>
        <a:buClr>
          <a:schemeClr val="tx2"/>
        </a:buClr>
        <a:buSzPct val="80000"/>
        <a:buFont typeface="Wingdings" pitchFamily="2" charset="2"/>
        <a:buChar char="§"/>
        <a:defRPr sz="2400">
          <a:solidFill>
            <a:schemeClr val="tx1"/>
          </a:solidFill>
          <a:latin typeface="+mn-lt"/>
          <a:ea typeface="+mn-ea"/>
          <a:cs typeface="+mn-cs"/>
          <a:sym typeface="Arial" pitchFamily="34" charset="0"/>
        </a:defRPr>
      </a:lvl5pPr>
      <a:lvl6pPr marL="2325676"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6pPr>
      <a:lvl7pPr marL="2781009"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7pPr>
      <a:lvl8pPr marL="3236341"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8pPr>
      <a:lvl9pPr marL="3691668"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9pPr>
    </p:bodyStyle>
    <p:otherStyle>
      <a:defPPr>
        <a:defRPr lang="en-US"/>
      </a:defPPr>
      <a:lvl1pPr marL="0" algn="l" defTabSz="910669" rtl="0" eaLnBrk="1" latinLnBrk="0" hangingPunct="1">
        <a:defRPr sz="1800" kern="1200">
          <a:solidFill>
            <a:schemeClr val="tx1"/>
          </a:solidFill>
          <a:latin typeface="+mn-lt"/>
          <a:ea typeface="+mn-ea"/>
          <a:cs typeface="+mn-cs"/>
        </a:defRPr>
      </a:lvl1pPr>
      <a:lvl2pPr marL="455334" algn="l" defTabSz="910669" rtl="0" eaLnBrk="1" latinLnBrk="0" hangingPunct="1">
        <a:defRPr sz="1800" kern="1200">
          <a:solidFill>
            <a:schemeClr val="tx1"/>
          </a:solidFill>
          <a:latin typeface="+mn-lt"/>
          <a:ea typeface="+mn-ea"/>
          <a:cs typeface="+mn-cs"/>
        </a:defRPr>
      </a:lvl2pPr>
      <a:lvl3pPr marL="910669" algn="l" defTabSz="910669" rtl="0" eaLnBrk="1" latinLnBrk="0" hangingPunct="1">
        <a:defRPr sz="1800" kern="1200">
          <a:solidFill>
            <a:schemeClr val="tx1"/>
          </a:solidFill>
          <a:latin typeface="+mn-lt"/>
          <a:ea typeface="+mn-ea"/>
          <a:cs typeface="+mn-cs"/>
        </a:defRPr>
      </a:lvl3pPr>
      <a:lvl4pPr marL="1366000" algn="l" defTabSz="910669" rtl="0" eaLnBrk="1" latinLnBrk="0" hangingPunct="1">
        <a:defRPr sz="1800" kern="1200">
          <a:solidFill>
            <a:schemeClr val="tx1"/>
          </a:solidFill>
          <a:latin typeface="+mn-lt"/>
          <a:ea typeface="+mn-ea"/>
          <a:cs typeface="+mn-cs"/>
        </a:defRPr>
      </a:lvl4pPr>
      <a:lvl5pPr marL="1821335" algn="l" defTabSz="910669" rtl="0" eaLnBrk="1" latinLnBrk="0" hangingPunct="1">
        <a:defRPr sz="1800" kern="1200">
          <a:solidFill>
            <a:schemeClr val="tx1"/>
          </a:solidFill>
          <a:latin typeface="+mn-lt"/>
          <a:ea typeface="+mn-ea"/>
          <a:cs typeface="+mn-cs"/>
        </a:defRPr>
      </a:lvl5pPr>
      <a:lvl6pPr marL="2276666" algn="l" defTabSz="910669" rtl="0" eaLnBrk="1" latinLnBrk="0" hangingPunct="1">
        <a:defRPr sz="1800" kern="1200">
          <a:solidFill>
            <a:schemeClr val="tx1"/>
          </a:solidFill>
          <a:latin typeface="+mn-lt"/>
          <a:ea typeface="+mn-ea"/>
          <a:cs typeface="+mn-cs"/>
        </a:defRPr>
      </a:lvl6pPr>
      <a:lvl7pPr marL="2732002" algn="l" defTabSz="910669" rtl="0" eaLnBrk="1" latinLnBrk="0" hangingPunct="1">
        <a:defRPr sz="1800" kern="1200">
          <a:solidFill>
            <a:schemeClr val="tx1"/>
          </a:solidFill>
          <a:latin typeface="+mn-lt"/>
          <a:ea typeface="+mn-ea"/>
          <a:cs typeface="+mn-cs"/>
        </a:defRPr>
      </a:lvl7pPr>
      <a:lvl8pPr marL="3187327" algn="l" defTabSz="910669" rtl="0" eaLnBrk="1" latinLnBrk="0" hangingPunct="1">
        <a:defRPr sz="1800" kern="1200">
          <a:solidFill>
            <a:schemeClr val="tx1"/>
          </a:solidFill>
          <a:latin typeface="+mn-lt"/>
          <a:ea typeface="+mn-ea"/>
          <a:cs typeface="+mn-cs"/>
        </a:defRPr>
      </a:lvl8pPr>
      <a:lvl9pPr marL="3642661" algn="l" defTabSz="91066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autodesk.com/developrevit"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bwMode="auto">
          <a:xfrm>
            <a:off x="114" y="2668589"/>
            <a:ext cx="13011149" cy="3581399"/>
          </a:xfrm>
          <a:prstGeom prst="rect">
            <a:avLst/>
          </a:prstGeom>
          <a:solidFill>
            <a:schemeClr val="tx1">
              <a:alpha val="32000"/>
            </a:schemeClr>
          </a:solidFill>
          <a:ln w="25400" cap="flat" cmpd="sng" algn="ctr">
            <a:noFill/>
            <a:prstDash val="solid"/>
            <a:round/>
            <a:headEnd type="none" w="med" len="med"/>
            <a:tailEnd type="none" w="med" len="med"/>
          </a:ln>
          <a:effectLst/>
        </p:spPr>
        <p:txBody>
          <a:bodyPr vert="horz" wrap="square" lIns="91046" tIns="45505" rIns="91046" bIns="45505" numCol="1" rtlCol="0" anchor="t" anchorCtr="0" compatLnSpc="1">
            <a:prstTxWarp prst="textNoShape">
              <a:avLst/>
            </a:prstTxWarp>
          </a:bodyPr>
          <a:lstStyle/>
          <a:p>
            <a:pPr algn="ctr" defTabSz="910302"/>
            <a:endParaRPr lang="en-US" sz="3100" dirty="0" smtClean="0">
              <a:solidFill>
                <a:srgbClr val="000000"/>
              </a:solidFill>
              <a:latin typeface="Gill Sans" charset="0"/>
              <a:ea typeface="ヒラギノ角ゴ Pro W3" charset="0"/>
              <a:cs typeface="ヒラギノ角ゴ Pro W3" charset="0"/>
              <a:sym typeface="Gill Sans" charset="0"/>
            </a:endParaRPr>
          </a:p>
        </p:txBody>
      </p:sp>
      <p:sp>
        <p:nvSpPr>
          <p:cNvPr id="2051" name="Rectangle 3"/>
          <p:cNvSpPr>
            <a:spLocks noGrp="1" noChangeArrowheads="1"/>
          </p:cNvSpPr>
          <p:nvPr>
            <p:ph type="title"/>
          </p:nvPr>
        </p:nvSpPr>
        <p:spPr>
          <a:xfrm>
            <a:off x="594361" y="2973389"/>
            <a:ext cx="11983084" cy="1448271"/>
          </a:xfrm>
        </p:spPr>
        <p:txBody>
          <a:bodyPr anchor="t"/>
          <a:lstStyle/>
          <a:p>
            <a:r>
              <a:rPr lang="en-US" dirty="0" smtClean="0">
                <a:solidFill>
                  <a:schemeClr val="bg1"/>
                </a:solidFill>
              </a:rPr>
              <a:t>Introduction to </a:t>
            </a:r>
            <a:r>
              <a:rPr lang="en-US" err="1" smtClean="0">
                <a:solidFill>
                  <a:schemeClr val="bg1"/>
                </a:solidFill>
              </a:rPr>
              <a:t>Revit</a:t>
            </a:r>
            <a:r>
              <a:rPr lang="en-US" smtClean="0">
                <a:solidFill>
                  <a:schemeClr val="bg1"/>
                </a:solidFill>
              </a:rPr>
              <a:t> Programming</a:t>
            </a:r>
            <a:br>
              <a:rPr lang="en-US" smtClean="0">
                <a:solidFill>
                  <a:schemeClr val="bg1"/>
                </a:solidFill>
              </a:rPr>
            </a:br>
            <a:r>
              <a:rPr lang="en-US" sz="3200" i="1" smtClean="0">
                <a:solidFill>
                  <a:schemeClr val="bg1"/>
                </a:solidFill>
              </a:rPr>
              <a:t>Database </a:t>
            </a:r>
            <a:r>
              <a:rPr lang="en-US" sz="3200" i="1" dirty="0" smtClean="0">
                <a:solidFill>
                  <a:schemeClr val="bg1"/>
                </a:solidFill>
              </a:rPr>
              <a:t>Fundamentals  </a:t>
            </a:r>
            <a:endParaRPr lang="en-US" dirty="0" smtClean="0">
              <a:solidFill>
                <a:schemeClr val="bg1"/>
              </a:solidFill>
            </a:endParaRPr>
          </a:p>
        </p:txBody>
      </p:sp>
      <p:sp>
        <p:nvSpPr>
          <p:cNvPr id="2052" name="Rectangle 4"/>
          <p:cNvSpPr>
            <a:spLocks noGrp="1" noChangeArrowheads="1"/>
          </p:cNvSpPr>
          <p:nvPr>
            <p:ph idx="1"/>
          </p:nvPr>
        </p:nvSpPr>
        <p:spPr>
          <a:xfrm>
            <a:off x="594361" y="4725639"/>
            <a:ext cx="9034109" cy="1448148"/>
          </a:xfrm>
        </p:spPr>
        <p:txBody>
          <a:bodyPr/>
          <a:lstStyle/>
          <a:p>
            <a:pPr marL="0" indent="0">
              <a:spcBef>
                <a:spcPct val="0"/>
              </a:spcBef>
            </a:pPr>
            <a:r>
              <a:rPr lang="en-US" i="1" smtClean="0">
                <a:solidFill>
                  <a:schemeClr val="bg1"/>
                </a:solidFill>
              </a:rPr>
              <a:t>Jeremy Tammik</a:t>
            </a:r>
          </a:p>
          <a:p>
            <a:pPr marL="0" indent="0">
              <a:spcBef>
                <a:spcPts val="201"/>
              </a:spcBef>
            </a:pPr>
            <a:r>
              <a:rPr lang="en-US" sz="2400" i="1" smtClean="0">
                <a:solidFill>
                  <a:schemeClr val="bg1"/>
                </a:solidFill>
              </a:rPr>
              <a:t>Principal Developer Consultant</a:t>
            </a:r>
          </a:p>
          <a:p>
            <a:pPr marL="0" indent="0">
              <a:spcBef>
                <a:spcPts val="201"/>
              </a:spcBef>
              <a:buNone/>
            </a:pPr>
            <a:r>
              <a:rPr lang="en-US" sz="2400" i="1" smtClean="0">
                <a:solidFill>
                  <a:schemeClr val="bg1"/>
                </a:solidFill>
              </a:rPr>
              <a:t>Developer </a:t>
            </a:r>
            <a:r>
              <a:rPr lang="en-US" sz="2400" i="1" dirty="0" smtClean="0">
                <a:solidFill>
                  <a:schemeClr val="bg1"/>
                </a:solidFill>
              </a:rPr>
              <a:t>Technical Services </a:t>
            </a: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VSTA </a:t>
            </a:r>
            <a:endParaRPr lang="en-US" dirty="0"/>
          </a:p>
        </p:txBody>
      </p:sp>
      <p:sp>
        <p:nvSpPr>
          <p:cNvPr id="3" name="Content Placeholder 2"/>
          <p:cNvSpPr>
            <a:spLocks noGrp="1"/>
          </p:cNvSpPr>
          <p:nvPr>
            <p:ph idx="1"/>
          </p:nvPr>
        </p:nvSpPr>
        <p:spPr>
          <a:xfrm>
            <a:off x="593724" y="1754187"/>
            <a:ext cx="12417425" cy="7086600"/>
          </a:xfrm>
        </p:spPr>
        <p:txBody>
          <a:bodyPr numCol="1" anchor="t"/>
          <a:lstStyle/>
          <a:p>
            <a:r>
              <a:rPr lang="en-GB" dirty="0" smtClean="0"/>
              <a:t>In </a:t>
            </a:r>
            <a:r>
              <a:rPr lang="en-GB" dirty="0" err="1" smtClean="0"/>
              <a:t>Revit</a:t>
            </a:r>
            <a:r>
              <a:rPr lang="en-GB" dirty="0" smtClean="0"/>
              <a:t> 2012 in order to enable VSTA you need to run “</a:t>
            </a:r>
            <a:r>
              <a:rPr lang="en-US" dirty="0" smtClean="0"/>
              <a:t>C:\Program Files\Autodesk\</a:t>
            </a:r>
            <a:r>
              <a:rPr lang="en-US" dirty="0" err="1" smtClean="0"/>
              <a:t>Revit</a:t>
            </a:r>
            <a:r>
              <a:rPr lang="en-US" dirty="0" smtClean="0"/>
              <a:t> Architecture 2012\Program\RevitVSTAConfig.exe” and select “Prepare </a:t>
            </a:r>
            <a:r>
              <a:rPr lang="en-US" dirty="0" err="1" smtClean="0"/>
              <a:t>Revit</a:t>
            </a:r>
            <a:r>
              <a:rPr lang="en-US" dirty="0" smtClean="0"/>
              <a:t> for VSTA”</a:t>
            </a:r>
          </a:p>
          <a:p>
            <a:endParaRPr lang="en-US" sz="2000" dirty="0" smtClean="0"/>
          </a:p>
          <a:p>
            <a:r>
              <a:rPr lang="en-US" dirty="0" smtClean="0"/>
              <a:t>This will also change the </a:t>
            </a:r>
            <a:r>
              <a:rPr lang="en-US" dirty="0" err="1" smtClean="0"/>
              <a:t>Revit.exe.config</a:t>
            </a:r>
            <a:r>
              <a:rPr lang="en-US" dirty="0" smtClean="0"/>
              <a:t> from </a:t>
            </a:r>
          </a:p>
          <a:p>
            <a:pPr>
              <a:spcBef>
                <a:spcPts val="0"/>
              </a:spcBef>
            </a:pPr>
            <a:r>
              <a:rPr lang="en-US" dirty="0" smtClean="0"/>
              <a:t>  </a:t>
            </a:r>
            <a:r>
              <a:rPr lang="en-US" sz="1800" dirty="0" smtClean="0">
                <a:latin typeface="Courier New"/>
                <a:cs typeface="Courier New"/>
              </a:rPr>
              <a:t>&lt;startup useLegacyV2RuntimeActivationPolicy="true"&gt;</a:t>
            </a:r>
          </a:p>
          <a:p>
            <a:pPr>
              <a:spcBef>
                <a:spcPts val="0"/>
              </a:spcBef>
            </a:pPr>
            <a:r>
              <a:rPr lang="en-US" sz="1800" dirty="0" smtClean="0">
                <a:latin typeface="Courier New"/>
                <a:cs typeface="Courier New"/>
              </a:rPr>
              <a:t>    &lt;</a:t>
            </a:r>
            <a:r>
              <a:rPr lang="en-US" sz="1800" dirty="0" err="1" smtClean="0">
                <a:latin typeface="Courier New"/>
                <a:cs typeface="Courier New"/>
              </a:rPr>
              <a:t>supportedRuntime</a:t>
            </a:r>
            <a:r>
              <a:rPr lang="en-US" sz="1800" dirty="0" smtClean="0">
                <a:latin typeface="Courier New"/>
                <a:cs typeface="Courier New"/>
              </a:rPr>
              <a:t> version="v4.0"/&gt;</a:t>
            </a:r>
          </a:p>
          <a:p>
            <a:pPr>
              <a:spcBef>
                <a:spcPts val="0"/>
              </a:spcBef>
            </a:pPr>
            <a:r>
              <a:rPr lang="en-US" sz="1800" dirty="0" smtClean="0">
                <a:latin typeface="Courier New"/>
                <a:cs typeface="Courier New"/>
              </a:rPr>
              <a:t>  &lt;/startup&gt;</a:t>
            </a:r>
          </a:p>
          <a:p>
            <a:r>
              <a:rPr lang="en-US" dirty="0" smtClean="0"/>
              <a:t>to</a:t>
            </a:r>
          </a:p>
          <a:p>
            <a:pPr>
              <a:spcBef>
                <a:spcPts val="0"/>
              </a:spcBef>
              <a:spcAft>
                <a:spcPts val="0"/>
              </a:spcAft>
            </a:pPr>
            <a:r>
              <a:rPr lang="en-US" sz="1800" dirty="0" smtClean="0">
                <a:latin typeface="Courier New"/>
                <a:cs typeface="Courier New"/>
              </a:rPr>
              <a:t>	&lt;startup&gt;</a:t>
            </a:r>
          </a:p>
          <a:p>
            <a:pPr>
              <a:spcBef>
                <a:spcPts val="0"/>
              </a:spcBef>
              <a:spcAft>
                <a:spcPts val="0"/>
              </a:spcAft>
            </a:pPr>
            <a:r>
              <a:rPr lang="en-US" sz="1800" dirty="0" smtClean="0">
                <a:latin typeface="Courier New"/>
                <a:cs typeface="Courier New"/>
              </a:rPr>
              <a:t>    &lt;</a:t>
            </a:r>
            <a:r>
              <a:rPr lang="en-US" sz="1800" dirty="0" err="1" smtClean="0">
                <a:latin typeface="Courier New"/>
                <a:cs typeface="Courier New"/>
              </a:rPr>
              <a:t>supportedRuntime</a:t>
            </a:r>
            <a:r>
              <a:rPr lang="en-US" sz="1800" dirty="0" smtClean="0">
                <a:latin typeface="Courier New"/>
                <a:cs typeface="Courier New"/>
              </a:rPr>
              <a:t> version="v2.0.50727" /&gt;</a:t>
            </a:r>
          </a:p>
          <a:p>
            <a:pPr>
              <a:spcBef>
                <a:spcPts val="0"/>
              </a:spcBef>
              <a:spcAft>
                <a:spcPts val="0"/>
              </a:spcAft>
            </a:pPr>
            <a:r>
              <a:rPr lang="en-US" sz="1800" dirty="0" smtClean="0">
                <a:latin typeface="Courier New"/>
                <a:cs typeface="Courier New"/>
              </a:rPr>
              <a:t>	&lt;/startup&gt;</a:t>
            </a:r>
          </a:p>
          <a:p>
            <a:r>
              <a:rPr lang="en-US" dirty="0" smtClean="0"/>
              <a:t>Which means that </a:t>
            </a:r>
            <a:r>
              <a:rPr lang="en-US" dirty="0" err="1" smtClean="0"/>
              <a:t>Revit</a:t>
            </a:r>
            <a:r>
              <a:rPr lang="en-US" dirty="0" smtClean="0"/>
              <a:t> will be using .NET Framework 2.0 and so if your Add-In is using .NET Framework 4.0 you will not be able to load it into </a:t>
            </a:r>
            <a:r>
              <a:rPr lang="en-US" dirty="0" err="1" smtClean="0"/>
              <a:t>Revit</a:t>
            </a:r>
            <a:endParaRPr lang="en-US" dirty="0" smtClean="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Revit Add-In Compilation and API References</a:t>
            </a:r>
            <a:endParaRPr lang="en-US" dirty="0"/>
          </a:p>
        </p:txBody>
      </p:sp>
      <p:sp>
        <p:nvSpPr>
          <p:cNvPr id="3" name="Content Placeholder 2"/>
          <p:cNvSpPr>
            <a:spLocks noGrp="1"/>
          </p:cNvSpPr>
          <p:nvPr>
            <p:ph idx="1"/>
          </p:nvPr>
        </p:nvSpPr>
        <p:spPr>
          <a:xfrm>
            <a:off x="593725" y="1677987"/>
            <a:ext cx="11762080" cy="5105400"/>
          </a:xfrm>
        </p:spPr>
        <p:txBody>
          <a:bodyPr/>
          <a:lstStyle/>
          <a:p>
            <a:pPr lvl="1"/>
            <a:r>
              <a:rPr lang="en-GB" smtClean="0"/>
              <a:t>.NET API</a:t>
            </a:r>
          </a:p>
          <a:p>
            <a:pPr lvl="1"/>
            <a:r>
              <a:rPr lang="en-GB" smtClean="0"/>
              <a:t>.NET Framework 4.0</a:t>
            </a:r>
          </a:p>
          <a:p>
            <a:pPr lvl="1"/>
            <a:r>
              <a:rPr lang="en-GB" smtClean="0"/>
              <a:t>Microsoft Visual Studio 2010</a:t>
            </a:r>
          </a:p>
          <a:p>
            <a:pPr lvl="1"/>
            <a:r>
              <a:rPr lang="en-GB" smtClean="0"/>
              <a:t>C# or VB.NET, managed C++, any .NET compliant language</a:t>
            </a:r>
          </a:p>
          <a:p>
            <a:pPr lvl="1"/>
            <a:r>
              <a:rPr lang="en-GB" smtClean="0"/>
              <a:t>Class library </a:t>
            </a:r>
          </a:p>
          <a:p>
            <a:pPr lvl="1"/>
            <a:r>
              <a:rPr lang="en-GB" smtClean="0"/>
              <a:t>References</a:t>
            </a:r>
          </a:p>
          <a:p>
            <a:pPr lvl="2"/>
            <a:r>
              <a:rPr lang="en-GB" smtClean="0"/>
              <a:t>&lt;revit install folder&gt;\Program\RevitAPI.dll</a:t>
            </a:r>
          </a:p>
          <a:p>
            <a:pPr lvl="2"/>
            <a:r>
              <a:rPr lang="en-GB" smtClean="0"/>
              <a:t>&lt;revit install folder&gt;\Program\RevitAPIUI.dll</a:t>
            </a:r>
          </a:p>
          <a:p>
            <a:pPr lvl="2"/>
            <a:r>
              <a:rPr lang="en-GB" smtClean="0"/>
              <a:t>Remember to set 'Copy Local' to False</a:t>
            </a:r>
            <a:br>
              <a:rPr lang="en-GB" smtClean="0"/>
            </a:br>
            <a:endParaRPr lang="en-GB" smtClean="0"/>
          </a:p>
          <a:p>
            <a:endParaRPr lang="en-US" dirty="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Getting Started</a:t>
            </a:r>
            <a:endParaRPr lang="en-US" dirty="0"/>
          </a:p>
        </p:txBody>
      </p:sp>
      <p:sp>
        <p:nvSpPr>
          <p:cNvPr id="3" name="Rectangle 3"/>
          <p:cNvSpPr txBox="1">
            <a:spLocks noChangeArrowheads="1"/>
          </p:cNvSpPr>
          <p:nvPr/>
        </p:nvSpPr>
        <p:spPr>
          <a:xfrm>
            <a:off x="561975" y="5106987"/>
            <a:ext cx="10058400"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kumimoji="0" lang="en-US"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rPr>
              <a:t>First Steps to Hello World: External</a:t>
            </a:r>
            <a:r>
              <a:rPr kumimoji="0" lang="en-US" sz="2400" b="0" i="1" u="none" strike="noStrike" kern="0" cap="none" spc="0" normalizeH="0" noProof="0" dirty="0" smtClean="0">
                <a:ln>
                  <a:noFill/>
                </a:ln>
                <a:solidFill>
                  <a:schemeClr val="accent4"/>
                </a:solidFill>
                <a:effectLst/>
                <a:uLnTx/>
                <a:uFillTx/>
                <a:latin typeface="+mn-lt"/>
                <a:ea typeface="+mn-ea"/>
                <a:cs typeface="+mn-cs"/>
                <a:sym typeface="Arial" pitchFamily="34" charset="0"/>
              </a:rPr>
              <a:t> command and add-ins manifest </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4"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Steps to Hello World External Command</a:t>
            </a:r>
            <a:endParaRPr lang="en-US" dirty="0"/>
          </a:p>
        </p:txBody>
      </p:sp>
      <p:sp>
        <p:nvSpPr>
          <p:cNvPr id="3" name="Content Placeholder 2"/>
          <p:cNvSpPr>
            <a:spLocks noGrp="1"/>
          </p:cNvSpPr>
          <p:nvPr>
            <p:ph idx="1"/>
          </p:nvPr>
        </p:nvSpPr>
        <p:spPr/>
        <p:txBody>
          <a:bodyPr/>
          <a:lstStyle/>
          <a:p>
            <a:pPr lvl="1"/>
            <a:r>
              <a:rPr lang="en-US" smtClean="0"/>
              <a:t>New .NET class library </a:t>
            </a:r>
          </a:p>
          <a:p>
            <a:pPr lvl="1"/>
            <a:r>
              <a:rPr lang="en-US" smtClean="0"/>
              <a:t>References (minimum): </a:t>
            </a:r>
          </a:p>
          <a:p>
            <a:pPr lvl="2"/>
            <a:r>
              <a:rPr lang="en-US" smtClean="0"/>
              <a:t>System.dll</a:t>
            </a:r>
          </a:p>
          <a:p>
            <a:pPr lvl="2"/>
            <a:r>
              <a:rPr lang="en-US" smtClean="0"/>
              <a:t>RevitAPI.dll</a:t>
            </a:r>
          </a:p>
          <a:p>
            <a:pPr lvl="2"/>
            <a:r>
              <a:rPr lang="en-US" smtClean="0"/>
              <a:t>RevitAPIUI.dll</a:t>
            </a:r>
          </a:p>
          <a:p>
            <a:pPr lvl="1"/>
            <a:r>
              <a:rPr lang="en-US" smtClean="0"/>
              <a:t>Most commonly used namespaces</a:t>
            </a:r>
          </a:p>
          <a:p>
            <a:pPr lvl="2"/>
            <a:r>
              <a:rPr lang="en-US" smtClean="0"/>
              <a:t>Autodesk.Revit.DB</a:t>
            </a:r>
          </a:p>
          <a:p>
            <a:pPr lvl="2"/>
            <a:r>
              <a:rPr lang="en-US" smtClean="0"/>
              <a:t>Autodesk.Revit.UI</a:t>
            </a:r>
          </a:p>
          <a:p>
            <a:pPr lvl="2"/>
            <a:r>
              <a:rPr lang="en-US" smtClean="0"/>
              <a:t>Autodesk.Revit.ApplicationServices</a:t>
            </a:r>
          </a:p>
          <a:p>
            <a:pPr lvl="2"/>
            <a:r>
              <a:rPr lang="en-US" smtClean="0"/>
              <a:t>Autodesk.Revit.Attributes</a:t>
            </a:r>
          </a:p>
          <a:p>
            <a:pPr lvl="2"/>
            <a:r>
              <a:rPr lang="en-US" smtClean="0"/>
              <a:t>If you use VB.NET, set namespaces in project properties</a:t>
            </a:r>
          </a:p>
          <a:p>
            <a:pPr lvl="1"/>
            <a:r>
              <a:rPr lang="en-US" smtClean="0"/>
              <a:t>Implement IExternalCommand and Execute() method</a:t>
            </a:r>
          </a:p>
          <a:p>
            <a:pPr lvl="1"/>
            <a:r>
              <a:rPr lang="en-US" smtClean="0"/>
              <a:t>Create and install the add-in manifest file</a:t>
            </a: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Implementing External Command</a:t>
            </a:r>
            <a:br>
              <a:rPr lang="en-US" dirty="0" smtClean="0"/>
            </a:br>
            <a:r>
              <a:rPr lang="en-US" sz="2800" b="0" i="1" dirty="0" smtClean="0">
                <a:solidFill>
                  <a:schemeClr val="accent4"/>
                </a:solidFill>
              </a:rPr>
              <a:t>Minimum Code in VB.NET </a:t>
            </a:r>
            <a:endParaRPr lang="en-US" b="0" i="1" dirty="0">
              <a:solidFill>
                <a:schemeClr val="accent4"/>
              </a:solidFill>
            </a:endParaRPr>
          </a:p>
        </p:txBody>
      </p:sp>
      <p:sp>
        <p:nvSpPr>
          <p:cNvPr id="3" name="Content Placeholder 2"/>
          <p:cNvSpPr>
            <a:spLocks noGrp="1"/>
          </p:cNvSpPr>
          <p:nvPr>
            <p:ph idx="1"/>
          </p:nvPr>
        </p:nvSpPr>
        <p:spPr/>
        <p:txBody>
          <a:bodyPr/>
          <a:lstStyle/>
          <a:p>
            <a:pPr>
              <a:buNone/>
            </a:pPr>
            <a:endParaRPr lang="en-US" dirty="0"/>
          </a:p>
        </p:txBody>
      </p:sp>
      <p:sp>
        <p:nvSpPr>
          <p:cNvPr id="5" name="TextBox 4"/>
          <p:cNvSpPr txBox="1"/>
          <p:nvPr/>
        </p:nvSpPr>
        <p:spPr>
          <a:xfrm>
            <a:off x="561975" y="2135187"/>
            <a:ext cx="11811000" cy="6155531"/>
          </a:xfrm>
          <a:prstGeom prst="rect">
            <a:avLst/>
          </a:prstGeom>
          <a:solidFill>
            <a:schemeClr val="bg2">
              <a:lumMod val="85000"/>
            </a:schemeClr>
          </a:solidFill>
          <a:ln>
            <a:noFill/>
          </a:ln>
        </p:spPr>
        <p:txBody>
          <a:bodyPr wrap="square" rtlCol="0">
            <a:spAutoFit/>
          </a:bodyPr>
          <a:lstStyle/>
          <a:p>
            <a:pPr marL="0" marR="0">
              <a:spcBef>
                <a:spcPts val="0"/>
              </a:spcBef>
              <a:spcAft>
                <a:spcPts val="0"/>
              </a:spcAft>
            </a:pPr>
            <a:r>
              <a:rPr lang="en-US" sz="1800" b="1" dirty="0" smtClean="0">
                <a:latin typeface="Courier New"/>
                <a:ea typeface="MS Mincho"/>
                <a:cs typeface="Times New Roman"/>
              </a:rPr>
              <a:t>&lt;VB.NET&gt;</a:t>
            </a:r>
            <a:endParaRPr lang="en-US" sz="1800" dirty="0" smtClean="0">
              <a:latin typeface="Calibri"/>
              <a:ea typeface="MS Mincho"/>
              <a:cs typeface="Times New Roman"/>
            </a:endParaRPr>
          </a:p>
          <a:p>
            <a:pPr marL="0" marR="0">
              <a:spcBef>
                <a:spcPts val="0"/>
              </a:spcBef>
              <a:spcAft>
                <a:spcPts val="0"/>
              </a:spcAft>
            </a:pPr>
            <a:r>
              <a:rPr lang="en-US" sz="1800" b="1" dirty="0" smtClean="0">
                <a:solidFill>
                  <a:srgbClr val="008000"/>
                </a:solidFill>
                <a:latin typeface="Courier New"/>
                <a:ea typeface="MS Mincho"/>
                <a:cs typeface="Times New Roman"/>
              </a:rPr>
              <a:t>''  Hello World #1 - A minimum </a:t>
            </a:r>
            <a:r>
              <a:rPr lang="en-US" sz="1800" b="1" dirty="0" err="1" smtClean="0">
                <a:solidFill>
                  <a:srgbClr val="008000"/>
                </a:solidFill>
                <a:latin typeface="Courier New"/>
                <a:ea typeface="MS Mincho"/>
                <a:cs typeface="Times New Roman"/>
              </a:rPr>
              <a:t>Revit</a:t>
            </a:r>
            <a:r>
              <a:rPr lang="en-US" sz="1800" b="1" dirty="0" smtClean="0">
                <a:solidFill>
                  <a:srgbClr val="008000"/>
                </a:solidFill>
                <a:latin typeface="Courier New"/>
                <a:ea typeface="MS Mincho"/>
                <a:cs typeface="Times New Roman"/>
              </a:rPr>
              <a:t> external command. </a:t>
            </a:r>
            <a:endParaRPr lang="en-US" sz="1800" b="1" dirty="0" smtClean="0">
              <a:latin typeface="Calibri"/>
              <a:ea typeface="MS Mincho"/>
              <a:cs typeface="Times New Roman"/>
            </a:endParaRPr>
          </a:p>
          <a:p>
            <a:pPr marL="0" marR="0">
              <a:spcBef>
                <a:spcPts val="0"/>
              </a:spcBef>
              <a:spcAft>
                <a:spcPts val="0"/>
              </a:spcAft>
            </a:pPr>
            <a:r>
              <a:rPr lang="en-US" sz="1600" b="1" dirty="0" smtClean="0">
                <a:latin typeface="Courier New"/>
                <a:ea typeface="MS Mincho"/>
                <a:cs typeface="Times New Roman"/>
              </a:rPr>
              <a:t>&lt;</a:t>
            </a:r>
            <a:r>
              <a:rPr lang="en-US" sz="1600" b="1" dirty="0" err="1" smtClean="0">
                <a:latin typeface="Courier New"/>
                <a:ea typeface="MS Mincho"/>
                <a:cs typeface="Times New Roman"/>
              </a:rPr>
              <a:t>Autodesk.Revit.Attributes.Transaction</a:t>
            </a:r>
            <a:r>
              <a:rPr lang="en-US" sz="1600" b="1" dirty="0" smtClean="0">
                <a:latin typeface="Courier New"/>
                <a:ea typeface="MS Mincho"/>
                <a:cs typeface="Times New Roman"/>
              </a:rPr>
              <a:t>(</a:t>
            </a:r>
            <a:r>
              <a:rPr lang="en-US" sz="1600" b="1" dirty="0" err="1" smtClean="0">
                <a:latin typeface="Courier New"/>
                <a:ea typeface="MS Mincho"/>
                <a:cs typeface="Times New Roman"/>
              </a:rPr>
              <a:t>Autodesk.Revit.Attributes.TransactionMode.Automatic</a:t>
            </a:r>
            <a:r>
              <a:rPr lang="en-US" sz="1600" b="1" dirty="0" smtClean="0">
                <a:latin typeface="Courier New"/>
                <a:ea typeface="MS Mincho"/>
                <a:cs typeface="Times New Roman"/>
              </a:rPr>
              <a:t>)&gt; _</a:t>
            </a:r>
            <a:endParaRPr lang="en-US" sz="1600" b="1" dirty="0" smtClean="0">
              <a:latin typeface="Calibri"/>
              <a:ea typeface="MS Mincho"/>
              <a:cs typeface="Times New Roman"/>
            </a:endParaRPr>
          </a:p>
          <a:p>
            <a:pPr marL="0" marR="0">
              <a:spcBef>
                <a:spcPts val="0"/>
              </a:spcBef>
              <a:spcAft>
                <a:spcPts val="0"/>
              </a:spcAft>
            </a:pPr>
            <a:r>
              <a:rPr lang="en-US" sz="1800" b="1" smtClean="0">
                <a:solidFill>
                  <a:srgbClr val="0000FF"/>
                </a:solidFill>
                <a:latin typeface="Courier New"/>
                <a:ea typeface="MS Mincho"/>
                <a:cs typeface="Times New Roman"/>
              </a:rPr>
              <a:t>Public</a:t>
            </a:r>
            <a:r>
              <a:rPr lang="en-US" sz="1800" b="1" smtClean="0">
                <a:latin typeface="Courier New"/>
                <a:ea typeface="MS Mincho"/>
                <a:cs typeface="Times New Roman"/>
              </a:rPr>
              <a:t> </a:t>
            </a:r>
            <a:r>
              <a:rPr lang="en-US" sz="1800" b="1" dirty="0" smtClean="0">
                <a:solidFill>
                  <a:srgbClr val="0000FF"/>
                </a:solidFill>
                <a:latin typeface="Courier New"/>
                <a:ea typeface="MS Mincho"/>
                <a:cs typeface="Times New Roman"/>
              </a:rPr>
              <a:t>Class</a:t>
            </a:r>
            <a:r>
              <a:rPr lang="en-US" sz="1800" b="1" dirty="0" smtClean="0">
                <a:latin typeface="Courier New"/>
                <a:ea typeface="MS Mincho"/>
                <a:cs typeface="Times New Roman"/>
              </a:rPr>
              <a:t> </a:t>
            </a:r>
            <a:r>
              <a:rPr lang="en-US" sz="1800" b="1" dirty="0" err="1" smtClean="0">
                <a:latin typeface="Courier New"/>
                <a:ea typeface="MS Mincho"/>
                <a:cs typeface="Times New Roman"/>
              </a:rPr>
              <a:t>HelloWorld</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Implements</a:t>
            </a:r>
            <a:r>
              <a:rPr lang="en-US" sz="1800" b="1" dirty="0" smtClean="0">
                <a:latin typeface="Courier New"/>
                <a:ea typeface="MS Mincho"/>
                <a:cs typeface="Times New Roman"/>
              </a:rPr>
              <a:t> </a:t>
            </a:r>
            <a:r>
              <a:rPr lang="en-US" sz="1800" b="1" dirty="0" err="1" smtClean="0">
                <a:latin typeface="Courier New"/>
                <a:ea typeface="MS Mincho"/>
                <a:cs typeface="Times New Roman"/>
              </a:rPr>
              <a:t>IExternalCommand</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Public</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Function</a:t>
            </a:r>
            <a:r>
              <a:rPr lang="en-US" sz="1800" b="1" dirty="0" smtClean="0">
                <a:latin typeface="Courier New"/>
                <a:ea typeface="MS Mincho"/>
                <a:cs typeface="Times New Roman"/>
              </a:rPr>
              <a:t> Execute( _</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err="1" smtClean="0">
                <a:solidFill>
                  <a:srgbClr val="0000FF"/>
                </a:solidFill>
                <a:latin typeface="Courier New"/>
                <a:ea typeface="MS Mincho"/>
                <a:cs typeface="Times New Roman"/>
              </a:rPr>
              <a:t>ByVal</a:t>
            </a:r>
            <a:r>
              <a:rPr lang="en-US" sz="1800" b="1" dirty="0" smtClean="0">
                <a:latin typeface="Courier New"/>
                <a:ea typeface="MS Mincho"/>
                <a:cs typeface="Times New Roman"/>
              </a:rPr>
              <a:t> </a:t>
            </a:r>
            <a:r>
              <a:rPr lang="en-US" sz="1800" b="1" dirty="0" err="1" smtClean="0">
                <a:latin typeface="Courier New"/>
                <a:ea typeface="MS Mincho"/>
                <a:cs typeface="Times New Roman"/>
              </a:rPr>
              <a:t>commandData</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err="1" smtClean="0">
                <a:latin typeface="Courier New"/>
                <a:ea typeface="MS Mincho"/>
                <a:cs typeface="Times New Roman"/>
              </a:rPr>
              <a:t>Autodesk.Revit.UI.ExternalCommandData</a:t>
            </a:r>
            <a:r>
              <a:rPr lang="en-US" sz="1800" b="1" dirty="0" smtClean="0">
                <a:latin typeface="Courier New"/>
                <a:ea typeface="MS Mincho"/>
                <a:cs typeface="Times New Roman"/>
              </a:rPr>
              <a:t>, _</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err="1" smtClean="0">
                <a:solidFill>
                  <a:srgbClr val="0000FF"/>
                </a:solidFill>
                <a:latin typeface="Courier New"/>
                <a:ea typeface="MS Mincho"/>
                <a:cs typeface="Times New Roman"/>
              </a:rPr>
              <a:t>ByRef</a:t>
            </a:r>
            <a:r>
              <a:rPr lang="en-US" sz="1800" b="1" dirty="0" smtClean="0">
                <a:latin typeface="Courier New"/>
                <a:ea typeface="MS Mincho"/>
                <a:cs typeface="Times New Roman"/>
              </a:rPr>
              <a:t> message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String</a:t>
            </a:r>
            <a:r>
              <a:rPr lang="en-US" sz="1800" b="1" dirty="0" smtClean="0">
                <a:latin typeface="Courier New"/>
                <a:ea typeface="MS Mincho"/>
                <a:cs typeface="Times New Roman"/>
              </a:rPr>
              <a:t>, _</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err="1" smtClean="0">
                <a:solidFill>
                  <a:srgbClr val="0000FF"/>
                </a:solidFill>
                <a:latin typeface="Courier New"/>
                <a:ea typeface="MS Mincho"/>
                <a:cs typeface="Times New Roman"/>
              </a:rPr>
              <a:t>ByVal</a:t>
            </a:r>
            <a:r>
              <a:rPr lang="en-US" sz="1800" b="1" dirty="0" smtClean="0">
                <a:latin typeface="Courier New"/>
                <a:ea typeface="MS Mincho"/>
                <a:cs typeface="Times New Roman"/>
              </a:rPr>
              <a:t> elements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err="1" smtClean="0">
                <a:latin typeface="Courier New"/>
                <a:ea typeface="MS Mincho"/>
                <a:cs typeface="Times New Roman"/>
              </a:rPr>
              <a:t>Autodesk.Revit.DB.ElementSet</a:t>
            </a:r>
            <a:r>
              <a:rPr lang="en-US" sz="1800" b="1" dirty="0" smtClean="0">
                <a:latin typeface="Courier New"/>
                <a:ea typeface="MS Mincho"/>
                <a:cs typeface="Times New Roman"/>
              </a:rPr>
              <a:t>) _</a:t>
            </a:r>
            <a:br>
              <a:rPr lang="en-US" sz="1800" b="1" dirty="0" smtClean="0">
                <a:latin typeface="Courier New"/>
                <a:ea typeface="MS Mincho"/>
                <a:cs typeface="Times New Roman"/>
              </a:rPr>
            </a:b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err="1" smtClean="0">
                <a:latin typeface="Courier New"/>
                <a:ea typeface="MS Mincho"/>
                <a:cs typeface="Times New Roman"/>
              </a:rPr>
              <a:t>Autodesk.Revit.UI.Result</a:t>
            </a:r>
            <a:r>
              <a:rPr lang="en-US" sz="1800" b="1" dirty="0" smtClean="0">
                <a:latin typeface="Courier New"/>
                <a:ea typeface="MS Mincho"/>
                <a:cs typeface="Times New Roman"/>
              </a:rPr>
              <a:t> _</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Implements</a:t>
            </a:r>
            <a:r>
              <a:rPr lang="en-US" sz="1800" b="1" dirty="0" smtClean="0">
                <a:latin typeface="Courier New"/>
                <a:ea typeface="MS Mincho"/>
                <a:cs typeface="Times New Roman"/>
              </a:rPr>
              <a:t> </a:t>
            </a:r>
            <a:r>
              <a:rPr lang="en-US" sz="1800" b="1" dirty="0" err="1" smtClean="0">
                <a:latin typeface="Courier New"/>
                <a:ea typeface="MS Mincho"/>
                <a:cs typeface="Times New Roman"/>
              </a:rPr>
              <a:t>Autodesk.Revit.UI.IExternalCommand.Execute</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err="1" smtClean="0">
                <a:latin typeface="Courier New"/>
                <a:ea typeface="MS Mincho"/>
                <a:cs typeface="Times New Roman"/>
              </a:rPr>
              <a:t>Autodesk.Revit.UI.TaskDialog.Show</a:t>
            </a:r>
            <a:r>
              <a:rPr lang="en-US" sz="1800" b="1" dirty="0" smtClean="0">
                <a:latin typeface="Courier New"/>
                <a:ea typeface="MS Mincho"/>
                <a:cs typeface="Times New Roman"/>
              </a:rPr>
              <a:t>(</a:t>
            </a:r>
            <a:r>
              <a:rPr lang="en-US" sz="1800" b="1" dirty="0" smtClean="0">
                <a:solidFill>
                  <a:srgbClr val="A31515"/>
                </a:solidFill>
                <a:latin typeface="Courier New"/>
                <a:ea typeface="MS Mincho"/>
                <a:cs typeface="Times New Roman"/>
              </a:rPr>
              <a:t>"My Dialog Title"</a:t>
            </a:r>
            <a:r>
              <a:rPr lang="en-US" sz="1800" b="1" dirty="0" smtClean="0">
                <a:latin typeface="Courier New"/>
                <a:ea typeface="MS Mincho"/>
                <a:cs typeface="Times New Roman"/>
              </a:rPr>
              <a:t>, </a:t>
            </a:r>
            <a:r>
              <a:rPr lang="en-US" sz="1800" b="1" dirty="0" smtClean="0">
                <a:solidFill>
                  <a:srgbClr val="A31515"/>
                </a:solidFill>
                <a:latin typeface="Courier New"/>
                <a:ea typeface="MS Mincho"/>
                <a:cs typeface="Times New Roman"/>
              </a:rPr>
              <a:t>"Hello World!"</a:t>
            </a:r>
            <a:r>
              <a:rPr lang="en-US" sz="1800" b="1" dirty="0" smtClean="0">
                <a:latin typeface="Courier New"/>
                <a:ea typeface="MS Mincho"/>
                <a:cs typeface="Times New Roman"/>
              </a:rPr>
              <a:t>)</a:t>
            </a:r>
          </a:p>
          <a:p>
            <a:pPr marL="0" marR="0">
              <a:spcBef>
                <a:spcPts val="0"/>
              </a:spcBef>
              <a:spcAft>
                <a:spcPts val="0"/>
              </a:spcAft>
            </a:pP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Return</a:t>
            </a:r>
            <a:r>
              <a:rPr lang="en-US" sz="1800" b="1" dirty="0" smtClean="0">
                <a:latin typeface="Courier New"/>
                <a:ea typeface="MS Mincho"/>
                <a:cs typeface="Times New Roman"/>
              </a:rPr>
              <a:t> </a:t>
            </a:r>
            <a:r>
              <a:rPr lang="en-US" sz="1800" b="1" dirty="0" err="1" smtClean="0">
                <a:latin typeface="Courier New"/>
                <a:ea typeface="MS Mincho"/>
                <a:cs typeface="Times New Roman"/>
              </a:rPr>
              <a:t>Result.Succeeded</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End</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Function</a:t>
            </a:r>
            <a:endParaRPr lang="en-US" sz="1800" b="1" dirty="0" smtClean="0">
              <a:latin typeface="Calibri"/>
              <a:ea typeface="MS Mincho"/>
              <a:cs typeface="Times New Roman"/>
            </a:endParaRPr>
          </a:p>
          <a:p>
            <a:pPr marL="0" marR="0">
              <a:spcBef>
                <a:spcPts val="0"/>
              </a:spcBef>
              <a:spcAft>
                <a:spcPts val="0"/>
              </a:spcAft>
            </a:pPr>
            <a:r>
              <a:rPr lang="en-US" sz="1800" b="1" dirty="0" smtClean="0">
                <a:solidFill>
                  <a:srgbClr val="0000FF"/>
                </a:solidFill>
                <a:latin typeface="Courier New"/>
                <a:ea typeface="MS Mincho"/>
                <a:cs typeface="Times New Roman"/>
              </a:rPr>
              <a:t> </a:t>
            </a:r>
            <a:endParaRPr lang="en-US" sz="1800" b="1" dirty="0" smtClean="0">
              <a:latin typeface="Calibri"/>
              <a:ea typeface="MS Mincho"/>
              <a:cs typeface="Times New Roman"/>
            </a:endParaRPr>
          </a:p>
          <a:p>
            <a:pPr marL="0" marR="0">
              <a:spcBef>
                <a:spcPts val="0"/>
              </a:spcBef>
              <a:spcAft>
                <a:spcPts val="1000"/>
              </a:spcAft>
            </a:pPr>
            <a:r>
              <a:rPr lang="en-US" sz="1800" b="1" dirty="0" smtClean="0">
                <a:solidFill>
                  <a:srgbClr val="0000FF"/>
                </a:solidFill>
                <a:latin typeface="Courier New"/>
                <a:ea typeface="MS Mincho"/>
                <a:cs typeface="Times New Roman"/>
              </a:rPr>
              <a:t>End</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Class</a:t>
            </a:r>
            <a:r>
              <a:rPr lang="en-US" sz="1800" dirty="0" smtClean="0">
                <a:solidFill>
                  <a:srgbClr val="0000FF"/>
                </a:solidFill>
                <a:latin typeface="Courier New"/>
                <a:ea typeface="MS Mincho"/>
                <a:cs typeface="Times New Roman"/>
              </a:rPr>
              <a:t/>
            </a:r>
            <a:br>
              <a:rPr lang="en-US" sz="1800" dirty="0" smtClean="0">
                <a:solidFill>
                  <a:srgbClr val="0000FF"/>
                </a:solidFill>
                <a:latin typeface="Courier New"/>
                <a:ea typeface="MS Mincho"/>
                <a:cs typeface="Times New Roman"/>
              </a:rPr>
            </a:br>
            <a:r>
              <a:rPr lang="en-US" sz="1800" b="1" dirty="0" smtClean="0">
                <a:latin typeface="Courier New"/>
                <a:ea typeface="MS Mincho"/>
                <a:cs typeface="Times New Roman"/>
              </a:rPr>
              <a:t>&lt;/VB.NET&gt;</a:t>
            </a:r>
            <a:r>
              <a:rPr lang="en-US" sz="1800" dirty="0" smtClean="0">
                <a:latin typeface="Courier New"/>
                <a:ea typeface="MS Mincho"/>
                <a:cs typeface="Times New Roman"/>
              </a:rPr>
              <a:t> </a:t>
            </a:r>
            <a:endParaRPr lang="en-US" sz="1800" dirty="0"/>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Implementing External Command</a:t>
            </a:r>
            <a:br>
              <a:rPr lang="en-US" dirty="0" smtClean="0"/>
            </a:br>
            <a:r>
              <a:rPr lang="en-US" sz="2800" b="0" i="1" dirty="0" smtClean="0">
                <a:solidFill>
                  <a:schemeClr val="accent4"/>
                </a:solidFill>
              </a:rPr>
              <a:t>Minimum Code in C#</a:t>
            </a:r>
            <a:endParaRPr lang="en-US" b="0" i="1" dirty="0">
              <a:solidFill>
                <a:schemeClr val="accent4"/>
              </a:solidFill>
            </a:endParaRPr>
          </a:p>
        </p:txBody>
      </p:sp>
      <p:sp>
        <p:nvSpPr>
          <p:cNvPr id="3" name="Content Placeholder 2"/>
          <p:cNvSpPr>
            <a:spLocks noGrp="1"/>
          </p:cNvSpPr>
          <p:nvPr>
            <p:ph idx="1"/>
          </p:nvPr>
        </p:nvSpPr>
        <p:spPr/>
        <p:txBody>
          <a:bodyPr/>
          <a:lstStyle/>
          <a:p>
            <a:pPr>
              <a:buNone/>
            </a:pPr>
            <a:endParaRPr lang="en-US" dirty="0"/>
          </a:p>
        </p:txBody>
      </p:sp>
      <p:sp>
        <p:nvSpPr>
          <p:cNvPr id="5" name="TextBox 4"/>
          <p:cNvSpPr txBox="1"/>
          <p:nvPr/>
        </p:nvSpPr>
        <p:spPr>
          <a:xfrm>
            <a:off x="561975" y="2135187"/>
            <a:ext cx="11811000" cy="5153719"/>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b="1" dirty="0" smtClean="0">
                <a:latin typeface="Calibri"/>
                <a:ea typeface="MS Mincho"/>
                <a:cs typeface="Times New Roman"/>
              </a:rPr>
              <a:t>&lt;C#&gt;</a:t>
            </a:r>
            <a:r>
              <a:rPr lang="en-US" sz="2400" b="1" dirty="0" smtClean="0">
                <a:latin typeface="Calibri"/>
                <a:ea typeface="MS Mincho"/>
                <a:cs typeface="Times New Roman"/>
              </a:rPr>
              <a:t/>
            </a:r>
            <a:br>
              <a:rPr lang="en-US" sz="2400" b="1" dirty="0" smtClean="0">
                <a:latin typeface="Calibri"/>
                <a:ea typeface="MS Mincho"/>
                <a:cs typeface="Times New Roman"/>
              </a:rPr>
            </a:br>
            <a:r>
              <a:rPr lang="en-US" sz="1800" b="1" dirty="0" smtClean="0">
                <a:solidFill>
                  <a:srgbClr val="008000"/>
                </a:solidFill>
                <a:latin typeface="Courier New"/>
                <a:ea typeface="MS Mincho"/>
                <a:cs typeface="Times New Roman"/>
              </a:rPr>
              <a:t>// Hello World #1 - A minimum </a:t>
            </a:r>
            <a:r>
              <a:rPr lang="en-US" sz="1800" b="1" dirty="0" err="1" smtClean="0">
                <a:solidFill>
                  <a:srgbClr val="008000"/>
                </a:solidFill>
                <a:latin typeface="Courier New"/>
                <a:ea typeface="MS Mincho"/>
                <a:cs typeface="Times New Roman"/>
              </a:rPr>
              <a:t>Revit</a:t>
            </a:r>
            <a:r>
              <a:rPr lang="en-US" sz="1800" b="1" dirty="0" smtClean="0">
                <a:solidFill>
                  <a:srgbClr val="008000"/>
                </a:solidFill>
                <a:latin typeface="Courier New"/>
                <a:ea typeface="MS Mincho"/>
                <a:cs typeface="Times New Roman"/>
              </a:rPr>
              <a:t> external command. </a:t>
            </a:r>
            <a:endParaRPr lang="en-US" sz="2400" b="1" dirty="0" smtClean="0">
              <a:latin typeface="Calibri"/>
              <a:ea typeface="MS Mincho"/>
              <a:cs typeface="Times New Roman"/>
            </a:endParaRPr>
          </a:p>
          <a:p>
            <a:pPr marL="0" marR="0">
              <a:lnSpc>
                <a:spcPct val="115000"/>
              </a:lnSpc>
              <a:spcBef>
                <a:spcPts val="0"/>
              </a:spcBef>
              <a:spcAft>
                <a:spcPts val="0"/>
              </a:spcAft>
            </a:pPr>
            <a:r>
              <a:rPr lang="en-US" sz="1600" b="1" dirty="0" smtClean="0">
                <a:latin typeface="Courier New"/>
                <a:ea typeface="MS Mincho"/>
                <a:cs typeface="Times New Roman"/>
              </a:rPr>
              <a:t>[</a:t>
            </a:r>
            <a:r>
              <a:rPr lang="en-US" sz="1600" b="1" dirty="0" err="1" smtClean="0">
                <a:latin typeface="Courier New"/>
                <a:ea typeface="MS Mincho"/>
                <a:cs typeface="Times New Roman"/>
              </a:rPr>
              <a:t>Autodesk.Revit.Attributes.</a:t>
            </a:r>
            <a:r>
              <a:rPr lang="en-US" sz="1600" b="1" dirty="0" err="1" smtClean="0">
                <a:solidFill>
                  <a:srgbClr val="2B91AF"/>
                </a:solidFill>
                <a:latin typeface="Courier New"/>
                <a:ea typeface="MS Mincho"/>
                <a:cs typeface="Times New Roman"/>
              </a:rPr>
              <a:t>Transaction</a:t>
            </a:r>
            <a:r>
              <a:rPr lang="en-US" sz="1600" b="1" dirty="0" smtClean="0">
                <a:latin typeface="Courier New"/>
                <a:ea typeface="MS Mincho"/>
                <a:cs typeface="Times New Roman"/>
              </a:rPr>
              <a:t>(</a:t>
            </a:r>
            <a:r>
              <a:rPr lang="en-US" sz="1600" b="1" dirty="0" err="1" smtClean="0">
                <a:latin typeface="Courier New"/>
                <a:ea typeface="MS Mincho"/>
                <a:cs typeface="Times New Roman"/>
              </a:rPr>
              <a:t>Autodesk.Revit.Attributes.</a:t>
            </a:r>
            <a:r>
              <a:rPr lang="en-US" sz="1600" b="1" dirty="0" err="1" smtClean="0">
                <a:solidFill>
                  <a:srgbClr val="2B91AF"/>
                </a:solidFill>
                <a:latin typeface="Courier New"/>
                <a:ea typeface="MS Mincho"/>
                <a:cs typeface="Times New Roman"/>
              </a:rPr>
              <a:t>TransactionMode</a:t>
            </a:r>
            <a:r>
              <a:rPr lang="en-US" sz="1600" b="1" dirty="0" err="1" smtClean="0">
                <a:latin typeface="Courier New"/>
                <a:ea typeface="MS Mincho"/>
                <a:cs typeface="Times New Roman"/>
              </a:rPr>
              <a:t>.Automatic</a:t>
            </a:r>
            <a:r>
              <a:rPr lang="en-US" sz="1600" b="1" dirty="0" smtClean="0">
                <a:latin typeface="Courier New"/>
                <a:ea typeface="MS Mincho"/>
                <a:cs typeface="Times New Roman"/>
              </a:rPr>
              <a:t>)]</a:t>
            </a:r>
            <a:endParaRPr lang="en-US" sz="1600" b="1" dirty="0" smtClean="0">
              <a:latin typeface="Calibri"/>
              <a:ea typeface="MS Mincho"/>
              <a:cs typeface="Times New Roman"/>
            </a:endParaRPr>
          </a:p>
          <a:p>
            <a:pPr marL="0" marR="0">
              <a:lnSpc>
                <a:spcPct val="115000"/>
              </a:lnSpc>
              <a:spcBef>
                <a:spcPts val="0"/>
              </a:spcBef>
              <a:spcAft>
                <a:spcPts val="0"/>
              </a:spcAft>
            </a:pPr>
            <a:r>
              <a:rPr lang="en-US" sz="1800" b="1" smtClean="0">
                <a:solidFill>
                  <a:srgbClr val="0000FF"/>
                </a:solidFill>
                <a:latin typeface="Courier New"/>
                <a:ea typeface="MS Mincho"/>
                <a:cs typeface="Times New Roman"/>
              </a:rPr>
              <a:t>public</a:t>
            </a:r>
            <a:r>
              <a:rPr lang="en-US" sz="1800" b="1" smtClean="0">
                <a:latin typeface="Courier New"/>
                <a:ea typeface="MS Mincho"/>
                <a:cs typeface="Times New Roman"/>
              </a:rPr>
              <a:t> </a:t>
            </a:r>
            <a:r>
              <a:rPr lang="en-US" sz="1800" b="1" dirty="0" smtClean="0">
                <a:solidFill>
                  <a:srgbClr val="0000FF"/>
                </a:solidFill>
                <a:latin typeface="Courier New"/>
                <a:ea typeface="MS Mincho"/>
                <a:cs typeface="Times New Roman"/>
              </a:rPr>
              <a:t>class</a:t>
            </a:r>
            <a:r>
              <a:rPr lang="en-US" sz="1800" b="1" dirty="0" smtClean="0">
                <a:latin typeface="Courier New"/>
                <a:ea typeface="MS Mincho"/>
                <a:cs typeface="Times New Roman"/>
              </a:rPr>
              <a:t> </a:t>
            </a:r>
            <a:r>
              <a:rPr lang="en-US" sz="1800" b="1" dirty="0" err="1" smtClean="0">
                <a:solidFill>
                  <a:srgbClr val="2B91AF"/>
                </a:solidFill>
                <a:latin typeface="Courier New"/>
                <a:ea typeface="MS Mincho"/>
                <a:cs typeface="Times New Roman"/>
              </a:rPr>
              <a:t>HelloWorld</a:t>
            </a:r>
            <a:r>
              <a:rPr lang="en-US" sz="1800" b="1" dirty="0" smtClean="0">
                <a:latin typeface="Courier New"/>
                <a:ea typeface="MS Mincho"/>
                <a:cs typeface="Times New Roman"/>
              </a:rPr>
              <a:t> : </a:t>
            </a:r>
            <a:r>
              <a:rPr lang="en-US" sz="1800" b="1" dirty="0" err="1" smtClean="0">
                <a:solidFill>
                  <a:srgbClr val="2B91AF"/>
                </a:solidFill>
                <a:latin typeface="Courier New"/>
                <a:ea typeface="MS Mincho"/>
                <a:cs typeface="Times New Roman"/>
              </a:rPr>
              <a:t>IExternalCommand</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public</a:t>
            </a:r>
            <a:r>
              <a:rPr lang="en-US" sz="1800" b="1" dirty="0" smtClean="0">
                <a:latin typeface="Courier New"/>
                <a:ea typeface="MS Mincho"/>
                <a:cs typeface="Times New Roman"/>
              </a:rPr>
              <a:t> </a:t>
            </a:r>
            <a:r>
              <a:rPr lang="en-US" sz="1800" b="1" dirty="0" err="1" smtClean="0">
                <a:latin typeface="Courier New"/>
                <a:ea typeface="MS Mincho"/>
                <a:cs typeface="Times New Roman"/>
              </a:rPr>
              <a:t>Autodesk.Revit.UI.</a:t>
            </a:r>
            <a:r>
              <a:rPr lang="en-US" sz="1800" b="1" dirty="0" err="1" smtClean="0">
                <a:solidFill>
                  <a:srgbClr val="2B91AF"/>
                </a:solidFill>
                <a:latin typeface="Courier New"/>
                <a:ea typeface="MS Mincho"/>
                <a:cs typeface="Times New Roman"/>
              </a:rPr>
              <a:t>Result</a:t>
            </a:r>
            <a:r>
              <a:rPr lang="en-US" sz="1800" b="1" dirty="0" smtClean="0">
                <a:latin typeface="Courier New"/>
                <a:ea typeface="MS Mincho"/>
                <a:cs typeface="Times New Roman"/>
              </a:rPr>
              <a:t> Execute(</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latin typeface="Courier New"/>
                <a:ea typeface="MS Mincho"/>
                <a:cs typeface="Times New Roman"/>
              </a:rPr>
              <a:t>Autodesk.Revit.UI.</a:t>
            </a:r>
            <a:r>
              <a:rPr lang="en-US" sz="1800" b="1" dirty="0" err="1" smtClean="0">
                <a:solidFill>
                  <a:srgbClr val="2B91AF"/>
                </a:solidFill>
                <a:latin typeface="Courier New"/>
                <a:ea typeface="MS Mincho"/>
                <a:cs typeface="Times New Roman"/>
              </a:rPr>
              <a:t>ExternalCommandData</a:t>
            </a:r>
            <a:r>
              <a:rPr lang="en-US" sz="1800" b="1" dirty="0" smtClean="0">
                <a:latin typeface="Courier New"/>
                <a:ea typeface="MS Mincho"/>
                <a:cs typeface="Times New Roman"/>
              </a:rPr>
              <a:t> </a:t>
            </a:r>
            <a:r>
              <a:rPr lang="en-US" sz="1800" b="1" dirty="0" err="1" smtClean="0">
                <a:latin typeface="Courier New"/>
                <a:ea typeface="MS Mincho"/>
                <a:cs typeface="Times New Roman"/>
              </a:rPr>
              <a:t>commandData</a:t>
            </a:r>
            <a:r>
              <a:rPr lang="en-US" sz="1800" b="1" dirty="0" smtClean="0">
                <a:latin typeface="Courier New"/>
                <a:ea typeface="MS Mincho"/>
                <a:cs typeface="Times New Roman"/>
              </a:rPr>
              <a:t>, </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ref</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string</a:t>
            </a:r>
            <a:r>
              <a:rPr lang="en-US" sz="1800" b="1" dirty="0" smtClean="0">
                <a:latin typeface="Courier New"/>
                <a:ea typeface="MS Mincho"/>
                <a:cs typeface="Times New Roman"/>
              </a:rPr>
              <a:t> message, </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latin typeface="Courier New"/>
                <a:ea typeface="MS Mincho"/>
                <a:cs typeface="Times New Roman"/>
              </a:rPr>
              <a:t>Autodesk.Revit.DB.</a:t>
            </a:r>
            <a:r>
              <a:rPr lang="en-US" sz="1800" b="1" dirty="0" err="1" smtClean="0">
                <a:solidFill>
                  <a:srgbClr val="2B91AF"/>
                </a:solidFill>
                <a:latin typeface="Courier New"/>
                <a:ea typeface="MS Mincho"/>
                <a:cs typeface="Times New Roman"/>
              </a:rPr>
              <a:t>ElementSet</a:t>
            </a:r>
            <a:r>
              <a:rPr lang="en-US" sz="1800" b="1" dirty="0" smtClean="0">
                <a:latin typeface="Courier New"/>
                <a:ea typeface="MS Mincho"/>
                <a:cs typeface="Times New Roman"/>
              </a:rPr>
              <a:t> elements)</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latin typeface="Courier New"/>
                <a:ea typeface="MS Mincho"/>
                <a:cs typeface="Times New Roman"/>
              </a:rPr>
              <a:t>Autodesk.Revit.UI.</a:t>
            </a:r>
            <a:r>
              <a:rPr lang="en-US" sz="1800" b="1" dirty="0" err="1" smtClean="0">
                <a:solidFill>
                  <a:srgbClr val="2B91AF"/>
                </a:solidFill>
                <a:latin typeface="Courier New"/>
                <a:ea typeface="MS Mincho"/>
                <a:cs typeface="Times New Roman"/>
              </a:rPr>
              <a:t>TaskDialog</a:t>
            </a:r>
            <a:r>
              <a:rPr lang="en-US" sz="1800" b="1" dirty="0" err="1" smtClean="0">
                <a:latin typeface="Courier New"/>
                <a:ea typeface="MS Mincho"/>
                <a:cs typeface="Times New Roman"/>
              </a:rPr>
              <a:t>.Show</a:t>
            </a:r>
            <a:r>
              <a:rPr lang="en-US" sz="1800" b="1" dirty="0" smtClean="0">
                <a:latin typeface="Courier New"/>
                <a:ea typeface="MS Mincho"/>
                <a:cs typeface="Times New Roman"/>
              </a:rPr>
              <a:t>(</a:t>
            </a:r>
            <a:r>
              <a:rPr lang="en-US" sz="1800" b="1" dirty="0" smtClean="0">
                <a:solidFill>
                  <a:srgbClr val="A31515"/>
                </a:solidFill>
                <a:latin typeface="Courier New"/>
                <a:ea typeface="MS Mincho"/>
                <a:cs typeface="Times New Roman"/>
              </a:rPr>
              <a:t>"My Dialog Title"</a:t>
            </a:r>
            <a:r>
              <a:rPr lang="en-US" sz="1800" b="1" dirty="0" smtClean="0">
                <a:latin typeface="Courier New"/>
                <a:ea typeface="MS Mincho"/>
                <a:cs typeface="Times New Roman"/>
              </a:rPr>
              <a:t>, </a:t>
            </a:r>
            <a:r>
              <a:rPr lang="en-US" sz="1800" b="1" dirty="0" smtClean="0">
                <a:solidFill>
                  <a:srgbClr val="A31515"/>
                </a:solidFill>
                <a:latin typeface="Courier New"/>
                <a:ea typeface="MS Mincho"/>
                <a:cs typeface="Times New Roman"/>
              </a:rPr>
              <a:t>"Hello World!"</a:t>
            </a:r>
            <a:r>
              <a:rPr lang="en-US" sz="1800" b="1" dirty="0" smtClean="0">
                <a:latin typeface="Courier New"/>
                <a:ea typeface="MS Mincho"/>
                <a:cs typeface="Times New Roman"/>
              </a:rPr>
              <a:t>);</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return</a:t>
            </a:r>
            <a:r>
              <a:rPr lang="en-US" sz="1800" b="1" dirty="0" smtClean="0">
                <a:latin typeface="Courier New"/>
                <a:ea typeface="MS Mincho"/>
                <a:cs typeface="Times New Roman"/>
              </a:rPr>
              <a:t> </a:t>
            </a:r>
            <a:r>
              <a:rPr lang="en-US" sz="1800" b="1" dirty="0" err="1" smtClean="0">
                <a:solidFill>
                  <a:srgbClr val="2B91AF"/>
                </a:solidFill>
                <a:latin typeface="Courier New"/>
                <a:ea typeface="MS Mincho"/>
                <a:cs typeface="Times New Roman"/>
              </a:rPr>
              <a:t>Result</a:t>
            </a:r>
            <a:r>
              <a:rPr lang="en-US" sz="1800" b="1" dirty="0" err="1" smtClean="0">
                <a:latin typeface="Courier New"/>
                <a:ea typeface="MS Mincho"/>
                <a:cs typeface="Times New Roman"/>
              </a:rPr>
              <a:t>.Succeeded</a:t>
            </a:r>
            <a:r>
              <a:rPr lang="en-US" sz="1800" b="1" dirty="0" smtClean="0">
                <a:latin typeface="Courier New"/>
                <a:ea typeface="MS Mincho"/>
                <a:cs typeface="Times New Roman"/>
              </a:rPr>
              <a:t>;</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endParaRPr lang="en-US" sz="2400" b="1" dirty="0" smtClean="0">
              <a:latin typeface="Calibri"/>
              <a:ea typeface="MS Mincho"/>
              <a:cs typeface="Times New Roman"/>
            </a:endParaRPr>
          </a:p>
          <a:p>
            <a:pPr marL="0" marR="0">
              <a:lnSpc>
                <a:spcPct val="115000"/>
              </a:lnSpc>
              <a:spcBef>
                <a:spcPts val="0"/>
              </a:spcBef>
              <a:spcAft>
                <a:spcPts val="1000"/>
              </a:spcAft>
            </a:pPr>
            <a:r>
              <a:rPr lang="en-US" sz="1800" b="1" dirty="0" smtClean="0">
                <a:latin typeface="Courier New"/>
                <a:ea typeface="MS Mincho"/>
                <a:cs typeface="Times New Roman"/>
              </a:rPr>
              <a:t>}</a:t>
            </a:r>
            <a:br>
              <a:rPr lang="en-US" sz="1800" b="1" dirty="0" smtClean="0">
                <a:latin typeface="Courier New"/>
                <a:ea typeface="MS Mincho"/>
                <a:cs typeface="Times New Roman"/>
              </a:rPr>
            </a:br>
            <a:r>
              <a:rPr lang="en-US" sz="1800" b="1" dirty="0" smtClean="0">
                <a:latin typeface="Calibri"/>
                <a:ea typeface="MS Mincho"/>
                <a:cs typeface="Times New Roman"/>
              </a:rPr>
              <a:t>&lt;/C#&gt;</a:t>
            </a:r>
            <a:endParaRPr lang="en-US" sz="1800" b="1" dirty="0">
              <a:latin typeface="Calibri"/>
              <a:ea typeface="MS Mincho"/>
              <a:cs typeface="Times New Roman"/>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Implementing External Command</a:t>
            </a:r>
            <a:br>
              <a:rPr lang="en-US" dirty="0" smtClean="0"/>
            </a:br>
            <a:r>
              <a:rPr lang="en-US" sz="2800" b="0" i="1" dirty="0" err="1" smtClean="0">
                <a:solidFill>
                  <a:schemeClr val="accent4"/>
                </a:solidFill>
              </a:rPr>
              <a:t>IExternalCommand</a:t>
            </a:r>
            <a:r>
              <a:rPr lang="en-US" sz="2800" b="0" i="1" dirty="0" smtClean="0">
                <a:solidFill>
                  <a:schemeClr val="accent4"/>
                </a:solidFill>
              </a:rPr>
              <a:t> Class </a:t>
            </a:r>
            <a:endParaRPr lang="en-US" sz="2800" dirty="0"/>
          </a:p>
        </p:txBody>
      </p:sp>
      <p:sp>
        <p:nvSpPr>
          <p:cNvPr id="3" name="Content Placeholder 2"/>
          <p:cNvSpPr>
            <a:spLocks noGrp="1"/>
          </p:cNvSpPr>
          <p:nvPr>
            <p:ph idx="1"/>
          </p:nvPr>
        </p:nvSpPr>
        <p:spPr/>
        <p:txBody>
          <a:bodyPr/>
          <a:lstStyle/>
          <a:p>
            <a:pPr>
              <a:buNone/>
            </a:pPr>
            <a:endParaRPr lang="en-US" dirty="0"/>
          </a:p>
        </p:txBody>
      </p:sp>
      <p:sp>
        <p:nvSpPr>
          <p:cNvPr id="5" name="TextBox 4"/>
          <p:cNvSpPr txBox="1"/>
          <p:nvPr/>
        </p:nvSpPr>
        <p:spPr>
          <a:xfrm>
            <a:off x="561975" y="2135187"/>
            <a:ext cx="11811000" cy="6155531"/>
          </a:xfrm>
          <a:prstGeom prst="rect">
            <a:avLst/>
          </a:prstGeom>
          <a:solidFill>
            <a:schemeClr val="bg2">
              <a:lumMod val="85000"/>
            </a:schemeClr>
          </a:solidFill>
          <a:ln>
            <a:noFill/>
          </a:ln>
        </p:spPr>
        <p:txBody>
          <a:bodyPr wrap="square" rtlCol="0">
            <a:spAutoFit/>
          </a:bodyPr>
          <a:lstStyle/>
          <a:p>
            <a:pPr marL="0" marR="0">
              <a:spcBef>
                <a:spcPts val="0"/>
              </a:spcBef>
              <a:spcAft>
                <a:spcPts val="0"/>
              </a:spcAft>
            </a:pPr>
            <a:r>
              <a:rPr lang="en-US" sz="1800" b="1" dirty="0" smtClean="0">
                <a:latin typeface="Courier New"/>
                <a:ea typeface="MS Mincho"/>
                <a:cs typeface="Times New Roman"/>
              </a:rPr>
              <a:t>&lt;VB.NET&gt;</a:t>
            </a:r>
            <a:endParaRPr lang="en-US" sz="1800" dirty="0" smtClean="0">
              <a:latin typeface="Calibri"/>
              <a:ea typeface="MS Mincho"/>
              <a:cs typeface="Times New Roman"/>
            </a:endParaRPr>
          </a:p>
          <a:p>
            <a:pPr marL="0" marR="0">
              <a:spcBef>
                <a:spcPts val="0"/>
              </a:spcBef>
              <a:spcAft>
                <a:spcPts val="0"/>
              </a:spcAft>
            </a:pPr>
            <a:r>
              <a:rPr lang="en-US" sz="1800" dirty="0" smtClean="0">
                <a:solidFill>
                  <a:schemeClr val="bg1">
                    <a:lumMod val="75000"/>
                  </a:schemeClr>
                </a:solidFill>
                <a:latin typeface="Courier New"/>
                <a:ea typeface="MS Mincho"/>
                <a:cs typeface="Times New Roman"/>
              </a:rPr>
              <a:t>''  Hello World #1 - A minimum </a:t>
            </a:r>
            <a:r>
              <a:rPr lang="en-US" sz="1800" dirty="0" err="1" smtClean="0">
                <a:solidFill>
                  <a:schemeClr val="bg1">
                    <a:lumMod val="75000"/>
                  </a:schemeClr>
                </a:solidFill>
                <a:latin typeface="Courier New"/>
                <a:ea typeface="MS Mincho"/>
                <a:cs typeface="Times New Roman"/>
              </a:rPr>
              <a:t>Revit</a:t>
            </a:r>
            <a:r>
              <a:rPr lang="en-US" sz="1800" dirty="0" smtClean="0">
                <a:solidFill>
                  <a:schemeClr val="bg1">
                    <a:lumMod val="75000"/>
                  </a:schemeClr>
                </a:solidFill>
                <a:latin typeface="Courier New"/>
                <a:ea typeface="MS Mincho"/>
                <a:cs typeface="Times New Roman"/>
              </a:rPr>
              <a:t> external command. </a:t>
            </a:r>
            <a:endParaRPr lang="en-US" sz="1800" dirty="0" smtClean="0">
              <a:solidFill>
                <a:schemeClr val="bg1">
                  <a:lumMod val="75000"/>
                </a:schemeClr>
              </a:solidFill>
              <a:latin typeface="Calibri"/>
              <a:ea typeface="MS Mincho"/>
              <a:cs typeface="Times New Roman"/>
            </a:endParaRPr>
          </a:p>
          <a:p>
            <a:pPr marL="0" marR="0">
              <a:spcBef>
                <a:spcPts val="0"/>
              </a:spcBef>
              <a:spcAft>
                <a:spcPts val="0"/>
              </a:spcAft>
            </a:pPr>
            <a:r>
              <a:rPr lang="en-US" sz="1600" dirty="0" smtClean="0">
                <a:solidFill>
                  <a:schemeClr val="bg1">
                    <a:lumMod val="75000"/>
                  </a:schemeClr>
                </a:solidFill>
                <a:latin typeface="Courier New"/>
                <a:ea typeface="MS Mincho"/>
                <a:cs typeface="Times New Roman"/>
              </a:rPr>
              <a:t>&lt;</a:t>
            </a:r>
            <a:r>
              <a:rPr lang="en-US" sz="1600" dirty="0" err="1" smtClean="0">
                <a:solidFill>
                  <a:schemeClr val="bg1">
                    <a:lumMod val="75000"/>
                  </a:schemeClr>
                </a:solidFill>
                <a:latin typeface="Courier New"/>
                <a:ea typeface="MS Mincho"/>
                <a:cs typeface="Times New Roman"/>
              </a:rPr>
              <a:t>Autodesk.Revit.Attributes.Transaction</a:t>
            </a:r>
            <a:r>
              <a:rPr lang="en-US" sz="1600" dirty="0" smtClean="0">
                <a:solidFill>
                  <a:schemeClr val="bg1">
                    <a:lumMod val="75000"/>
                  </a:schemeClr>
                </a:solidFill>
                <a:latin typeface="Courier New"/>
                <a:ea typeface="MS Mincho"/>
                <a:cs typeface="Times New Roman"/>
              </a:rPr>
              <a:t>(</a:t>
            </a:r>
            <a:r>
              <a:rPr lang="en-US" sz="1600" dirty="0" err="1" smtClean="0">
                <a:solidFill>
                  <a:schemeClr val="bg1">
                    <a:lumMod val="75000"/>
                  </a:schemeClr>
                </a:solidFill>
                <a:latin typeface="Courier New"/>
                <a:ea typeface="MS Mincho"/>
                <a:cs typeface="Times New Roman"/>
              </a:rPr>
              <a:t>Autodesk.Revit.Attributes.TransactionMode.Automatic</a:t>
            </a:r>
            <a:r>
              <a:rPr lang="en-US" sz="1600" dirty="0" smtClean="0">
                <a:solidFill>
                  <a:schemeClr val="bg1">
                    <a:lumMod val="75000"/>
                  </a:schemeClr>
                </a:solidFill>
                <a:latin typeface="Courier New"/>
                <a:ea typeface="MS Mincho"/>
                <a:cs typeface="Times New Roman"/>
              </a:rPr>
              <a:t>)&gt; _</a:t>
            </a:r>
            <a:endParaRPr lang="en-US" sz="1600"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smtClean="0">
                <a:solidFill>
                  <a:srgbClr val="0000FF"/>
                </a:solidFill>
                <a:latin typeface="Courier New"/>
                <a:ea typeface="MS Mincho"/>
                <a:cs typeface="Times New Roman"/>
              </a:rPr>
              <a:t>Public</a:t>
            </a:r>
            <a:r>
              <a:rPr lang="en-US" sz="1800" b="1" smtClean="0">
                <a:latin typeface="Courier New"/>
                <a:ea typeface="MS Mincho"/>
                <a:cs typeface="Times New Roman"/>
              </a:rPr>
              <a:t> </a:t>
            </a:r>
            <a:r>
              <a:rPr lang="en-US" sz="1800" b="1" dirty="0" smtClean="0">
                <a:solidFill>
                  <a:srgbClr val="0000FF"/>
                </a:solidFill>
                <a:latin typeface="Courier New"/>
                <a:ea typeface="MS Mincho"/>
                <a:cs typeface="Times New Roman"/>
              </a:rPr>
              <a:t>Class</a:t>
            </a:r>
            <a:r>
              <a:rPr lang="en-US" sz="1800" b="1" dirty="0" smtClean="0">
                <a:latin typeface="Courier New"/>
                <a:ea typeface="MS Mincho"/>
                <a:cs typeface="Times New Roman"/>
              </a:rPr>
              <a:t> </a:t>
            </a:r>
            <a:r>
              <a:rPr lang="en-US" sz="1800" b="1" dirty="0" err="1" smtClean="0">
                <a:latin typeface="Courier New"/>
                <a:ea typeface="MS Mincho"/>
                <a:cs typeface="Times New Roman"/>
              </a:rPr>
              <a:t>HelloWorld</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Implements</a:t>
            </a:r>
            <a:r>
              <a:rPr lang="en-US" sz="1800" b="1" dirty="0" smtClean="0">
                <a:latin typeface="Courier New"/>
                <a:ea typeface="MS Mincho"/>
                <a:cs typeface="Times New Roman"/>
              </a:rPr>
              <a:t> </a:t>
            </a:r>
            <a:r>
              <a:rPr lang="en-US" sz="1800" b="1" dirty="0" err="1" smtClean="0">
                <a:latin typeface="Courier New"/>
                <a:ea typeface="MS Mincho"/>
                <a:cs typeface="Times New Roman"/>
              </a:rPr>
              <a:t>IExternalCommand</a:t>
            </a:r>
            <a:endParaRPr lang="en-US" sz="1800" b="1" dirty="0" smtClean="0">
              <a:latin typeface="Calibri"/>
              <a:ea typeface="MS Mincho"/>
              <a:cs typeface="Times New Roman"/>
            </a:endParaRPr>
          </a:p>
          <a:p>
            <a:pPr marL="0" marR="0">
              <a:spcBef>
                <a:spcPts val="0"/>
              </a:spcBef>
              <a:spcAft>
                <a:spcPts val="0"/>
              </a:spcAft>
            </a:pPr>
            <a:r>
              <a:rPr lang="en-US" sz="1800" dirty="0" smtClean="0">
                <a:solidFill>
                  <a:schemeClr val="bg1">
                    <a:lumMod val="75000"/>
                  </a:schemeClr>
                </a:solidFill>
                <a:latin typeface="Courier New"/>
                <a:ea typeface="MS Mincho"/>
                <a:cs typeface="Times New Roman"/>
              </a:rPr>
              <a:t> </a:t>
            </a:r>
            <a:endParaRPr lang="en-US" sz="1800"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dirty="0" smtClean="0">
                <a:solidFill>
                  <a:schemeClr val="bg1">
                    <a:lumMod val="75000"/>
                  </a:schemeClr>
                </a:solidFill>
                <a:latin typeface="Courier New"/>
                <a:ea typeface="MS Mincho"/>
                <a:cs typeface="Times New Roman"/>
              </a:rPr>
              <a:t>    Public Function Execute( _</a:t>
            </a:r>
            <a:endParaRPr lang="en-US" sz="1800"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dirty="0" smtClean="0">
                <a:solidFill>
                  <a:schemeClr val="bg1">
                    <a:lumMod val="75000"/>
                  </a:schemeClr>
                </a:solidFill>
                <a:latin typeface="Courier New"/>
                <a:ea typeface="MS Mincho"/>
                <a:cs typeface="Times New Roman"/>
              </a:rPr>
              <a:t>            </a:t>
            </a:r>
            <a:r>
              <a:rPr lang="en-US" sz="1800" dirty="0" err="1" smtClean="0">
                <a:solidFill>
                  <a:schemeClr val="bg1">
                    <a:lumMod val="75000"/>
                  </a:schemeClr>
                </a:solidFill>
                <a:latin typeface="Courier New"/>
                <a:ea typeface="MS Mincho"/>
                <a:cs typeface="Times New Roman"/>
              </a:rPr>
              <a:t>ByVal</a:t>
            </a:r>
            <a:r>
              <a:rPr lang="en-US" sz="1800" dirty="0" smtClean="0">
                <a:solidFill>
                  <a:schemeClr val="bg1">
                    <a:lumMod val="75000"/>
                  </a:schemeClr>
                </a:solidFill>
                <a:latin typeface="Courier New"/>
                <a:ea typeface="MS Mincho"/>
                <a:cs typeface="Times New Roman"/>
              </a:rPr>
              <a:t> </a:t>
            </a:r>
            <a:r>
              <a:rPr lang="en-US" sz="1800" dirty="0" err="1" smtClean="0">
                <a:solidFill>
                  <a:schemeClr val="bg1">
                    <a:lumMod val="75000"/>
                  </a:schemeClr>
                </a:solidFill>
                <a:latin typeface="Courier New"/>
                <a:ea typeface="MS Mincho"/>
                <a:cs typeface="Times New Roman"/>
              </a:rPr>
              <a:t>commandData</a:t>
            </a:r>
            <a:r>
              <a:rPr lang="en-US" sz="1800" dirty="0" smtClean="0">
                <a:solidFill>
                  <a:schemeClr val="bg1">
                    <a:lumMod val="75000"/>
                  </a:schemeClr>
                </a:solidFill>
                <a:latin typeface="Courier New"/>
                <a:ea typeface="MS Mincho"/>
                <a:cs typeface="Times New Roman"/>
              </a:rPr>
              <a:t> As </a:t>
            </a:r>
            <a:r>
              <a:rPr lang="en-US" sz="1800" dirty="0" err="1" smtClean="0">
                <a:solidFill>
                  <a:schemeClr val="bg1">
                    <a:lumMod val="75000"/>
                  </a:schemeClr>
                </a:solidFill>
                <a:latin typeface="Courier New"/>
                <a:ea typeface="MS Mincho"/>
                <a:cs typeface="Times New Roman"/>
              </a:rPr>
              <a:t>Autodesk.Revit.UI.ExternalCommandData</a:t>
            </a:r>
            <a:r>
              <a:rPr lang="en-US" sz="1800" dirty="0" smtClean="0">
                <a:solidFill>
                  <a:schemeClr val="bg1">
                    <a:lumMod val="75000"/>
                  </a:schemeClr>
                </a:solidFill>
                <a:latin typeface="Courier New"/>
                <a:ea typeface="MS Mincho"/>
                <a:cs typeface="Times New Roman"/>
              </a:rPr>
              <a:t>, _</a:t>
            </a:r>
            <a:endParaRPr lang="en-US" sz="1800"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dirty="0" smtClean="0">
                <a:solidFill>
                  <a:schemeClr val="bg1">
                    <a:lumMod val="75000"/>
                  </a:schemeClr>
                </a:solidFill>
                <a:latin typeface="Courier New"/>
                <a:ea typeface="MS Mincho"/>
                <a:cs typeface="Times New Roman"/>
              </a:rPr>
              <a:t>            </a:t>
            </a:r>
            <a:r>
              <a:rPr lang="en-US" sz="1800" dirty="0" err="1" smtClean="0">
                <a:solidFill>
                  <a:schemeClr val="bg1">
                    <a:lumMod val="75000"/>
                  </a:schemeClr>
                </a:solidFill>
                <a:latin typeface="Courier New"/>
                <a:ea typeface="MS Mincho"/>
                <a:cs typeface="Times New Roman"/>
              </a:rPr>
              <a:t>ByRef</a:t>
            </a:r>
            <a:r>
              <a:rPr lang="en-US" sz="1800" dirty="0" smtClean="0">
                <a:solidFill>
                  <a:schemeClr val="bg1">
                    <a:lumMod val="75000"/>
                  </a:schemeClr>
                </a:solidFill>
                <a:latin typeface="Courier New"/>
                <a:ea typeface="MS Mincho"/>
                <a:cs typeface="Times New Roman"/>
              </a:rPr>
              <a:t> message As String, _</a:t>
            </a:r>
            <a:endParaRPr lang="en-US" sz="1800"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dirty="0" smtClean="0">
                <a:solidFill>
                  <a:schemeClr val="bg1">
                    <a:lumMod val="75000"/>
                  </a:schemeClr>
                </a:solidFill>
                <a:latin typeface="Courier New"/>
                <a:ea typeface="MS Mincho"/>
                <a:cs typeface="Times New Roman"/>
              </a:rPr>
              <a:t>            </a:t>
            </a:r>
            <a:r>
              <a:rPr lang="en-US" sz="1800" dirty="0" err="1" smtClean="0">
                <a:solidFill>
                  <a:schemeClr val="bg1">
                    <a:lumMod val="75000"/>
                  </a:schemeClr>
                </a:solidFill>
                <a:latin typeface="Courier New"/>
                <a:ea typeface="MS Mincho"/>
                <a:cs typeface="Times New Roman"/>
              </a:rPr>
              <a:t>ByVal</a:t>
            </a:r>
            <a:r>
              <a:rPr lang="en-US" sz="1800" dirty="0" smtClean="0">
                <a:solidFill>
                  <a:schemeClr val="bg1">
                    <a:lumMod val="75000"/>
                  </a:schemeClr>
                </a:solidFill>
                <a:latin typeface="Courier New"/>
                <a:ea typeface="MS Mincho"/>
                <a:cs typeface="Times New Roman"/>
              </a:rPr>
              <a:t> elements As </a:t>
            </a:r>
            <a:r>
              <a:rPr lang="en-US" sz="1800" dirty="0" err="1" smtClean="0">
                <a:solidFill>
                  <a:schemeClr val="bg1">
                    <a:lumMod val="75000"/>
                  </a:schemeClr>
                </a:solidFill>
                <a:latin typeface="Courier New"/>
                <a:ea typeface="MS Mincho"/>
                <a:cs typeface="Times New Roman"/>
              </a:rPr>
              <a:t>Autodesk.Revit.DB.ElementSet</a:t>
            </a:r>
            <a:r>
              <a:rPr lang="en-US" sz="1800" dirty="0" smtClean="0">
                <a:solidFill>
                  <a:schemeClr val="bg1">
                    <a:lumMod val="75000"/>
                  </a:schemeClr>
                </a:solidFill>
                <a:latin typeface="Courier New"/>
                <a:ea typeface="MS Mincho"/>
                <a:cs typeface="Times New Roman"/>
              </a:rPr>
              <a:t>) _</a:t>
            </a:r>
            <a:br>
              <a:rPr lang="en-US" sz="1800" dirty="0" smtClean="0">
                <a:solidFill>
                  <a:schemeClr val="bg1">
                    <a:lumMod val="75000"/>
                  </a:schemeClr>
                </a:solidFill>
                <a:latin typeface="Courier New"/>
                <a:ea typeface="MS Mincho"/>
                <a:cs typeface="Times New Roman"/>
              </a:rPr>
            </a:br>
            <a:endParaRPr lang="en-US" sz="1800"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dirty="0" smtClean="0">
                <a:solidFill>
                  <a:schemeClr val="bg1">
                    <a:lumMod val="75000"/>
                  </a:schemeClr>
                </a:solidFill>
                <a:latin typeface="Courier New"/>
                <a:ea typeface="MS Mincho"/>
                <a:cs typeface="Times New Roman"/>
              </a:rPr>
              <a:t>            As </a:t>
            </a:r>
            <a:r>
              <a:rPr lang="en-US" sz="1800" dirty="0" err="1" smtClean="0">
                <a:solidFill>
                  <a:schemeClr val="bg1">
                    <a:lumMod val="75000"/>
                  </a:schemeClr>
                </a:solidFill>
                <a:latin typeface="Courier New"/>
                <a:ea typeface="MS Mincho"/>
                <a:cs typeface="Times New Roman"/>
              </a:rPr>
              <a:t>Autodesk.Revit.UI.Result</a:t>
            </a:r>
            <a:r>
              <a:rPr lang="en-US" sz="1800" dirty="0" smtClean="0">
                <a:solidFill>
                  <a:schemeClr val="bg1">
                    <a:lumMod val="75000"/>
                  </a:schemeClr>
                </a:solidFill>
                <a:latin typeface="Courier New"/>
                <a:ea typeface="MS Mincho"/>
                <a:cs typeface="Times New Roman"/>
              </a:rPr>
              <a:t> _</a:t>
            </a:r>
            <a:endParaRPr lang="en-US" sz="1800"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dirty="0" smtClean="0">
                <a:solidFill>
                  <a:schemeClr val="bg1">
                    <a:lumMod val="75000"/>
                  </a:schemeClr>
                </a:solidFill>
                <a:latin typeface="Courier New"/>
                <a:ea typeface="MS Mincho"/>
                <a:cs typeface="Times New Roman"/>
              </a:rPr>
              <a:t>            Implements </a:t>
            </a:r>
            <a:r>
              <a:rPr lang="en-US" sz="1800" dirty="0" err="1" smtClean="0">
                <a:solidFill>
                  <a:schemeClr val="bg1">
                    <a:lumMod val="75000"/>
                  </a:schemeClr>
                </a:solidFill>
                <a:latin typeface="Courier New"/>
                <a:ea typeface="MS Mincho"/>
                <a:cs typeface="Times New Roman"/>
              </a:rPr>
              <a:t>Autodesk.Revit.UI.IExternalCommand.Execute</a:t>
            </a:r>
            <a:endParaRPr lang="en-US" sz="1800"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dirty="0" smtClean="0">
                <a:solidFill>
                  <a:schemeClr val="bg1">
                    <a:lumMod val="75000"/>
                  </a:schemeClr>
                </a:solidFill>
                <a:latin typeface="Courier New"/>
                <a:ea typeface="MS Mincho"/>
                <a:cs typeface="Times New Roman"/>
              </a:rPr>
              <a:t> </a:t>
            </a:r>
            <a:endParaRPr lang="en-US" sz="1800"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dirty="0" smtClean="0">
                <a:solidFill>
                  <a:schemeClr val="bg1">
                    <a:lumMod val="75000"/>
                  </a:schemeClr>
                </a:solidFill>
                <a:latin typeface="Courier New"/>
                <a:ea typeface="MS Mincho"/>
                <a:cs typeface="Times New Roman"/>
              </a:rPr>
              <a:t>        </a:t>
            </a:r>
            <a:r>
              <a:rPr lang="en-US" sz="1800" dirty="0" err="1" smtClean="0">
                <a:solidFill>
                  <a:schemeClr val="bg1">
                    <a:lumMod val="75000"/>
                  </a:schemeClr>
                </a:solidFill>
                <a:latin typeface="Courier New"/>
                <a:ea typeface="MS Mincho"/>
                <a:cs typeface="Times New Roman"/>
              </a:rPr>
              <a:t>Autodesk.Revit.UI.TaskDialog.Show</a:t>
            </a:r>
            <a:r>
              <a:rPr lang="en-US" sz="1800" dirty="0" smtClean="0">
                <a:solidFill>
                  <a:schemeClr val="bg1">
                    <a:lumMod val="75000"/>
                  </a:schemeClr>
                </a:solidFill>
                <a:latin typeface="Courier New"/>
                <a:ea typeface="MS Mincho"/>
                <a:cs typeface="Times New Roman"/>
              </a:rPr>
              <a:t>("My Dialog Title", "Hello World!")</a:t>
            </a:r>
          </a:p>
          <a:p>
            <a:pPr marL="0" marR="0">
              <a:spcBef>
                <a:spcPts val="0"/>
              </a:spcBef>
              <a:spcAft>
                <a:spcPts val="0"/>
              </a:spcAft>
            </a:pPr>
            <a:endParaRPr lang="en-US" sz="1800"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dirty="0" smtClean="0">
                <a:solidFill>
                  <a:schemeClr val="bg1">
                    <a:lumMod val="75000"/>
                  </a:schemeClr>
                </a:solidFill>
                <a:latin typeface="Courier New"/>
                <a:ea typeface="MS Mincho"/>
                <a:cs typeface="Times New Roman"/>
              </a:rPr>
              <a:t>        Return </a:t>
            </a:r>
            <a:r>
              <a:rPr lang="en-US" sz="1800" dirty="0" err="1" smtClean="0">
                <a:solidFill>
                  <a:schemeClr val="bg1">
                    <a:lumMod val="75000"/>
                  </a:schemeClr>
                </a:solidFill>
                <a:latin typeface="Courier New"/>
                <a:ea typeface="MS Mincho"/>
                <a:cs typeface="Times New Roman"/>
              </a:rPr>
              <a:t>Result.Succeeded</a:t>
            </a:r>
            <a:endParaRPr lang="en-US" sz="1800"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dirty="0" smtClean="0">
                <a:solidFill>
                  <a:schemeClr val="bg1">
                    <a:lumMod val="75000"/>
                  </a:schemeClr>
                </a:solidFill>
                <a:latin typeface="Courier New"/>
                <a:ea typeface="MS Mincho"/>
                <a:cs typeface="Times New Roman"/>
              </a:rPr>
              <a:t> </a:t>
            </a:r>
            <a:endParaRPr lang="en-US" sz="1800"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dirty="0" smtClean="0">
                <a:solidFill>
                  <a:schemeClr val="bg1">
                    <a:lumMod val="75000"/>
                  </a:schemeClr>
                </a:solidFill>
                <a:latin typeface="Courier New"/>
                <a:ea typeface="MS Mincho"/>
                <a:cs typeface="Times New Roman"/>
              </a:rPr>
              <a:t>    End Function</a:t>
            </a:r>
            <a:endParaRPr lang="en-US" sz="1800"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dirty="0" smtClean="0">
                <a:solidFill>
                  <a:srgbClr val="0000FF"/>
                </a:solidFill>
                <a:latin typeface="Courier New"/>
                <a:ea typeface="MS Mincho"/>
                <a:cs typeface="Times New Roman"/>
              </a:rPr>
              <a:t> </a:t>
            </a:r>
            <a:endParaRPr lang="en-US" sz="1800" dirty="0" smtClean="0">
              <a:latin typeface="Calibri"/>
              <a:ea typeface="MS Mincho"/>
              <a:cs typeface="Times New Roman"/>
            </a:endParaRPr>
          </a:p>
          <a:p>
            <a:pPr marL="0" marR="0">
              <a:spcBef>
                <a:spcPts val="0"/>
              </a:spcBef>
              <a:spcAft>
                <a:spcPts val="1000"/>
              </a:spcAft>
            </a:pPr>
            <a:r>
              <a:rPr lang="en-US" sz="1800" b="1" dirty="0" smtClean="0">
                <a:solidFill>
                  <a:srgbClr val="0000FF"/>
                </a:solidFill>
                <a:latin typeface="Courier New"/>
                <a:ea typeface="MS Mincho"/>
                <a:cs typeface="Times New Roman"/>
              </a:rPr>
              <a:t>End</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Class</a:t>
            </a:r>
            <a:r>
              <a:rPr lang="en-US" sz="1800" dirty="0" smtClean="0">
                <a:solidFill>
                  <a:srgbClr val="0000FF"/>
                </a:solidFill>
                <a:latin typeface="Courier New"/>
                <a:ea typeface="MS Mincho"/>
                <a:cs typeface="Times New Roman"/>
              </a:rPr>
              <a:t/>
            </a:r>
            <a:br>
              <a:rPr lang="en-US" sz="1800" dirty="0" smtClean="0">
                <a:solidFill>
                  <a:srgbClr val="0000FF"/>
                </a:solidFill>
                <a:latin typeface="Courier New"/>
                <a:ea typeface="MS Mincho"/>
                <a:cs typeface="Times New Roman"/>
              </a:rPr>
            </a:br>
            <a:r>
              <a:rPr lang="en-US" sz="1800" b="1" dirty="0" smtClean="0">
                <a:latin typeface="Courier New"/>
                <a:ea typeface="MS Mincho"/>
                <a:cs typeface="Times New Roman"/>
              </a:rPr>
              <a:t>&lt;/VB.NET&gt;</a:t>
            </a:r>
            <a:r>
              <a:rPr lang="en-US" sz="1800" dirty="0" smtClean="0">
                <a:latin typeface="Courier New"/>
                <a:ea typeface="MS Mincho"/>
                <a:cs typeface="Times New Roman"/>
              </a:rPr>
              <a:t> </a:t>
            </a:r>
            <a:endParaRPr lang="en-US" sz="1800" dirty="0"/>
          </a:p>
        </p:txBody>
      </p:sp>
      <p:sp>
        <p:nvSpPr>
          <p:cNvPr id="8" name="TextBox 7"/>
          <p:cNvSpPr txBox="1"/>
          <p:nvPr/>
        </p:nvSpPr>
        <p:spPr>
          <a:xfrm>
            <a:off x="5667375" y="3582987"/>
            <a:ext cx="5943600" cy="461665"/>
          </a:xfrm>
          <a:prstGeom prst="rect">
            <a:avLst/>
          </a:prstGeom>
          <a:noFill/>
        </p:spPr>
        <p:txBody>
          <a:bodyPr wrap="square" rtlCol="0">
            <a:spAutoFit/>
          </a:bodyPr>
          <a:lstStyle/>
          <a:p>
            <a:r>
              <a:rPr lang="en-US" sz="2400" dirty="0" smtClean="0">
                <a:latin typeface="+mn-lt"/>
              </a:rPr>
              <a:t>1.Derive a class from </a:t>
            </a:r>
            <a:r>
              <a:rPr lang="en-US" sz="2400" dirty="0" err="1" smtClean="0">
                <a:latin typeface="+mn-lt"/>
              </a:rPr>
              <a:t>IExternalCommand</a:t>
            </a:r>
            <a:endParaRPr lang="en-US" sz="2400" dirty="0">
              <a:latin typeface="+mn-lt"/>
            </a:endParaRPr>
          </a:p>
        </p:txBody>
      </p:sp>
      <p:sp>
        <p:nvSpPr>
          <p:cNvPr id="9" name="Rectangle 8"/>
          <p:cNvSpPr/>
          <p:nvPr/>
        </p:nvSpPr>
        <p:spPr bwMode="auto">
          <a:xfrm>
            <a:off x="333375" y="2973387"/>
            <a:ext cx="4953000" cy="4953000"/>
          </a:xfrm>
          <a:prstGeom prst="rect">
            <a:avLst/>
          </a:prstGeom>
          <a:noFill/>
          <a:ln w="254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Implementing External Command</a:t>
            </a:r>
            <a:br>
              <a:rPr lang="en-US" dirty="0" smtClean="0"/>
            </a:br>
            <a:r>
              <a:rPr lang="en-US" sz="2800" b="0" i="1" dirty="0" smtClean="0">
                <a:solidFill>
                  <a:schemeClr val="accent4"/>
                </a:solidFill>
              </a:rPr>
              <a:t>Execute() Method</a:t>
            </a:r>
            <a:endParaRPr lang="en-US" dirty="0"/>
          </a:p>
        </p:txBody>
      </p:sp>
      <p:sp>
        <p:nvSpPr>
          <p:cNvPr id="3" name="Content Placeholder 2"/>
          <p:cNvSpPr>
            <a:spLocks noGrp="1"/>
          </p:cNvSpPr>
          <p:nvPr>
            <p:ph idx="1"/>
          </p:nvPr>
        </p:nvSpPr>
        <p:spPr/>
        <p:txBody>
          <a:bodyPr/>
          <a:lstStyle/>
          <a:p>
            <a:pPr>
              <a:buNone/>
            </a:pPr>
            <a:endParaRPr lang="en-US" dirty="0"/>
          </a:p>
        </p:txBody>
      </p:sp>
      <p:sp>
        <p:nvSpPr>
          <p:cNvPr id="5" name="TextBox 4"/>
          <p:cNvSpPr txBox="1"/>
          <p:nvPr/>
        </p:nvSpPr>
        <p:spPr>
          <a:xfrm>
            <a:off x="561975" y="2135187"/>
            <a:ext cx="11811000" cy="6155531"/>
          </a:xfrm>
          <a:prstGeom prst="rect">
            <a:avLst/>
          </a:prstGeom>
          <a:solidFill>
            <a:schemeClr val="bg2">
              <a:lumMod val="85000"/>
            </a:schemeClr>
          </a:solidFill>
          <a:ln>
            <a:noFill/>
          </a:ln>
        </p:spPr>
        <p:txBody>
          <a:bodyPr wrap="square" rtlCol="0">
            <a:spAutoFit/>
          </a:bodyPr>
          <a:lstStyle/>
          <a:p>
            <a:pPr marL="0" marR="0">
              <a:spcBef>
                <a:spcPts val="0"/>
              </a:spcBef>
              <a:spcAft>
                <a:spcPts val="0"/>
              </a:spcAft>
            </a:pPr>
            <a:r>
              <a:rPr lang="en-US" sz="1800" b="1" dirty="0" smtClean="0">
                <a:latin typeface="Courier New"/>
                <a:ea typeface="MS Mincho"/>
                <a:cs typeface="Times New Roman"/>
              </a:rPr>
              <a:t>&lt;VB.NET&gt;</a:t>
            </a:r>
            <a:endParaRPr lang="en-US" sz="1800" dirty="0" smtClean="0">
              <a:latin typeface="Calibri"/>
              <a:ea typeface="MS Mincho"/>
              <a:cs typeface="Times New Roman"/>
            </a:endParaRPr>
          </a:p>
          <a:p>
            <a:pPr marL="0" marR="0">
              <a:spcBef>
                <a:spcPts val="0"/>
              </a:spcBef>
              <a:spcAft>
                <a:spcPts val="0"/>
              </a:spcAft>
            </a:pPr>
            <a:r>
              <a:rPr lang="en-US" sz="1800" dirty="0" smtClean="0">
                <a:solidFill>
                  <a:schemeClr val="bg1">
                    <a:lumMod val="75000"/>
                  </a:schemeClr>
                </a:solidFill>
                <a:latin typeface="Courier New"/>
                <a:ea typeface="MS Mincho"/>
                <a:cs typeface="Times New Roman"/>
              </a:rPr>
              <a:t>''  Hello World #1 - A minimum </a:t>
            </a:r>
            <a:r>
              <a:rPr lang="en-US" sz="1800" dirty="0" err="1" smtClean="0">
                <a:solidFill>
                  <a:schemeClr val="bg1">
                    <a:lumMod val="75000"/>
                  </a:schemeClr>
                </a:solidFill>
                <a:latin typeface="Courier New"/>
                <a:ea typeface="MS Mincho"/>
                <a:cs typeface="Times New Roman"/>
              </a:rPr>
              <a:t>Revit</a:t>
            </a:r>
            <a:r>
              <a:rPr lang="en-US" sz="1800" dirty="0" smtClean="0">
                <a:solidFill>
                  <a:schemeClr val="bg1">
                    <a:lumMod val="75000"/>
                  </a:schemeClr>
                </a:solidFill>
                <a:latin typeface="Courier New"/>
                <a:ea typeface="MS Mincho"/>
                <a:cs typeface="Times New Roman"/>
              </a:rPr>
              <a:t> external command. </a:t>
            </a:r>
            <a:endParaRPr lang="en-US" sz="1800" dirty="0" smtClean="0">
              <a:solidFill>
                <a:schemeClr val="bg1">
                  <a:lumMod val="75000"/>
                </a:schemeClr>
              </a:solidFill>
              <a:latin typeface="Calibri"/>
              <a:ea typeface="MS Mincho"/>
              <a:cs typeface="Times New Roman"/>
            </a:endParaRPr>
          </a:p>
          <a:p>
            <a:pPr marL="0" marR="0">
              <a:spcBef>
                <a:spcPts val="0"/>
              </a:spcBef>
              <a:spcAft>
                <a:spcPts val="0"/>
              </a:spcAft>
            </a:pPr>
            <a:r>
              <a:rPr lang="en-US" sz="1600" dirty="0" smtClean="0">
                <a:solidFill>
                  <a:schemeClr val="bg1">
                    <a:lumMod val="75000"/>
                  </a:schemeClr>
                </a:solidFill>
                <a:latin typeface="Courier New"/>
                <a:ea typeface="MS Mincho"/>
                <a:cs typeface="Times New Roman"/>
              </a:rPr>
              <a:t>&lt;</a:t>
            </a:r>
            <a:r>
              <a:rPr lang="en-US" sz="1600" dirty="0" err="1" smtClean="0">
                <a:solidFill>
                  <a:schemeClr val="bg1">
                    <a:lumMod val="75000"/>
                  </a:schemeClr>
                </a:solidFill>
                <a:latin typeface="Courier New"/>
                <a:ea typeface="MS Mincho"/>
                <a:cs typeface="Times New Roman"/>
              </a:rPr>
              <a:t>Autodesk.Revit.Attributes.Transaction</a:t>
            </a:r>
            <a:r>
              <a:rPr lang="en-US" sz="1600" dirty="0" smtClean="0">
                <a:solidFill>
                  <a:schemeClr val="bg1">
                    <a:lumMod val="75000"/>
                  </a:schemeClr>
                </a:solidFill>
                <a:latin typeface="Courier New"/>
                <a:ea typeface="MS Mincho"/>
                <a:cs typeface="Times New Roman"/>
              </a:rPr>
              <a:t>(</a:t>
            </a:r>
            <a:r>
              <a:rPr lang="en-US" sz="1600" dirty="0" err="1" smtClean="0">
                <a:solidFill>
                  <a:schemeClr val="bg1">
                    <a:lumMod val="75000"/>
                  </a:schemeClr>
                </a:solidFill>
                <a:latin typeface="Courier New"/>
                <a:ea typeface="MS Mincho"/>
                <a:cs typeface="Times New Roman"/>
              </a:rPr>
              <a:t>Autodesk.Revit.Attributes.TransactionMode.Automatic</a:t>
            </a:r>
            <a:r>
              <a:rPr lang="en-US" sz="1600" dirty="0" smtClean="0">
                <a:solidFill>
                  <a:schemeClr val="bg1">
                    <a:lumMod val="75000"/>
                  </a:schemeClr>
                </a:solidFill>
                <a:latin typeface="Courier New"/>
                <a:ea typeface="MS Mincho"/>
                <a:cs typeface="Times New Roman"/>
              </a:rPr>
              <a:t>)&gt; _</a:t>
            </a:r>
            <a:endParaRPr lang="en-US" sz="1600"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smtClean="0">
                <a:solidFill>
                  <a:schemeClr val="bg1">
                    <a:lumMod val="75000"/>
                  </a:schemeClr>
                </a:solidFill>
                <a:latin typeface="Courier New"/>
                <a:ea typeface="MS Mincho"/>
                <a:cs typeface="Times New Roman"/>
              </a:rPr>
              <a:t>Public </a:t>
            </a:r>
            <a:r>
              <a:rPr lang="en-US" sz="1800" dirty="0" smtClean="0">
                <a:solidFill>
                  <a:schemeClr val="bg1">
                    <a:lumMod val="75000"/>
                  </a:schemeClr>
                </a:solidFill>
                <a:latin typeface="Courier New"/>
                <a:ea typeface="MS Mincho"/>
                <a:cs typeface="Times New Roman"/>
              </a:rPr>
              <a:t>Class </a:t>
            </a:r>
            <a:r>
              <a:rPr lang="en-US" sz="1800" dirty="0" err="1" smtClean="0">
                <a:solidFill>
                  <a:schemeClr val="bg1">
                    <a:lumMod val="75000"/>
                  </a:schemeClr>
                </a:solidFill>
                <a:latin typeface="Courier New"/>
                <a:ea typeface="MS Mincho"/>
                <a:cs typeface="Times New Roman"/>
              </a:rPr>
              <a:t>HelloWorld</a:t>
            </a:r>
            <a:endParaRPr lang="en-US" sz="1800"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dirty="0" smtClean="0">
                <a:solidFill>
                  <a:schemeClr val="bg1">
                    <a:lumMod val="75000"/>
                  </a:schemeClr>
                </a:solidFill>
                <a:latin typeface="Courier New"/>
                <a:ea typeface="MS Mincho"/>
                <a:cs typeface="Times New Roman"/>
              </a:rPr>
              <a:t>    Implements </a:t>
            </a:r>
            <a:r>
              <a:rPr lang="en-US" sz="1800" dirty="0" err="1" smtClean="0">
                <a:solidFill>
                  <a:schemeClr val="bg1">
                    <a:lumMod val="75000"/>
                  </a:schemeClr>
                </a:solidFill>
                <a:latin typeface="Courier New"/>
                <a:ea typeface="MS Mincho"/>
                <a:cs typeface="Times New Roman"/>
              </a:rPr>
              <a:t>IExternalCommand</a:t>
            </a:r>
            <a:endParaRPr lang="en-US" sz="1800"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dirty="0" smtClean="0">
                <a:latin typeface="Courier New"/>
                <a:ea typeface="MS Mincho"/>
                <a:cs typeface="Times New Roman"/>
              </a:rPr>
              <a:t> </a:t>
            </a:r>
            <a:endParaRPr lang="en-US" sz="1800"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Public</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Function</a:t>
            </a:r>
            <a:r>
              <a:rPr lang="en-US" sz="1800" b="1" dirty="0" smtClean="0">
                <a:latin typeface="Courier New"/>
                <a:ea typeface="MS Mincho"/>
                <a:cs typeface="Times New Roman"/>
              </a:rPr>
              <a:t> Execute( _</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err="1" smtClean="0">
                <a:solidFill>
                  <a:srgbClr val="0000FF"/>
                </a:solidFill>
                <a:latin typeface="Courier New"/>
                <a:ea typeface="MS Mincho"/>
                <a:cs typeface="Times New Roman"/>
              </a:rPr>
              <a:t>ByVal</a:t>
            </a:r>
            <a:r>
              <a:rPr lang="en-US" sz="1800" b="1" dirty="0" smtClean="0">
                <a:latin typeface="Courier New"/>
                <a:ea typeface="MS Mincho"/>
                <a:cs typeface="Times New Roman"/>
              </a:rPr>
              <a:t> </a:t>
            </a:r>
            <a:r>
              <a:rPr lang="en-US" sz="1800" b="1" dirty="0" err="1" smtClean="0">
                <a:latin typeface="Courier New"/>
                <a:ea typeface="MS Mincho"/>
                <a:cs typeface="Times New Roman"/>
              </a:rPr>
              <a:t>commandData</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err="1" smtClean="0">
                <a:latin typeface="Courier New"/>
                <a:ea typeface="MS Mincho"/>
                <a:cs typeface="Times New Roman"/>
              </a:rPr>
              <a:t>Autodesk.Revit.UI.ExternalCommandData</a:t>
            </a:r>
            <a:r>
              <a:rPr lang="en-US" sz="1800" b="1" dirty="0" smtClean="0">
                <a:latin typeface="Courier New"/>
                <a:ea typeface="MS Mincho"/>
                <a:cs typeface="Times New Roman"/>
              </a:rPr>
              <a:t>, _</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err="1" smtClean="0">
                <a:solidFill>
                  <a:srgbClr val="0000FF"/>
                </a:solidFill>
                <a:latin typeface="Courier New"/>
                <a:ea typeface="MS Mincho"/>
                <a:cs typeface="Times New Roman"/>
              </a:rPr>
              <a:t>ByRef</a:t>
            </a:r>
            <a:r>
              <a:rPr lang="en-US" sz="1800" b="1" dirty="0" smtClean="0">
                <a:latin typeface="Courier New"/>
                <a:ea typeface="MS Mincho"/>
                <a:cs typeface="Times New Roman"/>
              </a:rPr>
              <a:t> message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String</a:t>
            </a:r>
            <a:r>
              <a:rPr lang="en-US" sz="1800" b="1" dirty="0" smtClean="0">
                <a:latin typeface="Courier New"/>
                <a:ea typeface="MS Mincho"/>
                <a:cs typeface="Times New Roman"/>
              </a:rPr>
              <a:t>, _</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err="1" smtClean="0">
                <a:solidFill>
                  <a:srgbClr val="0000FF"/>
                </a:solidFill>
                <a:latin typeface="Courier New"/>
                <a:ea typeface="MS Mincho"/>
                <a:cs typeface="Times New Roman"/>
              </a:rPr>
              <a:t>ByVal</a:t>
            </a:r>
            <a:r>
              <a:rPr lang="en-US" sz="1800" b="1" dirty="0" smtClean="0">
                <a:latin typeface="Courier New"/>
                <a:ea typeface="MS Mincho"/>
                <a:cs typeface="Times New Roman"/>
              </a:rPr>
              <a:t> elements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err="1" smtClean="0">
                <a:latin typeface="Courier New"/>
                <a:ea typeface="MS Mincho"/>
                <a:cs typeface="Times New Roman"/>
              </a:rPr>
              <a:t>Autodesk.Revit.DB.ElementSet</a:t>
            </a:r>
            <a:r>
              <a:rPr lang="en-US" sz="1800" b="1" dirty="0" smtClean="0">
                <a:latin typeface="Courier New"/>
                <a:ea typeface="MS Mincho"/>
                <a:cs typeface="Times New Roman"/>
              </a:rPr>
              <a:t>) _</a:t>
            </a:r>
            <a:br>
              <a:rPr lang="en-US" sz="1800" b="1" dirty="0" smtClean="0">
                <a:latin typeface="Courier New"/>
                <a:ea typeface="MS Mincho"/>
                <a:cs typeface="Times New Roman"/>
              </a:rPr>
            </a:b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err="1" smtClean="0">
                <a:latin typeface="Courier New"/>
                <a:ea typeface="MS Mincho"/>
                <a:cs typeface="Times New Roman"/>
              </a:rPr>
              <a:t>Autodesk.Revit.UI.Result</a:t>
            </a:r>
            <a:r>
              <a:rPr lang="en-US" sz="1800" b="1" dirty="0" smtClean="0">
                <a:latin typeface="Courier New"/>
                <a:ea typeface="MS Mincho"/>
                <a:cs typeface="Times New Roman"/>
              </a:rPr>
              <a:t> _</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Implements</a:t>
            </a:r>
            <a:r>
              <a:rPr lang="en-US" sz="1800" b="1" dirty="0" smtClean="0">
                <a:latin typeface="Courier New"/>
                <a:ea typeface="MS Mincho"/>
                <a:cs typeface="Times New Roman"/>
              </a:rPr>
              <a:t> </a:t>
            </a:r>
            <a:r>
              <a:rPr lang="en-US" sz="1800" b="1" dirty="0" err="1" smtClean="0">
                <a:latin typeface="Courier New"/>
                <a:ea typeface="MS Mincho"/>
                <a:cs typeface="Times New Roman"/>
              </a:rPr>
              <a:t>Autodesk.Revit.UI.IExternalCommand.Execute</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err="1" smtClean="0">
                <a:solidFill>
                  <a:schemeClr val="bg1">
                    <a:lumMod val="75000"/>
                  </a:schemeClr>
                </a:solidFill>
                <a:latin typeface="Courier New"/>
                <a:ea typeface="MS Mincho"/>
                <a:cs typeface="Times New Roman"/>
              </a:rPr>
              <a:t>Autodesk.Revit.UI.TaskDialog.Show</a:t>
            </a:r>
            <a:r>
              <a:rPr lang="en-US" sz="1800" b="1" dirty="0" smtClean="0">
                <a:solidFill>
                  <a:schemeClr val="bg1">
                    <a:lumMod val="75000"/>
                  </a:schemeClr>
                </a:solidFill>
                <a:latin typeface="Courier New"/>
                <a:ea typeface="MS Mincho"/>
                <a:cs typeface="Times New Roman"/>
              </a:rPr>
              <a:t>("My Dialog Title", "Hello World!")</a:t>
            </a:r>
          </a:p>
          <a:p>
            <a:pPr marL="0" marR="0">
              <a:spcBef>
                <a:spcPts val="0"/>
              </a:spcBef>
              <a:spcAft>
                <a:spcPts val="0"/>
              </a:spcAft>
            </a:pP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Return</a:t>
            </a:r>
            <a:r>
              <a:rPr lang="en-US" sz="1800" b="1" dirty="0" smtClean="0">
                <a:latin typeface="Courier New"/>
                <a:ea typeface="MS Mincho"/>
                <a:cs typeface="Times New Roman"/>
              </a:rPr>
              <a:t> </a:t>
            </a:r>
            <a:r>
              <a:rPr lang="en-US" sz="1800" b="1" dirty="0" err="1" smtClean="0">
                <a:latin typeface="Courier New"/>
                <a:ea typeface="MS Mincho"/>
                <a:cs typeface="Times New Roman"/>
              </a:rPr>
              <a:t>Result.Succeeded</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End</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Function</a:t>
            </a:r>
            <a:endParaRPr lang="en-US" sz="1800" b="1" dirty="0" smtClean="0">
              <a:latin typeface="Calibri"/>
              <a:ea typeface="MS Mincho"/>
              <a:cs typeface="Times New Roman"/>
            </a:endParaRPr>
          </a:p>
          <a:p>
            <a:pPr marL="0" marR="0">
              <a:spcBef>
                <a:spcPts val="0"/>
              </a:spcBef>
              <a:spcAft>
                <a:spcPts val="0"/>
              </a:spcAft>
            </a:pPr>
            <a:r>
              <a:rPr lang="en-US" sz="1800" dirty="0" smtClean="0">
                <a:solidFill>
                  <a:srgbClr val="0000FF"/>
                </a:solidFill>
                <a:latin typeface="Courier New"/>
                <a:ea typeface="MS Mincho"/>
                <a:cs typeface="Times New Roman"/>
              </a:rPr>
              <a:t> </a:t>
            </a:r>
            <a:endParaRPr lang="en-US" sz="1800" dirty="0" smtClean="0">
              <a:latin typeface="Calibri"/>
              <a:ea typeface="MS Mincho"/>
              <a:cs typeface="Times New Roman"/>
            </a:endParaRPr>
          </a:p>
          <a:p>
            <a:pPr marL="0" marR="0">
              <a:spcBef>
                <a:spcPts val="0"/>
              </a:spcBef>
              <a:spcAft>
                <a:spcPts val="1000"/>
              </a:spcAft>
            </a:pPr>
            <a:r>
              <a:rPr lang="en-US" sz="1800" dirty="0" smtClean="0">
                <a:solidFill>
                  <a:schemeClr val="bg1">
                    <a:lumMod val="75000"/>
                  </a:schemeClr>
                </a:solidFill>
                <a:latin typeface="Courier New"/>
                <a:ea typeface="MS Mincho"/>
                <a:cs typeface="Times New Roman"/>
              </a:rPr>
              <a:t>End Class</a:t>
            </a:r>
            <a:r>
              <a:rPr lang="en-US" sz="1800" dirty="0" smtClean="0">
                <a:solidFill>
                  <a:srgbClr val="0000FF"/>
                </a:solidFill>
                <a:latin typeface="Courier New"/>
                <a:ea typeface="MS Mincho"/>
                <a:cs typeface="Times New Roman"/>
              </a:rPr>
              <a:t/>
            </a:r>
            <a:br>
              <a:rPr lang="en-US" sz="1800" dirty="0" smtClean="0">
                <a:solidFill>
                  <a:srgbClr val="0000FF"/>
                </a:solidFill>
                <a:latin typeface="Courier New"/>
                <a:ea typeface="MS Mincho"/>
                <a:cs typeface="Times New Roman"/>
              </a:rPr>
            </a:br>
            <a:r>
              <a:rPr lang="en-US" sz="1800" b="1" dirty="0" smtClean="0">
                <a:latin typeface="Courier New"/>
                <a:ea typeface="MS Mincho"/>
                <a:cs typeface="Times New Roman"/>
              </a:rPr>
              <a:t>&lt;/VB.NET&gt;</a:t>
            </a:r>
            <a:r>
              <a:rPr lang="en-US" sz="1800" dirty="0" smtClean="0">
                <a:latin typeface="Courier New"/>
                <a:ea typeface="MS Mincho"/>
                <a:cs typeface="Times New Roman"/>
              </a:rPr>
              <a:t> </a:t>
            </a:r>
            <a:endParaRPr lang="en-US" sz="1800" dirty="0"/>
          </a:p>
        </p:txBody>
      </p:sp>
      <p:sp>
        <p:nvSpPr>
          <p:cNvPr id="7" name="TextBox 6"/>
          <p:cNvSpPr txBox="1"/>
          <p:nvPr/>
        </p:nvSpPr>
        <p:spPr>
          <a:xfrm>
            <a:off x="6429375" y="3354387"/>
            <a:ext cx="5334000" cy="461665"/>
          </a:xfrm>
          <a:prstGeom prst="rect">
            <a:avLst/>
          </a:prstGeom>
          <a:noFill/>
        </p:spPr>
        <p:txBody>
          <a:bodyPr wrap="square" rtlCol="0">
            <a:spAutoFit/>
          </a:bodyPr>
          <a:lstStyle/>
          <a:p>
            <a:r>
              <a:rPr lang="en-US" sz="2400" dirty="0" smtClean="0">
                <a:latin typeface="+mn-lt"/>
              </a:rPr>
              <a:t>2.Implement Execute() method</a:t>
            </a:r>
            <a:endParaRPr lang="en-US" sz="2400" dirty="0">
              <a:latin typeface="+mn-lt"/>
            </a:endParaRPr>
          </a:p>
        </p:txBody>
      </p:sp>
      <p:sp>
        <p:nvSpPr>
          <p:cNvPr id="8" name="Rectangle 7"/>
          <p:cNvSpPr/>
          <p:nvPr/>
        </p:nvSpPr>
        <p:spPr bwMode="auto">
          <a:xfrm>
            <a:off x="866775" y="3735387"/>
            <a:ext cx="10134600" cy="3733800"/>
          </a:xfrm>
          <a:prstGeom prst="rect">
            <a:avLst/>
          </a:prstGeom>
          <a:noFill/>
          <a:ln w="254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13" name="Rectangular Callout 12"/>
          <p:cNvSpPr/>
          <p:nvPr/>
        </p:nvSpPr>
        <p:spPr bwMode="auto">
          <a:xfrm>
            <a:off x="3457575" y="7316787"/>
            <a:ext cx="3124200" cy="1600200"/>
          </a:xfrm>
          <a:prstGeom prst="wedgeRectCallout">
            <a:avLst>
              <a:gd name="adj1" fmla="val -24371"/>
              <a:gd name="adj2" fmla="val -63568"/>
            </a:avLst>
          </a:prstGeom>
          <a:solidFill>
            <a:srgbClr val="FFC9C9">
              <a:alpha val="80000"/>
            </a:srgbClr>
          </a:solid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en-US" sz="2400" dirty="0" smtClean="0">
                <a:solidFill>
                  <a:srgbClr val="000000"/>
                </a:solidFill>
                <a:latin typeface="Gill Sans" charset="0"/>
                <a:ea typeface="ヒラギノ角ゴ Pro W3" charset="0"/>
                <a:cs typeface="ヒラギノ角ゴ Pro W3" charset="0"/>
                <a:sym typeface="Gill Sans" charset="0"/>
              </a:rPr>
              <a:t>Return value:</a:t>
            </a:r>
          </a:p>
          <a:p>
            <a:pPr lvl="1" defTabSz="914400">
              <a:buFont typeface="Arial" pitchFamily="34" charset="0"/>
              <a:buChar char="•"/>
            </a:pPr>
            <a:r>
              <a:rPr lang="en-US" sz="2400" dirty="0" smtClean="0">
                <a:solidFill>
                  <a:srgbClr val="000000"/>
                </a:solidFill>
                <a:latin typeface="Gill Sans" charset="0"/>
                <a:ea typeface="ヒラギノ角ゴ Pro W3" charset="0"/>
                <a:cs typeface="ヒラギノ角ゴ Pro W3" charset="0"/>
                <a:sym typeface="Gill Sans" charset="0"/>
              </a:rPr>
              <a:t>Succeeded</a:t>
            </a:r>
          </a:p>
          <a:p>
            <a:pPr lvl="1" defTabSz="914400">
              <a:buFont typeface="Arial" pitchFamily="34" charset="0"/>
              <a:buChar char="•"/>
            </a:pPr>
            <a:r>
              <a:rPr lang="en-US" sz="2400" dirty="0" smtClean="0">
                <a:solidFill>
                  <a:srgbClr val="000000"/>
                </a:solidFill>
                <a:latin typeface="Gill Sans" charset="0"/>
                <a:ea typeface="ヒラギノ角ゴ Pro W3" charset="0"/>
                <a:cs typeface="ヒラギノ角ゴ Pro W3" charset="0"/>
                <a:sym typeface="Gill Sans" charset="0"/>
              </a:rPr>
              <a:t>Failed</a:t>
            </a:r>
          </a:p>
          <a:p>
            <a:pPr lvl="1" defTabSz="914400">
              <a:buFont typeface="Arial" pitchFamily="34" charset="0"/>
              <a:buChar char="•"/>
            </a:pPr>
            <a:r>
              <a:rPr lang="en-US" sz="2400" dirty="0" smtClean="0">
                <a:solidFill>
                  <a:srgbClr val="000000"/>
                </a:solidFill>
                <a:latin typeface="Gill Sans" charset="0"/>
                <a:ea typeface="ヒラギノ角ゴ Pro W3" charset="0"/>
                <a:cs typeface="ヒラギノ角ゴ Pro W3" charset="0"/>
                <a:sym typeface="Gill Sans" charset="0"/>
              </a:rPr>
              <a:t>Cancelled</a:t>
            </a:r>
          </a:p>
          <a:p>
            <a:pPr marL="0" marR="0" indent="0"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14" name="Rectangular Callout 13"/>
          <p:cNvSpPr/>
          <p:nvPr/>
        </p:nvSpPr>
        <p:spPr bwMode="auto">
          <a:xfrm>
            <a:off x="7953375" y="5259387"/>
            <a:ext cx="4800600" cy="3200400"/>
          </a:xfrm>
          <a:prstGeom prst="wedgeRectCallout">
            <a:avLst>
              <a:gd name="adj1" fmla="val -78580"/>
              <a:gd name="adj2" fmla="val -50548"/>
            </a:avLst>
          </a:prstGeom>
          <a:solidFill>
            <a:srgbClr val="FFC9C9">
              <a:alpha val="80000"/>
            </a:srgbClr>
          </a:solid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en-US" sz="2400" dirty="0" smtClean="0">
                <a:solidFill>
                  <a:srgbClr val="000000"/>
                </a:solidFill>
                <a:latin typeface="Gill Sans" charset="0"/>
                <a:ea typeface="ヒラギノ角ゴ Pro W3" charset="0"/>
                <a:cs typeface="ヒラギノ角ゴ Pro W3" charset="0"/>
                <a:sym typeface="Gill Sans" charset="0"/>
              </a:rPr>
              <a:t>Arguments:</a:t>
            </a:r>
          </a:p>
          <a:p>
            <a:pPr marL="457200" indent="-457200" defTabSz="914400"/>
            <a:r>
              <a:rPr lang="en-US" sz="2400" dirty="0" smtClean="0">
                <a:solidFill>
                  <a:srgbClr val="000000"/>
                </a:solidFill>
                <a:latin typeface="Gill Sans" charset="0"/>
                <a:ea typeface="ヒラギノ角ゴ Pro W3" charset="0"/>
                <a:cs typeface="ヒラギノ角ゴ Pro W3" charset="0"/>
                <a:sym typeface="Gill Sans" charset="0"/>
              </a:rPr>
              <a:t>1</a:t>
            </a:r>
            <a:r>
              <a:rPr lang="en-US" sz="2400" baseline="30000" dirty="0" smtClean="0">
                <a:solidFill>
                  <a:srgbClr val="000000"/>
                </a:solidFill>
                <a:latin typeface="Gill Sans" charset="0"/>
                <a:ea typeface="ヒラギノ角ゴ Pro W3" charset="0"/>
                <a:cs typeface="ヒラギノ角ゴ Pro W3" charset="0"/>
                <a:sym typeface="Gill Sans" charset="0"/>
              </a:rPr>
              <a:t>st</a:t>
            </a:r>
            <a:r>
              <a:rPr lang="en-US" sz="2400" dirty="0" smtClean="0">
                <a:solidFill>
                  <a:srgbClr val="000000"/>
                </a:solidFill>
                <a:latin typeface="Gill Sans" charset="0"/>
                <a:ea typeface="ヒラギノ角ゴ Pro W3" charset="0"/>
                <a:cs typeface="ヒラギノ角ゴ Pro W3" charset="0"/>
                <a:sym typeface="Gill Sans" charset="0"/>
              </a:rPr>
              <a:t> Access to the </a:t>
            </a:r>
            <a:r>
              <a:rPr lang="en-US" sz="2400" dirty="0" err="1" smtClean="0">
                <a:solidFill>
                  <a:srgbClr val="000000"/>
                </a:solidFill>
                <a:latin typeface="Gill Sans" charset="0"/>
                <a:ea typeface="ヒラギノ角ゴ Pro W3" charset="0"/>
                <a:cs typeface="ヒラギノ角ゴ Pro W3" charset="0"/>
                <a:sym typeface="Gill Sans" charset="0"/>
              </a:rPr>
              <a:t>Revit</a:t>
            </a:r>
            <a:r>
              <a:rPr lang="en-US" sz="2400" dirty="0" smtClean="0">
                <a:solidFill>
                  <a:srgbClr val="000000"/>
                </a:solidFill>
                <a:latin typeface="Gill Sans" charset="0"/>
                <a:ea typeface="ヒラギノ角ゴ Pro W3" charset="0"/>
                <a:cs typeface="ヒラギノ角ゴ Pro W3" charset="0"/>
                <a:sym typeface="Gill Sans" charset="0"/>
              </a:rPr>
              <a:t> object model</a:t>
            </a:r>
          </a:p>
          <a:p>
            <a:pPr marL="457200" indent="-457200" defTabSz="914400"/>
            <a:r>
              <a:rPr lang="en-US" sz="2400" dirty="0" smtClean="0">
                <a:solidFill>
                  <a:srgbClr val="000000"/>
                </a:solidFill>
                <a:latin typeface="Gill Sans" charset="0"/>
                <a:ea typeface="ヒラギノ角ゴ Pro W3" charset="0"/>
                <a:cs typeface="ヒラギノ角ゴ Pro W3" charset="0"/>
                <a:sym typeface="Gill Sans" charset="0"/>
              </a:rPr>
              <a:t>2</a:t>
            </a:r>
            <a:r>
              <a:rPr lang="en-US" sz="2400" baseline="30000" dirty="0" smtClean="0">
                <a:solidFill>
                  <a:srgbClr val="000000"/>
                </a:solidFill>
                <a:latin typeface="Gill Sans" charset="0"/>
                <a:ea typeface="ヒラギノ角ゴ Pro W3" charset="0"/>
                <a:cs typeface="ヒラギノ角ゴ Pro W3" charset="0"/>
                <a:sym typeface="Gill Sans" charset="0"/>
              </a:rPr>
              <a:t>nd</a:t>
            </a:r>
            <a:r>
              <a:rPr lang="en-US" sz="2400" dirty="0" smtClean="0">
                <a:solidFill>
                  <a:srgbClr val="000000"/>
                </a:solidFill>
                <a:latin typeface="Gill Sans" charset="0"/>
                <a:ea typeface="ヒラギノ角ゴ Pro W3" charset="0"/>
                <a:cs typeface="ヒラギノ角ゴ Pro W3" charset="0"/>
                <a:sym typeface="Gill Sans" charset="0"/>
              </a:rPr>
              <a:t> Message to the user when a command fails</a:t>
            </a:r>
          </a:p>
          <a:p>
            <a:pPr marL="457200" indent="-457200" defTabSz="914400"/>
            <a:r>
              <a:rPr lang="en-US" sz="2400" dirty="0" smtClean="0">
                <a:solidFill>
                  <a:srgbClr val="000000"/>
                </a:solidFill>
                <a:latin typeface="Gill Sans" charset="0"/>
                <a:ea typeface="ヒラギノ角ゴ Pro W3" charset="0"/>
                <a:cs typeface="ヒラギノ角ゴ Pro W3" charset="0"/>
                <a:sym typeface="Gill Sans" charset="0"/>
              </a:rPr>
              <a:t>3</a:t>
            </a:r>
            <a:r>
              <a:rPr lang="en-US" sz="2400" baseline="30000" dirty="0" smtClean="0">
                <a:solidFill>
                  <a:srgbClr val="000000"/>
                </a:solidFill>
                <a:latin typeface="Gill Sans" charset="0"/>
                <a:ea typeface="ヒラギノ角ゴ Pro W3" charset="0"/>
                <a:cs typeface="ヒラギノ角ゴ Pro W3" charset="0"/>
                <a:sym typeface="Gill Sans" charset="0"/>
              </a:rPr>
              <a:t>rd</a:t>
            </a:r>
            <a:r>
              <a:rPr lang="en-US" sz="2400" dirty="0" smtClean="0">
                <a:solidFill>
                  <a:srgbClr val="000000"/>
                </a:solidFill>
                <a:latin typeface="Gill Sans" charset="0"/>
                <a:ea typeface="ヒラギノ角ゴ Pro W3" charset="0"/>
                <a:cs typeface="ヒラギノ角ゴ Pro W3" charset="0"/>
                <a:sym typeface="Gill Sans" charset="0"/>
              </a:rPr>
              <a:t> A set of elements to be highlighted when a command fails</a:t>
            </a:r>
          </a:p>
          <a:p>
            <a:pPr marL="457200" marR="0" indent="-457200" defTabSz="914400" rtl="0" eaLnBrk="1" fontAlgn="base" latinLnBrk="0" hangingPunct="1">
              <a:lnSpc>
                <a:spcPct val="100000"/>
              </a:lnSpc>
              <a:spcBef>
                <a:spcPct val="0"/>
              </a:spcBef>
              <a:spcAft>
                <a:spcPct val="0"/>
              </a:spcAft>
              <a:buClrTx/>
              <a:buSzTx/>
              <a:buFont typeface="+mj-lt"/>
              <a:buAutoNum type="arabicPeriod"/>
              <a:tabLst/>
            </a:pPr>
            <a:endParaRPr lang="en-US" sz="2400" dirty="0" smtClean="0">
              <a:solidFill>
                <a:srgbClr val="000000"/>
              </a:solidFill>
              <a:latin typeface="Gill Sans" charset="0"/>
              <a:ea typeface="ヒラギノ角ゴ Pro W3" charset="0"/>
              <a:cs typeface="ヒラギノ角ゴ Pro W3" charset="0"/>
              <a:sym typeface="Gill Sans" charset="0"/>
            </a:endParaRPr>
          </a:p>
          <a:p>
            <a:pPr marL="0" marR="0" indent="0"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grpId="1" nodeType="clickEffect">
                                  <p:stCondLst>
                                    <p:cond delay="0"/>
                                  </p:stCondLst>
                                  <p:childTnLst>
                                    <p:animEffect transition="out" filter="blinds(horizontal)">
                                      <p:cBhvr>
                                        <p:cTn id="11" dur="500"/>
                                        <p:tgtEl>
                                          <p:spTgt spid="14"/>
                                        </p:tgtEl>
                                      </p:cBhvr>
                                    </p:animEffect>
                                    <p:set>
                                      <p:cBhvr>
                                        <p:cTn id="12" dur="1" fill="hold">
                                          <p:stCondLst>
                                            <p:cond delay="499"/>
                                          </p:stCondLst>
                                        </p:cTn>
                                        <p:tgtEl>
                                          <p:spTgt spid="14"/>
                                        </p:tgtEl>
                                        <p:attrNameLst>
                                          <p:attrName>style.visibility</p:attrName>
                                        </p:attrNameLst>
                                      </p:cBhvr>
                                      <p:to>
                                        <p:strVal val="hidden"/>
                                      </p:to>
                                    </p:set>
                                  </p:childTnLst>
                                </p:cTn>
                              </p:par>
                              <p:par>
                                <p:cTn id="13" presetID="3" presetClass="entr" presetSubtype="1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linds(horizontal)">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4"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Implementing External Command</a:t>
            </a:r>
            <a:br>
              <a:rPr lang="en-US" dirty="0" smtClean="0"/>
            </a:br>
            <a:r>
              <a:rPr lang="en-US" sz="2800" b="0" i="1" dirty="0" smtClean="0">
                <a:solidFill>
                  <a:schemeClr val="accent4"/>
                </a:solidFill>
              </a:rPr>
              <a:t>Attributes</a:t>
            </a:r>
            <a:endParaRPr lang="en-US" sz="2800" b="0" i="1" dirty="0">
              <a:solidFill>
                <a:schemeClr val="accent4"/>
              </a:solidFill>
            </a:endParaRPr>
          </a:p>
        </p:txBody>
      </p:sp>
      <p:sp>
        <p:nvSpPr>
          <p:cNvPr id="5" name="TextBox 4"/>
          <p:cNvSpPr txBox="1"/>
          <p:nvPr/>
        </p:nvSpPr>
        <p:spPr>
          <a:xfrm>
            <a:off x="561975" y="2135187"/>
            <a:ext cx="11811000" cy="6155531"/>
          </a:xfrm>
          <a:prstGeom prst="rect">
            <a:avLst/>
          </a:prstGeom>
          <a:solidFill>
            <a:schemeClr val="bg2">
              <a:lumMod val="85000"/>
            </a:schemeClr>
          </a:solidFill>
          <a:ln>
            <a:noFill/>
          </a:ln>
        </p:spPr>
        <p:txBody>
          <a:bodyPr wrap="square" rtlCol="0">
            <a:spAutoFit/>
          </a:bodyPr>
          <a:lstStyle/>
          <a:p>
            <a:pPr marL="0" marR="0">
              <a:spcBef>
                <a:spcPts val="0"/>
              </a:spcBef>
              <a:spcAft>
                <a:spcPts val="0"/>
              </a:spcAft>
            </a:pPr>
            <a:r>
              <a:rPr lang="en-US" sz="1800" b="1" dirty="0" smtClean="0">
                <a:latin typeface="Courier New"/>
                <a:ea typeface="MS Mincho"/>
                <a:cs typeface="Times New Roman"/>
              </a:rPr>
              <a:t>&lt;VB.NET&gt;</a:t>
            </a:r>
            <a:endParaRPr lang="en-US" sz="1800" dirty="0" smtClean="0">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Hello World #1 - A minimum </a:t>
            </a:r>
            <a:r>
              <a:rPr lang="en-US" sz="1800" b="1" dirty="0" err="1" smtClean="0">
                <a:solidFill>
                  <a:schemeClr val="bg1">
                    <a:lumMod val="75000"/>
                  </a:schemeClr>
                </a:solidFill>
                <a:latin typeface="Courier New"/>
                <a:ea typeface="MS Mincho"/>
                <a:cs typeface="Times New Roman"/>
              </a:rPr>
              <a:t>Revit</a:t>
            </a:r>
            <a:r>
              <a:rPr lang="en-US" sz="1800" b="1" dirty="0" smtClean="0">
                <a:solidFill>
                  <a:schemeClr val="bg1">
                    <a:lumMod val="75000"/>
                  </a:schemeClr>
                </a:solidFill>
                <a:latin typeface="Courier New"/>
                <a:ea typeface="MS Mincho"/>
                <a:cs typeface="Times New Roman"/>
              </a:rPr>
              <a:t> external command. </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600" b="1" dirty="0" smtClean="0">
                <a:latin typeface="Courier New"/>
                <a:ea typeface="MS Mincho"/>
                <a:cs typeface="Times New Roman"/>
              </a:rPr>
              <a:t>&lt;</a:t>
            </a:r>
            <a:r>
              <a:rPr lang="en-US" sz="1600" b="1" dirty="0" err="1" smtClean="0">
                <a:latin typeface="Courier New"/>
                <a:ea typeface="MS Mincho"/>
                <a:cs typeface="Times New Roman"/>
              </a:rPr>
              <a:t>Autodesk.Revit.Attributes.Transaction</a:t>
            </a:r>
            <a:r>
              <a:rPr lang="en-US" sz="1600" b="1" dirty="0" smtClean="0">
                <a:latin typeface="Courier New"/>
                <a:ea typeface="MS Mincho"/>
                <a:cs typeface="Times New Roman"/>
              </a:rPr>
              <a:t>(</a:t>
            </a:r>
            <a:r>
              <a:rPr lang="en-US" sz="1600" b="1" dirty="0" err="1" smtClean="0">
                <a:latin typeface="Courier New"/>
                <a:ea typeface="MS Mincho"/>
                <a:cs typeface="Times New Roman"/>
              </a:rPr>
              <a:t>Autodesk.Revit.Attributes.TransactionMode.Automatic</a:t>
            </a:r>
            <a:r>
              <a:rPr lang="en-US" sz="1600" b="1" dirty="0" smtClean="0">
                <a:latin typeface="Courier New"/>
                <a:ea typeface="MS Mincho"/>
                <a:cs typeface="Times New Roman"/>
              </a:rPr>
              <a:t>)&gt; _</a:t>
            </a:r>
            <a:endParaRPr lang="en-US" sz="1600" b="1" dirty="0" smtClean="0">
              <a:latin typeface="Calibri"/>
              <a:ea typeface="MS Mincho"/>
              <a:cs typeface="Times New Roman"/>
            </a:endParaRPr>
          </a:p>
          <a:p>
            <a:pPr marL="0" marR="0">
              <a:spcBef>
                <a:spcPts val="0"/>
              </a:spcBef>
              <a:spcAft>
                <a:spcPts val="0"/>
              </a:spcAft>
            </a:pPr>
            <a:r>
              <a:rPr lang="en-US" sz="1800" b="1" smtClean="0">
                <a:solidFill>
                  <a:schemeClr val="bg1">
                    <a:lumMod val="75000"/>
                  </a:schemeClr>
                </a:solidFill>
                <a:latin typeface="Courier New"/>
                <a:ea typeface="MS Mincho"/>
                <a:cs typeface="Times New Roman"/>
              </a:rPr>
              <a:t>Public </a:t>
            </a:r>
            <a:r>
              <a:rPr lang="en-US" sz="1800" b="1" dirty="0" smtClean="0">
                <a:solidFill>
                  <a:schemeClr val="bg1">
                    <a:lumMod val="75000"/>
                  </a:schemeClr>
                </a:solidFill>
                <a:latin typeface="Courier New"/>
                <a:ea typeface="MS Mincho"/>
                <a:cs typeface="Times New Roman"/>
              </a:rPr>
              <a:t>Class </a:t>
            </a:r>
            <a:r>
              <a:rPr lang="en-US" sz="1800" b="1" dirty="0" err="1" smtClean="0">
                <a:solidFill>
                  <a:schemeClr val="bg1">
                    <a:lumMod val="75000"/>
                  </a:schemeClr>
                </a:solidFill>
                <a:latin typeface="Courier New"/>
                <a:ea typeface="MS Mincho"/>
                <a:cs typeface="Times New Roman"/>
              </a:rPr>
              <a:t>HelloWorld</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Implements </a:t>
            </a:r>
            <a:r>
              <a:rPr lang="en-US" sz="1800" b="1" dirty="0" err="1" smtClean="0">
                <a:solidFill>
                  <a:schemeClr val="bg1">
                    <a:lumMod val="75000"/>
                  </a:schemeClr>
                </a:solidFill>
                <a:latin typeface="Courier New"/>
                <a:ea typeface="MS Mincho"/>
                <a:cs typeface="Times New Roman"/>
              </a:rPr>
              <a:t>IExternalCommand</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Public Function Execute( _</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a:t>
            </a:r>
            <a:r>
              <a:rPr lang="en-US" sz="1800" b="1" dirty="0" err="1" smtClean="0">
                <a:solidFill>
                  <a:schemeClr val="bg1">
                    <a:lumMod val="75000"/>
                  </a:schemeClr>
                </a:solidFill>
                <a:latin typeface="Courier New"/>
                <a:ea typeface="MS Mincho"/>
                <a:cs typeface="Times New Roman"/>
              </a:rPr>
              <a:t>ByVal</a:t>
            </a:r>
            <a:r>
              <a:rPr lang="en-US" sz="1800" b="1" dirty="0" smtClean="0">
                <a:solidFill>
                  <a:schemeClr val="bg1">
                    <a:lumMod val="75000"/>
                  </a:schemeClr>
                </a:solidFill>
                <a:latin typeface="Courier New"/>
                <a:ea typeface="MS Mincho"/>
                <a:cs typeface="Times New Roman"/>
              </a:rPr>
              <a:t> </a:t>
            </a:r>
            <a:r>
              <a:rPr lang="en-US" sz="1800" b="1" dirty="0" err="1" smtClean="0">
                <a:solidFill>
                  <a:schemeClr val="bg1">
                    <a:lumMod val="75000"/>
                  </a:schemeClr>
                </a:solidFill>
                <a:latin typeface="Courier New"/>
                <a:ea typeface="MS Mincho"/>
                <a:cs typeface="Times New Roman"/>
              </a:rPr>
              <a:t>commandData</a:t>
            </a:r>
            <a:r>
              <a:rPr lang="en-US" sz="1800" b="1" dirty="0" smtClean="0">
                <a:solidFill>
                  <a:schemeClr val="bg1">
                    <a:lumMod val="75000"/>
                  </a:schemeClr>
                </a:solidFill>
                <a:latin typeface="Courier New"/>
                <a:ea typeface="MS Mincho"/>
                <a:cs typeface="Times New Roman"/>
              </a:rPr>
              <a:t> As </a:t>
            </a:r>
            <a:r>
              <a:rPr lang="en-US" sz="1800" b="1" dirty="0" err="1" smtClean="0">
                <a:solidFill>
                  <a:schemeClr val="bg1">
                    <a:lumMod val="75000"/>
                  </a:schemeClr>
                </a:solidFill>
                <a:latin typeface="Courier New"/>
                <a:ea typeface="MS Mincho"/>
                <a:cs typeface="Times New Roman"/>
              </a:rPr>
              <a:t>Autodesk.Revit.UI.ExternalCommandData</a:t>
            </a:r>
            <a:r>
              <a:rPr lang="en-US" sz="1800" b="1" dirty="0" smtClean="0">
                <a:solidFill>
                  <a:schemeClr val="bg1">
                    <a:lumMod val="75000"/>
                  </a:schemeClr>
                </a:solidFill>
                <a:latin typeface="Courier New"/>
                <a:ea typeface="MS Mincho"/>
                <a:cs typeface="Times New Roman"/>
              </a:rPr>
              <a:t>, _</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a:t>
            </a:r>
            <a:r>
              <a:rPr lang="en-US" sz="1800" b="1" dirty="0" err="1" smtClean="0">
                <a:solidFill>
                  <a:schemeClr val="bg1">
                    <a:lumMod val="75000"/>
                  </a:schemeClr>
                </a:solidFill>
                <a:latin typeface="Courier New"/>
                <a:ea typeface="MS Mincho"/>
                <a:cs typeface="Times New Roman"/>
              </a:rPr>
              <a:t>ByRef</a:t>
            </a:r>
            <a:r>
              <a:rPr lang="en-US" sz="1800" b="1" dirty="0" smtClean="0">
                <a:solidFill>
                  <a:schemeClr val="bg1">
                    <a:lumMod val="75000"/>
                  </a:schemeClr>
                </a:solidFill>
                <a:latin typeface="Courier New"/>
                <a:ea typeface="MS Mincho"/>
                <a:cs typeface="Times New Roman"/>
              </a:rPr>
              <a:t> message As String, _</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a:t>
            </a:r>
            <a:r>
              <a:rPr lang="en-US" sz="1800" b="1" dirty="0" err="1" smtClean="0">
                <a:solidFill>
                  <a:schemeClr val="bg1">
                    <a:lumMod val="75000"/>
                  </a:schemeClr>
                </a:solidFill>
                <a:latin typeface="Courier New"/>
                <a:ea typeface="MS Mincho"/>
                <a:cs typeface="Times New Roman"/>
              </a:rPr>
              <a:t>ByVal</a:t>
            </a:r>
            <a:r>
              <a:rPr lang="en-US" sz="1800" b="1" dirty="0" smtClean="0">
                <a:solidFill>
                  <a:schemeClr val="bg1">
                    <a:lumMod val="75000"/>
                  </a:schemeClr>
                </a:solidFill>
                <a:latin typeface="Courier New"/>
                <a:ea typeface="MS Mincho"/>
                <a:cs typeface="Times New Roman"/>
              </a:rPr>
              <a:t> elements As </a:t>
            </a:r>
            <a:r>
              <a:rPr lang="en-US" sz="1800" b="1" dirty="0" err="1" smtClean="0">
                <a:solidFill>
                  <a:schemeClr val="bg1">
                    <a:lumMod val="75000"/>
                  </a:schemeClr>
                </a:solidFill>
                <a:latin typeface="Courier New"/>
                <a:ea typeface="MS Mincho"/>
                <a:cs typeface="Times New Roman"/>
              </a:rPr>
              <a:t>Autodesk.Revit.DB.ElementSet</a:t>
            </a:r>
            <a:r>
              <a:rPr lang="en-US" sz="1800" b="1" dirty="0" smtClean="0">
                <a:solidFill>
                  <a:schemeClr val="bg1">
                    <a:lumMod val="75000"/>
                  </a:schemeClr>
                </a:solidFill>
                <a:latin typeface="Courier New"/>
                <a:ea typeface="MS Mincho"/>
                <a:cs typeface="Times New Roman"/>
              </a:rPr>
              <a:t>) _</a:t>
            </a:r>
            <a:br>
              <a:rPr lang="en-US" sz="1800" b="1" dirty="0" smtClean="0">
                <a:solidFill>
                  <a:schemeClr val="bg1">
                    <a:lumMod val="75000"/>
                  </a:schemeClr>
                </a:solidFill>
                <a:latin typeface="Courier New"/>
                <a:ea typeface="MS Mincho"/>
                <a:cs typeface="Times New Roman"/>
              </a:rPr>
            </a:b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As </a:t>
            </a:r>
            <a:r>
              <a:rPr lang="en-US" sz="1800" b="1" dirty="0" err="1" smtClean="0">
                <a:solidFill>
                  <a:schemeClr val="bg1">
                    <a:lumMod val="75000"/>
                  </a:schemeClr>
                </a:solidFill>
                <a:latin typeface="Courier New"/>
                <a:ea typeface="MS Mincho"/>
                <a:cs typeface="Times New Roman"/>
              </a:rPr>
              <a:t>Autodesk.Revit.UI.Result</a:t>
            </a:r>
            <a:r>
              <a:rPr lang="en-US" sz="1800" b="1" dirty="0" smtClean="0">
                <a:solidFill>
                  <a:schemeClr val="bg1">
                    <a:lumMod val="75000"/>
                  </a:schemeClr>
                </a:solidFill>
                <a:latin typeface="Courier New"/>
                <a:ea typeface="MS Mincho"/>
                <a:cs typeface="Times New Roman"/>
              </a:rPr>
              <a:t> _</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Implements </a:t>
            </a:r>
            <a:r>
              <a:rPr lang="en-US" sz="1800" b="1" dirty="0" err="1" smtClean="0">
                <a:solidFill>
                  <a:schemeClr val="bg1">
                    <a:lumMod val="75000"/>
                  </a:schemeClr>
                </a:solidFill>
                <a:latin typeface="Courier New"/>
                <a:ea typeface="MS Mincho"/>
                <a:cs typeface="Times New Roman"/>
              </a:rPr>
              <a:t>Autodesk.Revit.UI.IExternalCommand.Execute</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a:t>
            </a:r>
            <a:r>
              <a:rPr lang="en-US" sz="1800" b="1" dirty="0" err="1" smtClean="0">
                <a:solidFill>
                  <a:schemeClr val="bg1">
                    <a:lumMod val="75000"/>
                  </a:schemeClr>
                </a:solidFill>
                <a:latin typeface="Courier New"/>
                <a:ea typeface="MS Mincho"/>
                <a:cs typeface="Times New Roman"/>
              </a:rPr>
              <a:t>Autodesk.Revit.UI.TaskDialog.Show</a:t>
            </a:r>
            <a:r>
              <a:rPr lang="en-US" sz="1800" b="1" dirty="0" smtClean="0">
                <a:solidFill>
                  <a:schemeClr val="bg1">
                    <a:lumMod val="75000"/>
                  </a:schemeClr>
                </a:solidFill>
                <a:latin typeface="Courier New"/>
                <a:ea typeface="MS Mincho"/>
                <a:cs typeface="Times New Roman"/>
              </a:rPr>
              <a:t>("My Dialog Title", "Hello World!")</a:t>
            </a:r>
          </a:p>
          <a:p>
            <a:pPr marL="0" marR="0">
              <a:spcBef>
                <a:spcPts val="0"/>
              </a:spcBef>
              <a:spcAft>
                <a:spcPts val="0"/>
              </a:spcAft>
            </a:pP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Return </a:t>
            </a:r>
            <a:r>
              <a:rPr lang="en-US" sz="1800" b="1" dirty="0" err="1" smtClean="0">
                <a:solidFill>
                  <a:schemeClr val="bg1">
                    <a:lumMod val="75000"/>
                  </a:schemeClr>
                </a:solidFill>
                <a:latin typeface="Courier New"/>
                <a:ea typeface="MS Mincho"/>
                <a:cs typeface="Times New Roman"/>
              </a:rPr>
              <a:t>Result.Succeeded</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End Function</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a:t>
            </a:r>
            <a:endParaRPr lang="en-US" sz="1800" b="1" dirty="0" smtClean="0">
              <a:solidFill>
                <a:schemeClr val="bg1">
                  <a:lumMod val="75000"/>
                </a:schemeClr>
              </a:solidFill>
              <a:latin typeface="Calibri"/>
              <a:ea typeface="MS Mincho"/>
              <a:cs typeface="Times New Roman"/>
            </a:endParaRPr>
          </a:p>
          <a:p>
            <a:pPr marL="0" marR="0">
              <a:spcBef>
                <a:spcPts val="0"/>
              </a:spcBef>
              <a:spcAft>
                <a:spcPts val="1000"/>
              </a:spcAft>
            </a:pPr>
            <a:r>
              <a:rPr lang="en-US" sz="1800" b="1" dirty="0" smtClean="0">
                <a:solidFill>
                  <a:schemeClr val="bg1">
                    <a:lumMod val="75000"/>
                  </a:schemeClr>
                </a:solidFill>
                <a:latin typeface="Courier New"/>
                <a:ea typeface="MS Mincho"/>
                <a:cs typeface="Times New Roman"/>
              </a:rPr>
              <a:t>End Class</a:t>
            </a:r>
            <a:r>
              <a:rPr lang="en-US" sz="1800" dirty="0" smtClean="0">
                <a:solidFill>
                  <a:srgbClr val="0000FF"/>
                </a:solidFill>
                <a:latin typeface="Courier New"/>
                <a:ea typeface="MS Mincho"/>
                <a:cs typeface="Times New Roman"/>
              </a:rPr>
              <a:t/>
            </a:r>
            <a:br>
              <a:rPr lang="en-US" sz="1800" dirty="0" smtClean="0">
                <a:solidFill>
                  <a:srgbClr val="0000FF"/>
                </a:solidFill>
                <a:latin typeface="Courier New"/>
                <a:ea typeface="MS Mincho"/>
                <a:cs typeface="Times New Roman"/>
              </a:rPr>
            </a:br>
            <a:r>
              <a:rPr lang="en-US" sz="1800" b="1" dirty="0" smtClean="0">
                <a:latin typeface="Courier New"/>
                <a:ea typeface="MS Mincho"/>
                <a:cs typeface="Times New Roman"/>
              </a:rPr>
              <a:t>&lt;/VB.NET&gt;</a:t>
            </a:r>
            <a:r>
              <a:rPr lang="en-US" sz="1800" dirty="0" smtClean="0">
                <a:latin typeface="Courier New"/>
                <a:ea typeface="MS Mincho"/>
                <a:cs typeface="Times New Roman"/>
              </a:rPr>
              <a:t> </a:t>
            </a:r>
            <a:endParaRPr lang="en-US" sz="1800" dirty="0"/>
          </a:p>
        </p:txBody>
      </p:sp>
      <p:sp>
        <p:nvSpPr>
          <p:cNvPr id="6" name="TextBox 5"/>
          <p:cNvSpPr txBox="1"/>
          <p:nvPr/>
        </p:nvSpPr>
        <p:spPr>
          <a:xfrm>
            <a:off x="6886575" y="3582987"/>
            <a:ext cx="4267200" cy="461665"/>
          </a:xfrm>
          <a:prstGeom prst="rect">
            <a:avLst/>
          </a:prstGeom>
          <a:noFill/>
        </p:spPr>
        <p:txBody>
          <a:bodyPr wrap="square" rtlCol="0">
            <a:spAutoFit/>
          </a:bodyPr>
          <a:lstStyle/>
          <a:p>
            <a:r>
              <a:rPr lang="en-US" sz="2400" dirty="0" smtClean="0">
                <a:latin typeface="+mn-lt"/>
              </a:rPr>
              <a:t>3. Set attributes</a:t>
            </a:r>
            <a:endParaRPr lang="en-US" sz="2400" dirty="0">
              <a:latin typeface="+mn-lt"/>
            </a:endParaRPr>
          </a:p>
        </p:txBody>
      </p:sp>
      <p:sp>
        <p:nvSpPr>
          <p:cNvPr id="7" name="Rectangle 6"/>
          <p:cNvSpPr/>
          <p:nvPr/>
        </p:nvSpPr>
        <p:spPr bwMode="auto">
          <a:xfrm>
            <a:off x="333375" y="2668587"/>
            <a:ext cx="12268200" cy="762000"/>
          </a:xfrm>
          <a:prstGeom prst="rect">
            <a:avLst/>
          </a:prstGeom>
          <a:noFill/>
          <a:ln w="254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11" name="Rectangular Callout 10"/>
          <p:cNvSpPr/>
          <p:nvPr/>
        </p:nvSpPr>
        <p:spPr bwMode="auto">
          <a:xfrm>
            <a:off x="3914775" y="4268787"/>
            <a:ext cx="8305800" cy="1905000"/>
          </a:xfrm>
          <a:prstGeom prst="wedgeRectCallout">
            <a:avLst>
              <a:gd name="adj1" fmla="val -35549"/>
              <a:gd name="adj2" fmla="val -89226"/>
            </a:avLst>
          </a:prstGeom>
          <a:solidFill>
            <a:srgbClr val="FFC9C9">
              <a:alpha val="80000"/>
            </a:srgbClr>
          </a:solid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a:r>
              <a:rPr lang="en-US" sz="2400" dirty="0" smtClean="0">
                <a:solidFill>
                  <a:srgbClr val="000000"/>
                </a:solidFill>
                <a:latin typeface="Gill Sans" charset="0"/>
                <a:ea typeface="ヒラギノ角ゴ Pro W3" charset="0"/>
                <a:cs typeface="ヒラギノ角ゴ Pro W3" charset="0"/>
                <a:sym typeface="Gill Sans" charset="0"/>
              </a:rPr>
              <a:t>A Transaction mode: controls the behavior transaction</a:t>
            </a:r>
          </a:p>
          <a:p>
            <a:pPr lvl="1" defTabSz="914400">
              <a:buFont typeface="Wingdings" pitchFamily="2" charset="2"/>
              <a:buChar char="§"/>
            </a:pPr>
            <a:r>
              <a:rPr lang="en-US" sz="2400" dirty="0" smtClean="0">
                <a:solidFill>
                  <a:srgbClr val="000000"/>
                </a:solidFill>
                <a:latin typeface="Gill Sans" charset="0"/>
                <a:ea typeface="ヒラギノ角ゴ Pro W3" charset="0"/>
                <a:cs typeface="ヒラギノ角ゴ Pro W3" charset="0"/>
                <a:sym typeface="Gill Sans" charset="0"/>
              </a:rPr>
              <a:t> Automatic</a:t>
            </a:r>
          </a:p>
          <a:p>
            <a:pPr lvl="1" defTabSz="914400">
              <a:buFont typeface="Wingdings" pitchFamily="2" charset="2"/>
              <a:buChar char="§"/>
            </a:pPr>
            <a:r>
              <a:rPr lang="en-US" sz="2400" dirty="0" smtClean="0">
                <a:solidFill>
                  <a:srgbClr val="000000"/>
                </a:solidFill>
                <a:latin typeface="Gill Sans" charset="0"/>
                <a:ea typeface="ヒラギノ角ゴ Pro W3" charset="0"/>
                <a:cs typeface="ヒラギノ角ゴ Pro W3" charset="0"/>
                <a:sym typeface="Gill Sans" charset="0"/>
              </a:rPr>
              <a:t> Manual</a:t>
            </a:r>
          </a:p>
          <a:p>
            <a:pPr lvl="1" defTabSz="914400">
              <a:buFont typeface="Wingdings" pitchFamily="2" charset="2"/>
              <a:buChar char="§"/>
            </a:pPr>
            <a:r>
              <a:rPr lang="en-US" sz="2400" dirty="0" smtClean="0">
                <a:solidFill>
                  <a:srgbClr val="000000"/>
                </a:solidFill>
                <a:latin typeface="Gill Sans" charset="0"/>
                <a:ea typeface="ヒラギノ角ゴ Pro W3" charset="0"/>
                <a:cs typeface="ヒラギノ角ゴ Pro W3" charset="0"/>
                <a:sym typeface="Gill Sans" charset="0"/>
              </a:rPr>
              <a:t> </a:t>
            </a:r>
            <a:r>
              <a:rPr lang="en-US" sz="2400" dirty="0" err="1" smtClean="0">
                <a:solidFill>
                  <a:srgbClr val="000000"/>
                </a:solidFill>
                <a:latin typeface="Gill Sans" charset="0"/>
                <a:ea typeface="ヒラギノ角ゴ Pro W3" charset="0"/>
                <a:cs typeface="ヒラギノ角ゴ Pro W3" charset="0"/>
                <a:sym typeface="Gill Sans" charset="0"/>
              </a:rPr>
              <a:t>ReadOnly</a:t>
            </a:r>
            <a:r>
              <a:rPr lang="en-US" sz="2400" smtClean="0">
                <a:solidFill>
                  <a:srgbClr val="000000"/>
                </a:solidFill>
                <a:latin typeface="Gill Sans" charset="0"/>
                <a:ea typeface="ヒラギノ角ゴ Pro W3" charset="0"/>
                <a:cs typeface="ヒラギノ角ゴ Pro W3" charset="0"/>
                <a:sym typeface="Gill Sans" charset="0"/>
              </a:rPr>
              <a:t/>
            </a:r>
            <a:br>
              <a:rPr lang="en-US" sz="2400" smtClean="0">
                <a:solidFill>
                  <a:srgbClr val="000000"/>
                </a:solidFill>
                <a:latin typeface="Gill Sans" charset="0"/>
                <a:ea typeface="ヒラギノ角ゴ Pro W3" charset="0"/>
                <a:cs typeface="ヒラギノ角ゴ Pro W3" charset="0"/>
                <a:sym typeface="Gill Sans" charset="0"/>
              </a:rPr>
            </a:br>
            <a:endParaRPr kumimoji="0" lang="en-US" sz="2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Implementing External Command</a:t>
            </a:r>
            <a:br>
              <a:rPr lang="en-US" dirty="0" smtClean="0"/>
            </a:br>
            <a:r>
              <a:rPr lang="en-US" sz="2800" b="0" i="1" dirty="0" smtClean="0">
                <a:solidFill>
                  <a:schemeClr val="accent4"/>
                </a:solidFill>
              </a:rPr>
              <a:t>Show Hello World</a:t>
            </a:r>
            <a:endParaRPr lang="en-US" b="0" i="1" dirty="0">
              <a:solidFill>
                <a:schemeClr val="accent4"/>
              </a:solidFill>
            </a:endParaRPr>
          </a:p>
        </p:txBody>
      </p:sp>
      <p:sp>
        <p:nvSpPr>
          <p:cNvPr id="3" name="Content Placeholder 2"/>
          <p:cNvSpPr>
            <a:spLocks noGrp="1"/>
          </p:cNvSpPr>
          <p:nvPr>
            <p:ph idx="1"/>
          </p:nvPr>
        </p:nvSpPr>
        <p:spPr/>
        <p:txBody>
          <a:bodyPr/>
          <a:lstStyle/>
          <a:p>
            <a:pPr>
              <a:buNone/>
            </a:pPr>
            <a:endParaRPr lang="en-US" dirty="0"/>
          </a:p>
        </p:txBody>
      </p:sp>
      <p:sp>
        <p:nvSpPr>
          <p:cNvPr id="5" name="TextBox 4"/>
          <p:cNvSpPr txBox="1"/>
          <p:nvPr/>
        </p:nvSpPr>
        <p:spPr>
          <a:xfrm>
            <a:off x="561975" y="2135187"/>
            <a:ext cx="11811000" cy="6155531"/>
          </a:xfrm>
          <a:prstGeom prst="rect">
            <a:avLst/>
          </a:prstGeom>
          <a:solidFill>
            <a:schemeClr val="bg2">
              <a:lumMod val="85000"/>
            </a:schemeClr>
          </a:solidFill>
          <a:ln>
            <a:noFill/>
          </a:ln>
        </p:spPr>
        <p:txBody>
          <a:bodyPr wrap="square" rtlCol="0">
            <a:spAutoFit/>
          </a:bodyPr>
          <a:lstStyle/>
          <a:p>
            <a:pPr marL="0" marR="0">
              <a:spcBef>
                <a:spcPts val="0"/>
              </a:spcBef>
              <a:spcAft>
                <a:spcPts val="0"/>
              </a:spcAft>
            </a:pPr>
            <a:r>
              <a:rPr lang="en-US" sz="1800" b="1" dirty="0" smtClean="0">
                <a:latin typeface="Courier New"/>
                <a:ea typeface="MS Mincho"/>
                <a:cs typeface="Times New Roman"/>
              </a:rPr>
              <a:t>&lt;VB.NET&gt;</a:t>
            </a:r>
            <a:endParaRPr lang="en-US" sz="1800" dirty="0" smtClean="0">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Hello World #1 - A minimum </a:t>
            </a:r>
            <a:r>
              <a:rPr lang="en-US" sz="1800" b="1" dirty="0" err="1" smtClean="0">
                <a:solidFill>
                  <a:schemeClr val="bg1">
                    <a:lumMod val="75000"/>
                  </a:schemeClr>
                </a:solidFill>
                <a:latin typeface="Courier New"/>
                <a:ea typeface="MS Mincho"/>
                <a:cs typeface="Times New Roman"/>
              </a:rPr>
              <a:t>Revit</a:t>
            </a:r>
            <a:r>
              <a:rPr lang="en-US" sz="1800" b="1" dirty="0" smtClean="0">
                <a:solidFill>
                  <a:schemeClr val="bg1">
                    <a:lumMod val="75000"/>
                  </a:schemeClr>
                </a:solidFill>
                <a:latin typeface="Courier New"/>
                <a:ea typeface="MS Mincho"/>
                <a:cs typeface="Times New Roman"/>
              </a:rPr>
              <a:t> external command. </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600" b="1" dirty="0" smtClean="0">
                <a:solidFill>
                  <a:schemeClr val="bg1">
                    <a:lumMod val="75000"/>
                  </a:schemeClr>
                </a:solidFill>
                <a:latin typeface="Courier New"/>
                <a:ea typeface="MS Mincho"/>
                <a:cs typeface="Times New Roman"/>
              </a:rPr>
              <a:t>&lt;</a:t>
            </a:r>
            <a:r>
              <a:rPr lang="en-US" sz="1600" b="1" dirty="0" err="1" smtClean="0">
                <a:solidFill>
                  <a:schemeClr val="bg1">
                    <a:lumMod val="75000"/>
                  </a:schemeClr>
                </a:solidFill>
                <a:latin typeface="Courier New"/>
                <a:ea typeface="MS Mincho"/>
                <a:cs typeface="Times New Roman"/>
              </a:rPr>
              <a:t>Autodesk.Revit.Attributes.Transaction</a:t>
            </a:r>
            <a:r>
              <a:rPr lang="en-US" sz="1600" b="1" dirty="0" smtClean="0">
                <a:solidFill>
                  <a:schemeClr val="bg1">
                    <a:lumMod val="75000"/>
                  </a:schemeClr>
                </a:solidFill>
                <a:latin typeface="Courier New"/>
                <a:ea typeface="MS Mincho"/>
                <a:cs typeface="Times New Roman"/>
              </a:rPr>
              <a:t>(</a:t>
            </a:r>
            <a:r>
              <a:rPr lang="en-US" sz="1600" b="1" dirty="0" err="1" smtClean="0">
                <a:solidFill>
                  <a:schemeClr val="bg1">
                    <a:lumMod val="75000"/>
                  </a:schemeClr>
                </a:solidFill>
                <a:latin typeface="Courier New"/>
                <a:ea typeface="MS Mincho"/>
                <a:cs typeface="Times New Roman"/>
              </a:rPr>
              <a:t>Autodesk.Revit.Attributes.TransactionMode.Automatic</a:t>
            </a:r>
            <a:r>
              <a:rPr lang="en-US" sz="1600" b="1" dirty="0" smtClean="0">
                <a:solidFill>
                  <a:schemeClr val="bg1">
                    <a:lumMod val="75000"/>
                  </a:schemeClr>
                </a:solidFill>
                <a:latin typeface="Courier New"/>
                <a:ea typeface="MS Mincho"/>
                <a:cs typeface="Times New Roman"/>
              </a:rPr>
              <a:t>)&gt; _</a:t>
            </a:r>
            <a:endParaRPr lang="en-US" sz="16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smtClean="0">
                <a:solidFill>
                  <a:schemeClr val="bg1">
                    <a:lumMod val="75000"/>
                  </a:schemeClr>
                </a:solidFill>
                <a:latin typeface="Courier New"/>
                <a:ea typeface="MS Mincho"/>
                <a:cs typeface="Times New Roman"/>
              </a:rPr>
              <a:t>Public </a:t>
            </a:r>
            <a:r>
              <a:rPr lang="en-US" sz="1800" b="1" dirty="0" smtClean="0">
                <a:solidFill>
                  <a:schemeClr val="bg1">
                    <a:lumMod val="75000"/>
                  </a:schemeClr>
                </a:solidFill>
                <a:latin typeface="Courier New"/>
                <a:ea typeface="MS Mincho"/>
                <a:cs typeface="Times New Roman"/>
              </a:rPr>
              <a:t>Class </a:t>
            </a:r>
            <a:r>
              <a:rPr lang="en-US" sz="1800" b="1" dirty="0" err="1" smtClean="0">
                <a:solidFill>
                  <a:schemeClr val="bg1">
                    <a:lumMod val="75000"/>
                  </a:schemeClr>
                </a:solidFill>
                <a:latin typeface="Courier New"/>
                <a:ea typeface="MS Mincho"/>
                <a:cs typeface="Times New Roman"/>
              </a:rPr>
              <a:t>HelloWorld</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Implements </a:t>
            </a:r>
            <a:r>
              <a:rPr lang="en-US" sz="1800" b="1" dirty="0" err="1" smtClean="0">
                <a:solidFill>
                  <a:schemeClr val="bg1">
                    <a:lumMod val="75000"/>
                  </a:schemeClr>
                </a:solidFill>
                <a:latin typeface="Courier New"/>
                <a:ea typeface="MS Mincho"/>
                <a:cs typeface="Times New Roman"/>
              </a:rPr>
              <a:t>IExternalCommand</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Public Function Execute( _</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a:t>
            </a:r>
            <a:r>
              <a:rPr lang="en-US" sz="1800" b="1" dirty="0" err="1" smtClean="0">
                <a:solidFill>
                  <a:schemeClr val="bg1">
                    <a:lumMod val="75000"/>
                  </a:schemeClr>
                </a:solidFill>
                <a:latin typeface="Courier New"/>
                <a:ea typeface="MS Mincho"/>
                <a:cs typeface="Times New Roman"/>
              </a:rPr>
              <a:t>ByVal</a:t>
            </a:r>
            <a:r>
              <a:rPr lang="en-US" sz="1800" b="1" dirty="0" smtClean="0">
                <a:solidFill>
                  <a:schemeClr val="bg1">
                    <a:lumMod val="75000"/>
                  </a:schemeClr>
                </a:solidFill>
                <a:latin typeface="Courier New"/>
                <a:ea typeface="MS Mincho"/>
                <a:cs typeface="Times New Roman"/>
              </a:rPr>
              <a:t> </a:t>
            </a:r>
            <a:r>
              <a:rPr lang="en-US" sz="1800" b="1" dirty="0" err="1" smtClean="0">
                <a:solidFill>
                  <a:schemeClr val="bg1">
                    <a:lumMod val="75000"/>
                  </a:schemeClr>
                </a:solidFill>
                <a:latin typeface="Courier New"/>
                <a:ea typeface="MS Mincho"/>
                <a:cs typeface="Times New Roman"/>
              </a:rPr>
              <a:t>commandData</a:t>
            </a:r>
            <a:r>
              <a:rPr lang="en-US" sz="1800" b="1" dirty="0" smtClean="0">
                <a:solidFill>
                  <a:schemeClr val="bg1">
                    <a:lumMod val="75000"/>
                  </a:schemeClr>
                </a:solidFill>
                <a:latin typeface="Courier New"/>
                <a:ea typeface="MS Mincho"/>
                <a:cs typeface="Times New Roman"/>
              </a:rPr>
              <a:t> As </a:t>
            </a:r>
            <a:r>
              <a:rPr lang="en-US" sz="1800" b="1" dirty="0" err="1" smtClean="0">
                <a:solidFill>
                  <a:schemeClr val="bg1">
                    <a:lumMod val="75000"/>
                  </a:schemeClr>
                </a:solidFill>
                <a:latin typeface="Courier New"/>
                <a:ea typeface="MS Mincho"/>
                <a:cs typeface="Times New Roman"/>
              </a:rPr>
              <a:t>Autodesk.Revit.UI.ExternalCommandData</a:t>
            </a:r>
            <a:r>
              <a:rPr lang="en-US" sz="1800" b="1" dirty="0" smtClean="0">
                <a:solidFill>
                  <a:schemeClr val="bg1">
                    <a:lumMod val="75000"/>
                  </a:schemeClr>
                </a:solidFill>
                <a:latin typeface="Courier New"/>
                <a:ea typeface="MS Mincho"/>
                <a:cs typeface="Times New Roman"/>
              </a:rPr>
              <a:t>, _</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a:t>
            </a:r>
            <a:r>
              <a:rPr lang="en-US" sz="1800" b="1" dirty="0" err="1" smtClean="0">
                <a:solidFill>
                  <a:schemeClr val="bg1">
                    <a:lumMod val="75000"/>
                  </a:schemeClr>
                </a:solidFill>
                <a:latin typeface="Courier New"/>
                <a:ea typeface="MS Mincho"/>
                <a:cs typeface="Times New Roman"/>
              </a:rPr>
              <a:t>ByRef</a:t>
            </a:r>
            <a:r>
              <a:rPr lang="en-US" sz="1800" b="1" dirty="0" smtClean="0">
                <a:solidFill>
                  <a:schemeClr val="bg1">
                    <a:lumMod val="75000"/>
                  </a:schemeClr>
                </a:solidFill>
                <a:latin typeface="Courier New"/>
                <a:ea typeface="MS Mincho"/>
                <a:cs typeface="Times New Roman"/>
              </a:rPr>
              <a:t> message As String, _</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a:t>
            </a:r>
            <a:r>
              <a:rPr lang="en-US" sz="1800" b="1" dirty="0" err="1" smtClean="0">
                <a:solidFill>
                  <a:schemeClr val="bg1">
                    <a:lumMod val="75000"/>
                  </a:schemeClr>
                </a:solidFill>
                <a:latin typeface="Courier New"/>
                <a:ea typeface="MS Mincho"/>
                <a:cs typeface="Times New Roman"/>
              </a:rPr>
              <a:t>ByVal</a:t>
            </a:r>
            <a:r>
              <a:rPr lang="en-US" sz="1800" b="1" dirty="0" smtClean="0">
                <a:solidFill>
                  <a:schemeClr val="bg1">
                    <a:lumMod val="75000"/>
                  </a:schemeClr>
                </a:solidFill>
                <a:latin typeface="Courier New"/>
                <a:ea typeface="MS Mincho"/>
                <a:cs typeface="Times New Roman"/>
              </a:rPr>
              <a:t> elements As </a:t>
            </a:r>
            <a:r>
              <a:rPr lang="en-US" sz="1800" b="1" dirty="0" err="1" smtClean="0">
                <a:solidFill>
                  <a:schemeClr val="bg1">
                    <a:lumMod val="75000"/>
                  </a:schemeClr>
                </a:solidFill>
                <a:latin typeface="Courier New"/>
                <a:ea typeface="MS Mincho"/>
                <a:cs typeface="Times New Roman"/>
              </a:rPr>
              <a:t>Autodesk.Revit.DB.ElementSet</a:t>
            </a:r>
            <a:r>
              <a:rPr lang="en-US" sz="1800" b="1" dirty="0" smtClean="0">
                <a:solidFill>
                  <a:schemeClr val="bg1">
                    <a:lumMod val="75000"/>
                  </a:schemeClr>
                </a:solidFill>
                <a:latin typeface="Courier New"/>
                <a:ea typeface="MS Mincho"/>
                <a:cs typeface="Times New Roman"/>
              </a:rPr>
              <a:t>) _</a:t>
            </a:r>
            <a:br>
              <a:rPr lang="en-US" sz="1800" b="1" dirty="0" smtClean="0">
                <a:solidFill>
                  <a:schemeClr val="bg1">
                    <a:lumMod val="75000"/>
                  </a:schemeClr>
                </a:solidFill>
                <a:latin typeface="Courier New"/>
                <a:ea typeface="MS Mincho"/>
                <a:cs typeface="Times New Roman"/>
              </a:rPr>
            </a:b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As </a:t>
            </a:r>
            <a:r>
              <a:rPr lang="en-US" sz="1800" b="1" dirty="0" err="1" smtClean="0">
                <a:solidFill>
                  <a:schemeClr val="bg1">
                    <a:lumMod val="75000"/>
                  </a:schemeClr>
                </a:solidFill>
                <a:latin typeface="Courier New"/>
                <a:ea typeface="MS Mincho"/>
                <a:cs typeface="Times New Roman"/>
              </a:rPr>
              <a:t>Autodesk.Revit.UI.Result</a:t>
            </a:r>
            <a:r>
              <a:rPr lang="en-US" sz="1800" b="1" dirty="0" smtClean="0">
                <a:solidFill>
                  <a:schemeClr val="bg1">
                    <a:lumMod val="75000"/>
                  </a:schemeClr>
                </a:solidFill>
                <a:latin typeface="Courier New"/>
                <a:ea typeface="MS Mincho"/>
                <a:cs typeface="Times New Roman"/>
              </a:rPr>
              <a:t> _</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Implements </a:t>
            </a:r>
            <a:r>
              <a:rPr lang="en-US" sz="1800" b="1" dirty="0" err="1" smtClean="0">
                <a:solidFill>
                  <a:schemeClr val="bg1">
                    <a:lumMod val="75000"/>
                  </a:schemeClr>
                </a:solidFill>
                <a:latin typeface="Courier New"/>
                <a:ea typeface="MS Mincho"/>
                <a:cs typeface="Times New Roman"/>
              </a:rPr>
              <a:t>Autodesk.Revit.UI.IExternalCommand.Execute</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err="1" smtClean="0">
                <a:latin typeface="Courier New"/>
                <a:ea typeface="MS Mincho"/>
                <a:cs typeface="Times New Roman"/>
              </a:rPr>
              <a:t>Autodesk.Revit.UI.TaskDialog.Show</a:t>
            </a:r>
            <a:r>
              <a:rPr lang="en-US" sz="1800" b="1" dirty="0" smtClean="0">
                <a:latin typeface="Courier New"/>
                <a:ea typeface="MS Mincho"/>
                <a:cs typeface="Times New Roman"/>
              </a:rPr>
              <a:t>(</a:t>
            </a:r>
            <a:r>
              <a:rPr lang="en-US" sz="1800" b="1" dirty="0" smtClean="0">
                <a:solidFill>
                  <a:srgbClr val="A31515"/>
                </a:solidFill>
                <a:latin typeface="Courier New"/>
                <a:ea typeface="MS Mincho"/>
                <a:cs typeface="Times New Roman"/>
              </a:rPr>
              <a:t>"My Dialog Title"</a:t>
            </a:r>
            <a:r>
              <a:rPr lang="en-US" sz="1800" b="1" dirty="0" smtClean="0">
                <a:latin typeface="Courier New"/>
                <a:ea typeface="MS Mincho"/>
                <a:cs typeface="Times New Roman"/>
              </a:rPr>
              <a:t>, </a:t>
            </a:r>
            <a:r>
              <a:rPr lang="en-US" sz="1800" b="1" dirty="0" smtClean="0">
                <a:solidFill>
                  <a:srgbClr val="A31515"/>
                </a:solidFill>
                <a:latin typeface="Courier New"/>
                <a:ea typeface="MS Mincho"/>
                <a:cs typeface="Times New Roman"/>
              </a:rPr>
              <a:t>"Hello World!"</a:t>
            </a:r>
            <a:r>
              <a:rPr lang="en-US" sz="1800" b="1" dirty="0" smtClean="0">
                <a:latin typeface="Courier New"/>
                <a:ea typeface="MS Mincho"/>
                <a:cs typeface="Times New Roman"/>
              </a:rPr>
              <a:t>)</a:t>
            </a:r>
          </a:p>
          <a:p>
            <a:pPr marL="0" marR="0">
              <a:spcBef>
                <a:spcPts val="0"/>
              </a:spcBef>
              <a:spcAft>
                <a:spcPts val="0"/>
              </a:spcAft>
            </a:pPr>
            <a:endParaRPr lang="en-US" sz="1800" b="1" dirty="0" smtClean="0">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Return </a:t>
            </a:r>
            <a:r>
              <a:rPr lang="en-US" sz="1800" b="1" dirty="0" err="1" smtClean="0">
                <a:solidFill>
                  <a:schemeClr val="bg1">
                    <a:lumMod val="75000"/>
                  </a:schemeClr>
                </a:solidFill>
                <a:latin typeface="Courier New"/>
                <a:ea typeface="MS Mincho"/>
                <a:cs typeface="Times New Roman"/>
              </a:rPr>
              <a:t>Result.Succeeded</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End Function</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a:t>
            </a:r>
            <a:endParaRPr lang="en-US" sz="1800" b="1" dirty="0" smtClean="0">
              <a:solidFill>
                <a:schemeClr val="bg1">
                  <a:lumMod val="75000"/>
                </a:schemeClr>
              </a:solidFill>
              <a:latin typeface="Calibri"/>
              <a:ea typeface="MS Mincho"/>
              <a:cs typeface="Times New Roman"/>
            </a:endParaRPr>
          </a:p>
          <a:p>
            <a:pPr marL="0" marR="0">
              <a:spcBef>
                <a:spcPts val="0"/>
              </a:spcBef>
              <a:spcAft>
                <a:spcPts val="1000"/>
              </a:spcAft>
            </a:pPr>
            <a:r>
              <a:rPr lang="en-US" sz="1800" b="1" dirty="0" smtClean="0">
                <a:solidFill>
                  <a:schemeClr val="bg1">
                    <a:lumMod val="75000"/>
                  </a:schemeClr>
                </a:solidFill>
                <a:latin typeface="Courier New"/>
                <a:ea typeface="MS Mincho"/>
                <a:cs typeface="Times New Roman"/>
              </a:rPr>
              <a:t>End Class</a:t>
            </a:r>
            <a:r>
              <a:rPr lang="en-US" sz="1800" dirty="0" smtClean="0">
                <a:solidFill>
                  <a:srgbClr val="0000FF"/>
                </a:solidFill>
                <a:latin typeface="Courier New"/>
                <a:ea typeface="MS Mincho"/>
                <a:cs typeface="Times New Roman"/>
              </a:rPr>
              <a:t/>
            </a:r>
            <a:br>
              <a:rPr lang="en-US" sz="1800" dirty="0" smtClean="0">
                <a:solidFill>
                  <a:srgbClr val="0000FF"/>
                </a:solidFill>
                <a:latin typeface="Courier New"/>
                <a:ea typeface="MS Mincho"/>
                <a:cs typeface="Times New Roman"/>
              </a:rPr>
            </a:br>
            <a:r>
              <a:rPr lang="en-US" sz="1800" b="1" dirty="0" smtClean="0">
                <a:latin typeface="Courier New"/>
                <a:ea typeface="MS Mincho"/>
                <a:cs typeface="Times New Roman"/>
              </a:rPr>
              <a:t>&lt;/VB.NET&gt;</a:t>
            </a:r>
            <a:r>
              <a:rPr lang="en-US" sz="1800" dirty="0" smtClean="0">
                <a:latin typeface="Courier New"/>
                <a:ea typeface="MS Mincho"/>
                <a:cs typeface="Times New Roman"/>
              </a:rPr>
              <a:t> </a:t>
            </a:r>
            <a:endParaRPr lang="en-US" sz="1800" dirty="0"/>
          </a:p>
        </p:txBody>
      </p:sp>
      <p:sp>
        <p:nvSpPr>
          <p:cNvPr id="6" name="Rectangle 5"/>
          <p:cNvSpPr/>
          <p:nvPr/>
        </p:nvSpPr>
        <p:spPr bwMode="auto">
          <a:xfrm>
            <a:off x="333375" y="5792787"/>
            <a:ext cx="12268200" cy="609600"/>
          </a:xfrm>
          <a:prstGeom prst="rect">
            <a:avLst/>
          </a:prstGeom>
          <a:noFill/>
          <a:ln w="254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7" name="Rectangular Callout 6"/>
          <p:cNvSpPr/>
          <p:nvPr/>
        </p:nvSpPr>
        <p:spPr bwMode="auto">
          <a:xfrm>
            <a:off x="5133975" y="7316787"/>
            <a:ext cx="3810000" cy="1371600"/>
          </a:xfrm>
          <a:prstGeom prst="wedgeRectCallout">
            <a:avLst>
              <a:gd name="adj1" fmla="val -30621"/>
              <a:gd name="adj2" fmla="val -107850"/>
            </a:avLst>
          </a:prstGeom>
          <a:solidFill>
            <a:srgbClr val="FFC9C9">
              <a:alpha val="80000"/>
            </a:srgbClr>
          </a:solid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rPr>
              <a:t>Task Dialog:</a:t>
            </a:r>
            <a:r>
              <a:rPr kumimoji="0" lang="en-US" sz="2400" b="0" i="0" u="none" strike="noStrike" cap="none" normalizeH="0" dirty="0" smtClean="0">
                <a:ln>
                  <a:noFill/>
                </a:ln>
                <a:solidFill>
                  <a:srgbClr val="000000"/>
                </a:solidFill>
                <a:effectLst/>
                <a:latin typeface="Gill Sans" charset="0"/>
                <a:ea typeface="ヒラギノ角ゴ Pro W3" charset="0"/>
                <a:cs typeface="ヒラギノ角ゴ Pro W3" charset="0"/>
                <a:sym typeface="Gill Sans" charset="0"/>
              </a:rPr>
              <a:t> </a:t>
            </a:r>
            <a:r>
              <a:rPr kumimoji="0" lang="en-US" sz="2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rPr>
              <a:t> </a:t>
            </a:r>
          </a:p>
          <a:p>
            <a:pPr marL="0" marR="0" indent="0" defTabSz="914400" rtl="0" eaLnBrk="1" fontAlgn="base" latinLnBrk="0" hangingPunct="1">
              <a:lnSpc>
                <a:spcPct val="100000"/>
              </a:lnSpc>
              <a:spcBef>
                <a:spcPct val="0"/>
              </a:spcBef>
              <a:spcAft>
                <a:spcPct val="0"/>
              </a:spcAft>
              <a:buClrTx/>
              <a:buSzTx/>
              <a:buFontTx/>
              <a:buNone/>
              <a:tabLst/>
            </a:pPr>
            <a:r>
              <a:rPr lang="en-US" sz="2400" dirty="0" err="1" smtClean="0">
                <a:solidFill>
                  <a:srgbClr val="000000"/>
                </a:solidFill>
                <a:latin typeface="Gill Sans" charset="0"/>
                <a:ea typeface="ヒラギノ角ゴ Pro W3" charset="0"/>
                <a:cs typeface="ヒラギノ角ゴ Pro W3" charset="0"/>
                <a:sym typeface="Gill Sans" charset="0"/>
              </a:rPr>
              <a:t>Revit</a:t>
            </a:r>
            <a:r>
              <a:rPr lang="en-US" sz="2400" dirty="0" smtClean="0">
                <a:solidFill>
                  <a:srgbClr val="000000"/>
                </a:solidFill>
                <a:latin typeface="Gill Sans" charset="0"/>
                <a:ea typeface="ヒラギノ角ゴ Pro W3" charset="0"/>
                <a:cs typeface="ヒラギノ角ゴ Pro W3" charset="0"/>
                <a:sym typeface="Gill Sans" charset="0"/>
              </a:rPr>
              <a:t>-style message box</a:t>
            </a:r>
            <a:br>
              <a:rPr lang="en-US" sz="2400" dirty="0" smtClean="0">
                <a:solidFill>
                  <a:srgbClr val="000000"/>
                </a:solidFill>
                <a:latin typeface="Gill Sans" charset="0"/>
                <a:ea typeface="ヒラギノ角ゴ Pro W3" charset="0"/>
                <a:cs typeface="ヒラギノ角ゴ Pro W3" charset="0"/>
                <a:sym typeface="Gill Sans" charset="0"/>
              </a:rPr>
            </a:br>
            <a:r>
              <a:rPr lang="en-US" sz="2400" dirty="0" smtClean="0">
                <a:solidFill>
                  <a:srgbClr val="000000"/>
                </a:solidFill>
                <a:latin typeface="Gill Sans" charset="0"/>
                <a:ea typeface="ヒラギノ角ゴ Pro W3" charset="0"/>
                <a:cs typeface="ヒラギノ角ゴ Pro W3" charset="0"/>
                <a:sym typeface="Gill Sans" charset="0"/>
              </a:rPr>
              <a:t>to say </a:t>
            </a:r>
            <a:r>
              <a:rPr kumimoji="0" lang="en-US" sz="2400" b="0" i="0" u="none" strike="noStrike" cap="none" normalizeH="0" dirty="0" smtClean="0">
                <a:ln>
                  <a:noFill/>
                </a:ln>
                <a:solidFill>
                  <a:srgbClr val="000000"/>
                </a:solidFill>
                <a:effectLst/>
                <a:latin typeface="Gill Sans" charset="0"/>
                <a:ea typeface="ヒラギノ角ゴ Pro W3" charset="0"/>
                <a:cs typeface="ヒラギノ角ゴ Pro W3" charset="0"/>
                <a:sym typeface="Gill Sans" charset="0"/>
              </a:rPr>
              <a:t> “Hello World”</a:t>
            </a:r>
            <a:endParaRPr kumimoji="0" lang="en-US" sz="2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8" name="TextBox 7"/>
          <p:cNvSpPr txBox="1"/>
          <p:nvPr/>
        </p:nvSpPr>
        <p:spPr>
          <a:xfrm>
            <a:off x="6505575" y="3659187"/>
            <a:ext cx="5486400" cy="461665"/>
          </a:xfrm>
          <a:prstGeom prst="rect">
            <a:avLst/>
          </a:prstGeom>
          <a:noFill/>
        </p:spPr>
        <p:txBody>
          <a:bodyPr wrap="square" rtlCol="0">
            <a:spAutoFit/>
          </a:bodyPr>
          <a:lstStyle/>
          <a:p>
            <a:r>
              <a:rPr lang="en-US" sz="2400" dirty="0" smtClean="0">
                <a:latin typeface="+mn-lt"/>
              </a:rPr>
              <a:t>4. Show a dialog with a message</a:t>
            </a:r>
            <a:endParaRPr lang="en-US" sz="2400" dirty="0">
              <a:latin typeface="+mn-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p:txBody>
          <a:bodyPr/>
          <a:lstStyle/>
          <a:p>
            <a:pPr>
              <a:spcBef>
                <a:spcPct val="10000"/>
              </a:spcBef>
              <a:buNone/>
            </a:pPr>
            <a:r>
              <a:rPr lang="en-GB" dirty="0" smtClean="0"/>
              <a:t>Introduction</a:t>
            </a:r>
          </a:p>
          <a:p>
            <a:pPr lvl="1">
              <a:spcBef>
                <a:spcPct val="10000"/>
              </a:spcBef>
            </a:pPr>
            <a:r>
              <a:rPr lang="en-GB" sz="2400" dirty="0" smtClean="0"/>
              <a:t>Products, SDK, documentation and samples</a:t>
            </a:r>
          </a:p>
          <a:p>
            <a:pPr>
              <a:spcBef>
                <a:spcPct val="10000"/>
              </a:spcBef>
              <a:buNone/>
            </a:pPr>
            <a:endParaRPr lang="en-GB" dirty="0" smtClean="0"/>
          </a:p>
          <a:p>
            <a:pPr>
              <a:spcBef>
                <a:spcPct val="10000"/>
              </a:spcBef>
              <a:buNone/>
            </a:pPr>
            <a:r>
              <a:rPr lang="en-GB" dirty="0" smtClean="0"/>
              <a:t>Getting Started and Hello World</a:t>
            </a:r>
          </a:p>
          <a:p>
            <a:pPr lvl="1">
              <a:spcBef>
                <a:spcPct val="10000"/>
              </a:spcBef>
            </a:pPr>
            <a:r>
              <a:rPr lang="en-GB" sz="2400" dirty="0" smtClean="0"/>
              <a:t>Development environment, </a:t>
            </a:r>
            <a:r>
              <a:rPr lang="en-GB" sz="2400" err="1" smtClean="0"/>
              <a:t>Revit</a:t>
            </a:r>
            <a:r>
              <a:rPr lang="en-GB" sz="2400" smtClean="0"/>
              <a:t> add-ins, </a:t>
            </a:r>
            <a:r>
              <a:rPr lang="en-GB" sz="2400" dirty="0" smtClean="0"/>
              <a:t>external command and application</a:t>
            </a:r>
            <a:r>
              <a:rPr lang="en-GB" sz="2400" smtClean="0"/>
              <a:t>, add-in </a:t>
            </a:r>
            <a:r>
              <a:rPr lang="en-GB" sz="2400" dirty="0" smtClean="0"/>
              <a:t>manifest, </a:t>
            </a:r>
            <a:r>
              <a:rPr lang="en-GB" sz="2400" dirty="0" err="1" smtClean="0"/>
              <a:t>RvtSamples</a:t>
            </a:r>
            <a:r>
              <a:rPr lang="en-GB" sz="2400" dirty="0" smtClean="0"/>
              <a:t> </a:t>
            </a:r>
            <a:r>
              <a:rPr lang="en-GB" sz="2400" smtClean="0"/>
              <a:t>and RevitLookup</a:t>
            </a:r>
            <a:endParaRPr lang="en-GB" sz="2400" dirty="0" smtClean="0"/>
          </a:p>
          <a:p>
            <a:pPr>
              <a:spcBef>
                <a:spcPct val="10000"/>
              </a:spcBef>
              <a:buNone/>
            </a:pPr>
            <a:endParaRPr lang="en-GB" dirty="0" smtClean="0"/>
          </a:p>
          <a:p>
            <a:pPr>
              <a:spcBef>
                <a:spcPct val="10000"/>
              </a:spcBef>
              <a:buNone/>
            </a:pPr>
            <a:r>
              <a:rPr lang="en-GB" dirty="0" smtClean="0"/>
              <a:t>Database Fundamentals </a:t>
            </a:r>
          </a:p>
          <a:p>
            <a:pPr lvl="1">
              <a:spcBef>
                <a:spcPct val="10000"/>
              </a:spcBef>
            </a:pPr>
            <a:r>
              <a:rPr lang="en-GB" sz="2400" dirty="0" smtClean="0"/>
              <a:t>Understanding the representation of </a:t>
            </a:r>
            <a:r>
              <a:rPr lang="en-GB" sz="2400" err="1" smtClean="0"/>
              <a:t>Revit</a:t>
            </a:r>
            <a:r>
              <a:rPr lang="en-GB" sz="2400" smtClean="0"/>
              <a:t> elements</a:t>
            </a:r>
            <a:endParaRPr lang="en-GB" sz="2400" dirty="0" smtClean="0"/>
          </a:p>
          <a:p>
            <a:pPr lvl="1">
              <a:spcBef>
                <a:spcPct val="10000"/>
              </a:spcBef>
            </a:pPr>
            <a:r>
              <a:rPr lang="en-GB" sz="2400" dirty="0" smtClean="0"/>
              <a:t>Element iteration, filtering </a:t>
            </a:r>
            <a:r>
              <a:rPr lang="en-GB" sz="2400" smtClean="0"/>
              <a:t>and queries</a:t>
            </a:r>
            <a:endParaRPr lang="en-GB" sz="2400" dirty="0" smtClean="0"/>
          </a:p>
          <a:p>
            <a:pPr lvl="1">
              <a:spcBef>
                <a:spcPct val="10000"/>
              </a:spcBef>
            </a:pPr>
            <a:r>
              <a:rPr lang="en-GB" sz="2400" dirty="0" smtClean="0"/>
              <a:t>Element modification</a:t>
            </a:r>
          </a:p>
          <a:p>
            <a:pPr lvl="1">
              <a:spcBef>
                <a:spcPct val="10000"/>
              </a:spcBef>
            </a:pPr>
            <a:r>
              <a:rPr lang="en-GB" sz="2400" smtClean="0"/>
              <a:t>Model creation</a:t>
            </a:r>
            <a:endParaRPr lang="en-GB" sz="2400" dirty="0" smtClean="0"/>
          </a:p>
          <a:p>
            <a:pPr lvl="1"/>
            <a:endParaRPr lang="en-US" sz="2100" dirty="0" smtClean="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Add-in Manifest</a:t>
            </a:r>
            <a:br>
              <a:rPr lang="en-US" dirty="0" smtClean="0"/>
            </a:br>
            <a:r>
              <a:rPr lang="en-US" sz="2800" b="0" i="1" dirty="0" smtClean="0">
                <a:solidFill>
                  <a:schemeClr val="accent4"/>
                </a:solidFill>
              </a:rPr>
              <a:t>Registration Mechanism </a:t>
            </a:r>
            <a:endParaRPr lang="en-US" sz="2800" b="0" i="1" dirty="0">
              <a:solidFill>
                <a:schemeClr val="accent4"/>
              </a:solidFill>
            </a:endParaRPr>
          </a:p>
        </p:txBody>
      </p:sp>
      <p:sp>
        <p:nvSpPr>
          <p:cNvPr id="3" name="Content Placeholder 2"/>
          <p:cNvSpPr>
            <a:spLocks noGrp="1"/>
          </p:cNvSpPr>
          <p:nvPr>
            <p:ph idx="1"/>
          </p:nvPr>
        </p:nvSpPr>
        <p:spPr>
          <a:xfrm>
            <a:off x="593725" y="1677987"/>
            <a:ext cx="11762080" cy="6096000"/>
          </a:xfrm>
        </p:spPr>
        <p:txBody>
          <a:bodyPr/>
          <a:lstStyle/>
          <a:p>
            <a:r>
              <a:rPr lang="en-US" smtClean="0"/>
              <a:t>Automatically </a:t>
            </a:r>
            <a:r>
              <a:rPr lang="en-US" dirty="0" smtClean="0"/>
              <a:t>read by </a:t>
            </a:r>
            <a:r>
              <a:rPr lang="en-US" dirty="0" err="1" smtClean="0"/>
              <a:t>Revit</a:t>
            </a:r>
            <a:r>
              <a:rPr lang="en-US" dirty="0" smtClean="0"/>
              <a:t> at startup</a:t>
            </a:r>
          </a:p>
          <a:p>
            <a:pPr>
              <a:buNone/>
            </a:pPr>
            <a:endParaRPr lang="en-US" smtClean="0"/>
          </a:p>
          <a:p>
            <a:pPr>
              <a:buNone/>
            </a:pPr>
            <a:r>
              <a:rPr lang="en-US" smtClean="0"/>
              <a:t>Two </a:t>
            </a:r>
            <a:r>
              <a:rPr lang="en-US" dirty="0" smtClean="0"/>
              <a:t>locations: All Users, and &lt;user&gt; specific location </a:t>
            </a:r>
          </a:p>
          <a:p>
            <a:pPr>
              <a:buNone/>
            </a:pPr>
            <a:endParaRPr lang="en-US" sz="2800" u="sng" smtClean="0"/>
          </a:p>
          <a:p>
            <a:pPr>
              <a:buNone/>
            </a:pPr>
            <a:r>
              <a:rPr lang="en-US" sz="2800" u="sng" smtClean="0"/>
              <a:t>Windows </a:t>
            </a:r>
            <a:r>
              <a:rPr lang="en-US" sz="2800" u="sng" dirty="0" smtClean="0"/>
              <a:t>XP </a:t>
            </a:r>
          </a:p>
          <a:p>
            <a:pPr>
              <a:buNone/>
            </a:pPr>
            <a:r>
              <a:rPr lang="en-US" sz="2400" dirty="0" smtClean="0"/>
              <a:t>C:\Documents and Settings\All </a:t>
            </a:r>
            <a:r>
              <a:rPr lang="en-US" sz="2400" smtClean="0"/>
              <a:t>Users\Application Data\Autodesk\Revit\Addins\2012</a:t>
            </a:r>
            <a:endParaRPr lang="en-US" sz="2400" dirty="0" smtClean="0"/>
          </a:p>
          <a:p>
            <a:pPr>
              <a:buNone/>
            </a:pPr>
            <a:r>
              <a:rPr lang="en-US" sz="2400" dirty="0" smtClean="0"/>
              <a:t>C:\Documents and Settings\&lt;user&gt;\</a:t>
            </a:r>
            <a:r>
              <a:rPr lang="en-US" sz="2400" smtClean="0"/>
              <a:t>Application Data\Autodesk\Revit\Addins\2012</a:t>
            </a:r>
            <a:endParaRPr lang="en-US" sz="2400" dirty="0" smtClean="0"/>
          </a:p>
          <a:p>
            <a:pPr>
              <a:buNone/>
            </a:pPr>
            <a:endParaRPr lang="en-US" dirty="0" smtClean="0"/>
          </a:p>
          <a:p>
            <a:pPr>
              <a:buNone/>
            </a:pPr>
            <a:r>
              <a:rPr lang="en-US" sz="2800" u="sng" dirty="0" smtClean="0"/>
              <a:t>Vista/Windows 7</a:t>
            </a:r>
          </a:p>
          <a:p>
            <a:pPr>
              <a:buNone/>
            </a:pPr>
            <a:r>
              <a:rPr lang="en-US" sz="2400" dirty="0" smtClean="0"/>
              <a:t>C</a:t>
            </a:r>
            <a:r>
              <a:rPr lang="en-US" sz="2400" smtClean="0"/>
              <a:t>:\ProgramData\Autodesk\Revit\Addins\2012</a:t>
            </a:r>
            <a:endParaRPr lang="en-US" sz="2400" dirty="0" smtClean="0"/>
          </a:p>
          <a:p>
            <a:pPr>
              <a:buNone/>
            </a:pPr>
            <a:r>
              <a:rPr lang="en-US" sz="2400" dirty="0" smtClean="0"/>
              <a:t>C:\Users\&lt;user</a:t>
            </a:r>
            <a:r>
              <a:rPr lang="en-US" sz="2400" smtClean="0"/>
              <a:t>&gt;\AppData\Roaming\Autodesk\Revit\Addins\2012</a:t>
            </a:r>
            <a:endParaRPr lang="en-US" sz="2400" dirty="0" smtClean="0"/>
          </a:p>
          <a:p>
            <a:pPr>
              <a:buNone/>
            </a:pPr>
            <a:endParaRPr lang="en-US" sz="2400" dirty="0" smtClean="0"/>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Add-in Manifest</a:t>
            </a:r>
            <a:br>
              <a:rPr lang="en-US" dirty="0" smtClean="0"/>
            </a:br>
            <a:r>
              <a:rPr lang="en-US" sz="2800" b="0" i="1" dirty="0" smtClean="0">
                <a:solidFill>
                  <a:schemeClr val="accent4"/>
                </a:solidFill>
              </a:rPr>
              <a:t>.</a:t>
            </a:r>
            <a:r>
              <a:rPr lang="en-US" sz="2800" b="0" i="1" dirty="0" err="1" smtClean="0">
                <a:solidFill>
                  <a:schemeClr val="accent4"/>
                </a:solidFill>
              </a:rPr>
              <a:t>addin</a:t>
            </a:r>
            <a:r>
              <a:rPr lang="en-US" sz="2800" b="0" i="1" dirty="0" smtClean="0">
                <a:solidFill>
                  <a:schemeClr val="accent4"/>
                </a:solidFill>
              </a:rPr>
              <a:t> File </a:t>
            </a:r>
            <a:endParaRPr lang="en-US" sz="2800" b="0" i="1" dirty="0">
              <a:solidFill>
                <a:schemeClr val="accent4"/>
              </a:solidFill>
            </a:endParaRPr>
          </a:p>
        </p:txBody>
      </p:sp>
      <p:sp>
        <p:nvSpPr>
          <p:cNvPr id="3" name="Content Placeholder 2"/>
          <p:cNvSpPr>
            <a:spLocks noGrp="1"/>
          </p:cNvSpPr>
          <p:nvPr>
            <p:ph idx="1"/>
          </p:nvPr>
        </p:nvSpPr>
        <p:spPr/>
        <p:txBody>
          <a:bodyPr/>
          <a:lstStyle/>
          <a:p>
            <a:pPr>
              <a:buNone/>
            </a:pPr>
            <a:endParaRPr lang="en-US" sz="2400" dirty="0" smtClean="0"/>
          </a:p>
          <a:p>
            <a:pPr>
              <a:buNone/>
            </a:pPr>
            <a:endParaRPr lang="en-US" sz="2400" dirty="0" smtClean="0"/>
          </a:p>
          <a:p>
            <a:pPr>
              <a:buNone/>
            </a:pPr>
            <a:endParaRPr lang="en-US" sz="2400" dirty="0" smtClean="0"/>
          </a:p>
          <a:p>
            <a:pPr>
              <a:buNone/>
            </a:pPr>
            <a:endParaRPr lang="en-US" sz="2400" dirty="0" smtClean="0"/>
          </a:p>
          <a:p>
            <a:pPr>
              <a:buNone/>
            </a:pPr>
            <a:endParaRPr lang="en-US" sz="2400" dirty="0" smtClean="0"/>
          </a:p>
          <a:p>
            <a:pPr>
              <a:buNone/>
            </a:pPr>
            <a:endParaRPr lang="en-US" sz="2400" dirty="0" smtClean="0"/>
          </a:p>
          <a:p>
            <a:pPr>
              <a:buNone/>
            </a:pPr>
            <a:endParaRPr lang="en-US" sz="2400" dirty="0" smtClean="0"/>
          </a:p>
          <a:p>
            <a:pPr>
              <a:buNone/>
            </a:pPr>
            <a:endParaRPr lang="en-US" sz="2400" dirty="0" smtClean="0"/>
          </a:p>
          <a:p>
            <a:pPr>
              <a:buNone/>
            </a:pPr>
            <a:endParaRPr lang="en-US" sz="2400" dirty="0" smtClean="0"/>
          </a:p>
          <a:p>
            <a:pPr>
              <a:buNone/>
            </a:pPr>
            <a:endParaRPr lang="en-US" sz="2400" dirty="0" smtClean="0"/>
          </a:p>
          <a:p>
            <a:pPr>
              <a:buNone/>
            </a:pPr>
            <a:endParaRPr lang="en-US" sz="2400" dirty="0" smtClean="0"/>
          </a:p>
        </p:txBody>
      </p:sp>
      <p:sp>
        <p:nvSpPr>
          <p:cNvPr id="5" name="TextBox 4"/>
          <p:cNvSpPr txBox="1"/>
          <p:nvPr/>
        </p:nvSpPr>
        <p:spPr>
          <a:xfrm>
            <a:off x="561975" y="2135187"/>
            <a:ext cx="11811000" cy="3513269"/>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b="1" dirty="0" smtClean="0">
                <a:solidFill>
                  <a:srgbClr val="0000FF"/>
                </a:solidFill>
                <a:latin typeface="Courier New"/>
                <a:ea typeface="MS Mincho"/>
                <a:cs typeface="Times New Roman"/>
              </a:rPr>
              <a:t>&lt;?</a:t>
            </a:r>
            <a:r>
              <a:rPr lang="en-US" sz="1800" b="1" dirty="0" smtClean="0">
                <a:solidFill>
                  <a:srgbClr val="A31515"/>
                </a:solidFill>
                <a:latin typeface="Courier New"/>
                <a:ea typeface="MS Mincho"/>
                <a:cs typeface="Times New Roman"/>
              </a:rPr>
              <a:t>xml</a:t>
            </a:r>
            <a:r>
              <a:rPr lang="en-US" sz="1800" b="1" dirty="0" smtClean="0">
                <a:solidFill>
                  <a:srgbClr val="0000FF"/>
                </a:solidFill>
                <a:latin typeface="Courier New"/>
                <a:ea typeface="MS Mincho"/>
                <a:cs typeface="Times New Roman"/>
              </a:rPr>
              <a:t> </a:t>
            </a:r>
            <a:r>
              <a:rPr lang="en-US" sz="1800" b="1" dirty="0" smtClean="0">
                <a:solidFill>
                  <a:srgbClr val="FF0000"/>
                </a:solidFill>
                <a:latin typeface="Courier New"/>
                <a:ea typeface="MS Mincho"/>
                <a:cs typeface="Times New Roman"/>
              </a:rPr>
              <a:t>version</a:t>
            </a:r>
            <a:r>
              <a:rPr lang="en-US" sz="1800" b="1" dirty="0" smtClean="0">
                <a:solidFill>
                  <a:srgbClr val="0000FF"/>
                </a:solidFill>
                <a:latin typeface="Courier New"/>
                <a:ea typeface="MS Mincho"/>
                <a:cs typeface="Times New Roman"/>
              </a:rPr>
              <a:t>=</a:t>
            </a:r>
            <a:r>
              <a:rPr lang="en-US" sz="1800" b="1" dirty="0" smtClean="0">
                <a:latin typeface="Courier New"/>
                <a:ea typeface="MS Mincho"/>
                <a:cs typeface="Times New Roman"/>
              </a:rPr>
              <a:t>"</a:t>
            </a:r>
            <a:r>
              <a:rPr lang="en-US" sz="1800" b="1" dirty="0" smtClean="0">
                <a:solidFill>
                  <a:srgbClr val="0000FF"/>
                </a:solidFill>
                <a:latin typeface="Courier New"/>
                <a:ea typeface="MS Mincho"/>
                <a:cs typeface="Times New Roman"/>
              </a:rPr>
              <a:t>1.0</a:t>
            </a:r>
            <a:r>
              <a:rPr lang="en-US" sz="1800" b="1" dirty="0" smtClean="0">
                <a:latin typeface="Courier New"/>
                <a:ea typeface="MS Mincho"/>
                <a:cs typeface="Times New Roman"/>
              </a:rPr>
              <a:t>"</a:t>
            </a:r>
            <a:r>
              <a:rPr lang="en-US" sz="1800" b="1" dirty="0" smtClean="0">
                <a:solidFill>
                  <a:srgbClr val="0000FF"/>
                </a:solidFill>
                <a:latin typeface="Courier New"/>
                <a:ea typeface="MS Mincho"/>
                <a:cs typeface="Times New Roman"/>
              </a:rPr>
              <a:t> </a:t>
            </a:r>
            <a:r>
              <a:rPr lang="en-US" sz="1800" b="1" dirty="0" smtClean="0">
                <a:solidFill>
                  <a:srgbClr val="FF0000"/>
                </a:solidFill>
                <a:latin typeface="Courier New"/>
                <a:ea typeface="MS Mincho"/>
                <a:cs typeface="Times New Roman"/>
              </a:rPr>
              <a:t>encoding</a:t>
            </a:r>
            <a:r>
              <a:rPr lang="en-US" sz="1800" b="1" dirty="0" smtClean="0">
                <a:solidFill>
                  <a:srgbClr val="0000FF"/>
                </a:solidFill>
                <a:latin typeface="Courier New"/>
                <a:ea typeface="MS Mincho"/>
                <a:cs typeface="Times New Roman"/>
              </a:rPr>
              <a:t>=</a:t>
            </a:r>
            <a:r>
              <a:rPr lang="en-US" sz="1800" b="1" dirty="0" smtClean="0">
                <a:latin typeface="Courier New"/>
                <a:ea typeface="MS Mincho"/>
                <a:cs typeface="Times New Roman"/>
              </a:rPr>
              <a:t>"</a:t>
            </a:r>
            <a:r>
              <a:rPr lang="en-US" sz="1800" b="1" dirty="0" smtClean="0">
                <a:solidFill>
                  <a:srgbClr val="0000FF"/>
                </a:solidFill>
                <a:latin typeface="Courier New"/>
                <a:ea typeface="MS Mincho"/>
                <a:cs typeface="Times New Roman"/>
              </a:rPr>
              <a:t>utf-8</a:t>
            </a:r>
            <a:r>
              <a:rPr lang="en-US" sz="1800" b="1" dirty="0" smtClean="0">
                <a:latin typeface="Courier New"/>
                <a:ea typeface="MS Mincho"/>
                <a:cs typeface="Times New Roman"/>
              </a:rPr>
              <a:t>"</a:t>
            </a:r>
            <a:r>
              <a:rPr lang="en-US" sz="1800" b="1" dirty="0" smtClean="0">
                <a:solidFill>
                  <a:srgbClr val="0000FF"/>
                </a:solidFill>
                <a:latin typeface="Courier New"/>
                <a:ea typeface="MS Mincho"/>
                <a:cs typeface="Times New Roman"/>
              </a:rPr>
              <a:t> </a:t>
            </a:r>
            <a:r>
              <a:rPr lang="en-US" sz="1800" b="1" dirty="0" smtClean="0">
                <a:solidFill>
                  <a:srgbClr val="FF0000"/>
                </a:solidFill>
                <a:latin typeface="Courier New"/>
                <a:ea typeface="MS Mincho"/>
                <a:cs typeface="Times New Roman"/>
              </a:rPr>
              <a:t>standalone</a:t>
            </a:r>
            <a:r>
              <a:rPr lang="en-US" sz="1800" b="1" dirty="0" smtClean="0">
                <a:solidFill>
                  <a:srgbClr val="0000FF"/>
                </a:solidFill>
                <a:latin typeface="Courier New"/>
                <a:ea typeface="MS Mincho"/>
                <a:cs typeface="Times New Roman"/>
              </a:rPr>
              <a:t>=</a:t>
            </a:r>
            <a:r>
              <a:rPr lang="en-US" sz="1800" b="1" dirty="0" smtClean="0">
                <a:latin typeface="Courier New"/>
                <a:ea typeface="MS Mincho"/>
                <a:cs typeface="Times New Roman"/>
              </a:rPr>
              <a:t>"</a:t>
            </a:r>
            <a:r>
              <a:rPr lang="en-US" sz="1800" b="1" dirty="0" smtClean="0">
                <a:solidFill>
                  <a:srgbClr val="0000FF"/>
                </a:solidFill>
                <a:latin typeface="Courier New"/>
                <a:ea typeface="MS Mincho"/>
                <a:cs typeface="Times New Roman"/>
              </a:rPr>
              <a:t>no</a:t>
            </a:r>
            <a:r>
              <a:rPr lang="en-US" sz="1800" b="1" dirty="0" smtClean="0">
                <a:latin typeface="Courier New"/>
                <a:ea typeface="MS Mincho"/>
                <a:cs typeface="Times New Roman"/>
              </a:rPr>
              <a:t>"</a:t>
            </a:r>
            <a:r>
              <a:rPr lang="en-US" sz="1800" b="1" dirty="0" smtClean="0">
                <a:solidFill>
                  <a:srgbClr val="0000FF"/>
                </a:solidFill>
                <a:latin typeface="Courier New"/>
                <a:ea typeface="MS Mincho"/>
                <a:cs typeface="Times New Roman"/>
              </a:rPr>
              <a:t>?&gt;</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solidFill>
                  <a:srgbClr val="0000FF"/>
                </a:solidFill>
                <a:latin typeface="Courier New"/>
                <a:ea typeface="MS Mincho"/>
                <a:cs typeface="Times New Roman"/>
              </a:rPr>
              <a:t>&lt;</a:t>
            </a:r>
            <a:r>
              <a:rPr lang="en-US" sz="1800" b="1" dirty="0" err="1" smtClean="0">
                <a:solidFill>
                  <a:srgbClr val="A31515"/>
                </a:solidFill>
                <a:latin typeface="Courier New"/>
                <a:ea typeface="MS Mincho"/>
                <a:cs typeface="Times New Roman"/>
              </a:rPr>
              <a:t>RevitAddIns</a:t>
            </a:r>
            <a:r>
              <a:rPr lang="en-US" sz="1800" b="1" dirty="0" smtClean="0">
                <a:solidFill>
                  <a:srgbClr val="0000FF"/>
                </a:solidFill>
                <a:latin typeface="Courier New"/>
                <a:ea typeface="MS Mincho"/>
                <a:cs typeface="Times New Roman"/>
              </a:rPr>
              <a:t>&gt;</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solidFill>
                  <a:srgbClr val="0000FF"/>
                </a:solidFill>
                <a:latin typeface="Courier New"/>
                <a:ea typeface="MS Mincho"/>
                <a:cs typeface="Times New Roman"/>
              </a:rPr>
              <a:t>  &lt;</a:t>
            </a:r>
            <a:r>
              <a:rPr lang="en-US" sz="1800" b="1" dirty="0" err="1" smtClean="0">
                <a:solidFill>
                  <a:srgbClr val="A31515"/>
                </a:solidFill>
                <a:latin typeface="Courier New"/>
                <a:ea typeface="MS Mincho"/>
                <a:cs typeface="Times New Roman"/>
              </a:rPr>
              <a:t>AddIn</a:t>
            </a:r>
            <a:r>
              <a:rPr lang="en-US" sz="1800" b="1" dirty="0" smtClean="0">
                <a:solidFill>
                  <a:srgbClr val="0000FF"/>
                </a:solidFill>
                <a:latin typeface="Courier New"/>
                <a:ea typeface="MS Mincho"/>
                <a:cs typeface="Times New Roman"/>
              </a:rPr>
              <a:t> </a:t>
            </a:r>
            <a:r>
              <a:rPr lang="en-US" sz="1800" b="1" dirty="0" smtClean="0">
                <a:solidFill>
                  <a:srgbClr val="FF0000"/>
                </a:solidFill>
                <a:latin typeface="Courier New"/>
                <a:ea typeface="MS Mincho"/>
                <a:cs typeface="Times New Roman"/>
              </a:rPr>
              <a:t>Type</a:t>
            </a:r>
            <a:r>
              <a:rPr lang="en-US" sz="1800" b="1" dirty="0" smtClean="0">
                <a:solidFill>
                  <a:srgbClr val="0000FF"/>
                </a:solidFill>
                <a:latin typeface="Courier New"/>
                <a:ea typeface="MS Mincho"/>
                <a:cs typeface="Times New Roman"/>
              </a:rPr>
              <a:t>=</a:t>
            </a:r>
            <a:r>
              <a:rPr lang="en-US" sz="1800" b="1" dirty="0" smtClean="0">
                <a:latin typeface="Courier New"/>
                <a:ea typeface="MS Mincho"/>
                <a:cs typeface="Times New Roman"/>
              </a:rPr>
              <a:t>"</a:t>
            </a:r>
            <a:r>
              <a:rPr lang="en-US" sz="1800" b="1" dirty="0" smtClean="0">
                <a:solidFill>
                  <a:srgbClr val="0000FF"/>
                </a:solidFill>
                <a:latin typeface="Courier New"/>
                <a:ea typeface="MS Mincho"/>
                <a:cs typeface="Times New Roman"/>
              </a:rPr>
              <a:t>Command</a:t>
            </a:r>
            <a:r>
              <a:rPr lang="en-US" sz="1800" b="1" dirty="0" smtClean="0">
                <a:latin typeface="Courier New"/>
                <a:ea typeface="MS Mincho"/>
                <a:cs typeface="Times New Roman"/>
              </a:rPr>
              <a:t>"</a:t>
            </a:r>
            <a:r>
              <a:rPr lang="en-US" sz="1800" b="1" dirty="0" smtClean="0">
                <a:solidFill>
                  <a:srgbClr val="0000FF"/>
                </a:solidFill>
                <a:latin typeface="Courier New"/>
                <a:ea typeface="MS Mincho"/>
                <a:cs typeface="Times New Roman"/>
              </a:rPr>
              <a:t>&gt;</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solidFill>
                  <a:srgbClr val="0000FF"/>
                </a:solidFill>
                <a:latin typeface="Courier New"/>
                <a:ea typeface="MS Mincho"/>
                <a:cs typeface="Times New Roman"/>
              </a:rPr>
              <a:t>    &lt;</a:t>
            </a:r>
            <a:r>
              <a:rPr lang="en-US" sz="1800" b="1" dirty="0" smtClean="0">
                <a:solidFill>
                  <a:srgbClr val="A31515"/>
                </a:solidFill>
                <a:latin typeface="Courier New"/>
                <a:ea typeface="MS Mincho"/>
                <a:cs typeface="Times New Roman"/>
              </a:rPr>
              <a:t>Assembly</a:t>
            </a:r>
            <a:r>
              <a:rPr lang="en-US" sz="1800" b="1" dirty="0" smtClean="0">
                <a:solidFill>
                  <a:srgbClr val="0000FF"/>
                </a:solidFill>
                <a:latin typeface="Courier New"/>
                <a:ea typeface="MS Mincho"/>
                <a:cs typeface="Times New Roman"/>
              </a:rPr>
              <a:t>&gt;</a:t>
            </a:r>
            <a:r>
              <a:rPr lang="en-US" sz="1800" b="1" dirty="0" smtClean="0">
                <a:latin typeface="Courier New"/>
                <a:ea typeface="MS Mincho"/>
                <a:cs typeface="Times New Roman"/>
              </a:rPr>
              <a:t>C:\...\</a:t>
            </a:r>
            <a:r>
              <a:rPr lang="en-US" sz="1800" b="1" dirty="0" err="1" smtClean="0">
                <a:latin typeface="Courier New"/>
                <a:ea typeface="MS Mincho"/>
                <a:cs typeface="Times New Roman"/>
              </a:rPr>
              <a:t>HelloWorld.dll</a:t>
            </a:r>
            <a:r>
              <a:rPr lang="en-US" sz="1800" b="1" dirty="0" smtClean="0">
                <a:solidFill>
                  <a:srgbClr val="0000FF"/>
                </a:solidFill>
                <a:latin typeface="Courier New"/>
                <a:ea typeface="MS Mincho"/>
                <a:cs typeface="Times New Roman"/>
              </a:rPr>
              <a:t>&lt;/</a:t>
            </a:r>
            <a:r>
              <a:rPr lang="en-US" sz="1800" b="1" dirty="0" smtClean="0">
                <a:solidFill>
                  <a:srgbClr val="A31515"/>
                </a:solidFill>
                <a:latin typeface="Courier New"/>
                <a:ea typeface="MS Mincho"/>
                <a:cs typeface="Times New Roman"/>
              </a:rPr>
              <a:t>Assembly</a:t>
            </a:r>
            <a:r>
              <a:rPr lang="en-US" sz="1800" b="1" dirty="0" smtClean="0">
                <a:solidFill>
                  <a:srgbClr val="0000FF"/>
                </a:solidFill>
                <a:latin typeface="Courier New"/>
                <a:ea typeface="MS Mincho"/>
                <a:cs typeface="Times New Roman"/>
              </a:rPr>
              <a:t>&gt;</a:t>
            </a:r>
          </a:p>
          <a:p>
            <a:pPr marL="0" marR="0">
              <a:lnSpc>
                <a:spcPct val="115000"/>
              </a:lnSpc>
              <a:spcBef>
                <a:spcPts val="0"/>
              </a:spcBef>
              <a:spcAft>
                <a:spcPts val="0"/>
              </a:spcAft>
            </a:pPr>
            <a:r>
              <a:rPr lang="en-US" sz="1800" b="1" dirty="0" smtClean="0">
                <a:solidFill>
                  <a:srgbClr val="0000FF"/>
                </a:solidFill>
                <a:latin typeface="Courier New"/>
                <a:ea typeface="MS Mincho"/>
                <a:cs typeface="Times New Roman"/>
              </a:rPr>
              <a:t>    &lt;</a:t>
            </a:r>
            <a:r>
              <a:rPr lang="en-US" sz="1800" b="1" dirty="0" err="1" smtClean="0">
                <a:solidFill>
                  <a:srgbClr val="A31515"/>
                </a:solidFill>
                <a:latin typeface="Courier New"/>
                <a:ea typeface="MS Mincho"/>
                <a:cs typeface="Times New Roman"/>
              </a:rPr>
              <a:t>FullClassName</a:t>
            </a:r>
            <a:r>
              <a:rPr lang="en-US" sz="1800" b="1" dirty="0" smtClean="0">
                <a:solidFill>
                  <a:srgbClr val="0000FF"/>
                </a:solidFill>
                <a:latin typeface="Courier New"/>
                <a:ea typeface="MS Mincho"/>
                <a:cs typeface="Times New Roman"/>
              </a:rPr>
              <a:t>&gt;</a:t>
            </a:r>
            <a:r>
              <a:rPr lang="en-US" sz="1800" b="1" dirty="0" err="1" smtClean="0">
                <a:latin typeface="Courier New"/>
                <a:ea typeface="MS Mincho"/>
                <a:cs typeface="Times New Roman"/>
              </a:rPr>
              <a:t>IntroVb.HelloWorld</a:t>
            </a:r>
            <a:r>
              <a:rPr lang="en-US" sz="1800" b="1" dirty="0" smtClean="0">
                <a:solidFill>
                  <a:srgbClr val="0000FF"/>
                </a:solidFill>
                <a:latin typeface="Courier New"/>
                <a:ea typeface="MS Mincho"/>
                <a:cs typeface="Times New Roman"/>
              </a:rPr>
              <a:t>&lt;/</a:t>
            </a:r>
            <a:r>
              <a:rPr lang="en-US" sz="1800" b="1" dirty="0" err="1" smtClean="0">
                <a:solidFill>
                  <a:srgbClr val="A31515"/>
                </a:solidFill>
                <a:latin typeface="Courier New"/>
                <a:ea typeface="MS Mincho"/>
                <a:cs typeface="Times New Roman"/>
              </a:rPr>
              <a:t>FullClassName</a:t>
            </a:r>
            <a:r>
              <a:rPr lang="en-US" sz="1800" b="1" dirty="0" smtClean="0">
                <a:solidFill>
                  <a:srgbClr val="0000FF"/>
                </a:solidFill>
                <a:latin typeface="Courier New"/>
                <a:ea typeface="MS Mincho"/>
                <a:cs typeface="Times New Roman"/>
              </a:rPr>
              <a:t>&gt;</a:t>
            </a:r>
          </a:p>
          <a:p>
            <a:pPr marL="0" marR="0">
              <a:lnSpc>
                <a:spcPct val="115000"/>
              </a:lnSpc>
              <a:spcBef>
                <a:spcPts val="0"/>
              </a:spcBef>
              <a:spcAft>
                <a:spcPts val="0"/>
              </a:spcAft>
            </a:pPr>
            <a:r>
              <a:rPr lang="en-US" sz="1800" b="1" dirty="0" smtClean="0">
                <a:solidFill>
                  <a:srgbClr val="0000FF"/>
                </a:solidFill>
                <a:latin typeface="Courier New"/>
                <a:ea typeface="MS Mincho"/>
                <a:cs typeface="Times New Roman"/>
              </a:rPr>
              <a:t>    &lt;</a:t>
            </a:r>
            <a:r>
              <a:rPr lang="en-US" sz="1800" b="1" dirty="0" smtClean="0">
                <a:solidFill>
                  <a:srgbClr val="A31515"/>
                </a:solidFill>
                <a:latin typeface="Courier New"/>
                <a:ea typeface="MS Mincho"/>
                <a:cs typeface="Times New Roman"/>
              </a:rPr>
              <a:t>Text</a:t>
            </a:r>
            <a:r>
              <a:rPr lang="en-US" sz="1800" b="1" dirty="0" smtClean="0">
                <a:solidFill>
                  <a:srgbClr val="0000FF"/>
                </a:solidFill>
                <a:latin typeface="Courier New"/>
                <a:ea typeface="MS Mincho"/>
                <a:cs typeface="Times New Roman"/>
              </a:rPr>
              <a:t>&gt;</a:t>
            </a:r>
            <a:r>
              <a:rPr lang="en-US" sz="1800" b="1" dirty="0" smtClean="0">
                <a:latin typeface="Courier New"/>
                <a:ea typeface="MS Mincho"/>
                <a:cs typeface="Times New Roman"/>
              </a:rPr>
              <a:t>Hello World</a:t>
            </a:r>
            <a:r>
              <a:rPr lang="en-US" sz="1800" b="1" dirty="0" smtClean="0">
                <a:solidFill>
                  <a:srgbClr val="0000FF"/>
                </a:solidFill>
                <a:latin typeface="Courier New"/>
                <a:ea typeface="MS Mincho"/>
                <a:cs typeface="Times New Roman"/>
              </a:rPr>
              <a:t>&lt;/</a:t>
            </a:r>
            <a:r>
              <a:rPr lang="en-US" sz="1800" b="1" dirty="0" smtClean="0">
                <a:solidFill>
                  <a:srgbClr val="A31515"/>
                </a:solidFill>
                <a:latin typeface="Courier New"/>
                <a:ea typeface="MS Mincho"/>
                <a:cs typeface="Times New Roman"/>
              </a:rPr>
              <a:t>Text</a:t>
            </a:r>
            <a:r>
              <a:rPr lang="en-US" sz="1800" b="1" dirty="0" smtClean="0">
                <a:solidFill>
                  <a:srgbClr val="0000FF"/>
                </a:solidFill>
                <a:latin typeface="Courier New"/>
                <a:ea typeface="MS Mincho"/>
                <a:cs typeface="Times New Roman"/>
              </a:rPr>
              <a:t>&gt;    </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solidFill>
                  <a:srgbClr val="0000FF"/>
                </a:solidFill>
                <a:latin typeface="Courier New"/>
                <a:ea typeface="MS Mincho"/>
                <a:cs typeface="Times New Roman"/>
              </a:rPr>
              <a:t>    &lt;</a:t>
            </a:r>
            <a:r>
              <a:rPr lang="en-US" sz="1800" b="1" dirty="0" err="1" smtClean="0">
                <a:latin typeface="Courier New"/>
                <a:ea typeface="MS Mincho"/>
                <a:cs typeface="Times New Roman"/>
              </a:rPr>
              <a:t>AddInId</a:t>
            </a:r>
            <a:r>
              <a:rPr lang="en-US" sz="1800" b="1" dirty="0" smtClean="0">
                <a:latin typeface="Courier New"/>
                <a:ea typeface="MS Mincho"/>
                <a:cs typeface="Times New Roman"/>
              </a:rPr>
              <a:t>&gt;0B997216-52F3-412a-8A97-58558DC62D1E</a:t>
            </a:r>
            <a:r>
              <a:rPr lang="en-US" sz="1800" b="1" dirty="0" smtClean="0">
                <a:solidFill>
                  <a:srgbClr val="0000FF"/>
                </a:solidFill>
                <a:latin typeface="Courier New"/>
                <a:ea typeface="MS Mincho"/>
                <a:cs typeface="Times New Roman"/>
              </a:rPr>
              <a:t>&lt;/</a:t>
            </a:r>
            <a:r>
              <a:rPr lang="en-US" sz="1800" b="1" dirty="0" err="1" smtClean="0">
                <a:solidFill>
                  <a:srgbClr val="A31515"/>
                </a:solidFill>
                <a:latin typeface="Courier New"/>
                <a:ea typeface="MS Mincho"/>
                <a:cs typeface="Times New Roman"/>
              </a:rPr>
              <a:t>AddInId</a:t>
            </a:r>
            <a:r>
              <a:rPr lang="en-US" sz="1800" b="1" dirty="0" smtClean="0">
                <a:solidFill>
                  <a:srgbClr val="0000FF"/>
                </a:solidFill>
                <a:latin typeface="Courier New"/>
                <a:ea typeface="MS Mincho"/>
                <a:cs typeface="Times New Roman"/>
              </a:rPr>
              <a:t>&gt;</a:t>
            </a:r>
          </a:p>
          <a:p>
            <a:r>
              <a:rPr lang="en-GB" sz="1800" dirty="0" smtClean="0">
                <a:latin typeface="Courier New" pitchFamily="49" charset="0"/>
                <a:cs typeface="Courier New" pitchFamily="49" charset="0"/>
              </a:rPr>
              <a:t>    &lt;</a:t>
            </a:r>
            <a:r>
              <a:rPr lang="en-GB" sz="1800" dirty="0" err="1" smtClean="0">
                <a:latin typeface="Courier New" pitchFamily="49" charset="0"/>
                <a:cs typeface="Courier New" pitchFamily="49" charset="0"/>
              </a:rPr>
              <a:t>V</a:t>
            </a:r>
            <a:r>
              <a:rPr lang="en-GB" sz="1800" b="1" dirty="0" err="1" smtClean="0">
                <a:latin typeface="Courier New" pitchFamily="49" charset="0"/>
                <a:ea typeface="MS Mincho"/>
                <a:cs typeface="Courier New" pitchFamily="49" charset="0"/>
              </a:rPr>
              <a:t>endorId</a:t>
            </a:r>
            <a:r>
              <a:rPr lang="en-GB" sz="1800" b="1" dirty="0" smtClean="0">
                <a:latin typeface="Courier New" pitchFamily="49" charset="0"/>
                <a:ea typeface="MS Mincho"/>
                <a:cs typeface="Courier New" pitchFamily="49" charset="0"/>
              </a:rPr>
              <a:t>&gt;</a:t>
            </a:r>
            <a:r>
              <a:rPr lang="en-GB" sz="1800" dirty="0" smtClean="0">
                <a:latin typeface="Courier New" pitchFamily="49" charset="0"/>
                <a:cs typeface="Courier New" pitchFamily="49" charset="0"/>
              </a:rPr>
              <a:t>ADNP&lt;/</a:t>
            </a:r>
            <a:r>
              <a:rPr lang="en-GB" sz="1800" dirty="0" err="1" smtClean="0">
                <a:latin typeface="Courier New" pitchFamily="49" charset="0"/>
                <a:cs typeface="Courier New" pitchFamily="49" charset="0"/>
              </a:rPr>
              <a:t>VendorId</a:t>
            </a:r>
            <a:r>
              <a:rPr lang="en-GB" sz="1800" dirty="0" smtClean="0">
                <a:latin typeface="Courier New" pitchFamily="49" charset="0"/>
                <a:cs typeface="Courier New" pitchFamily="49" charset="0"/>
              </a:rPr>
              <a:t>&gt;</a:t>
            </a:r>
          </a:p>
          <a:p>
            <a:r>
              <a:rPr lang="en-GB" sz="1800" dirty="0" smtClean="0">
                <a:latin typeface="Courier New" pitchFamily="49" charset="0"/>
                <a:cs typeface="Courier New" pitchFamily="49" charset="0"/>
              </a:rPr>
              <a:t>    &lt;</a:t>
            </a:r>
            <a:r>
              <a:rPr lang="en-GB" sz="1800" dirty="0" err="1" smtClean="0">
                <a:latin typeface="Courier New" pitchFamily="49" charset="0"/>
                <a:cs typeface="Courier New" pitchFamily="49" charset="0"/>
              </a:rPr>
              <a:t>VendorDescription</a:t>
            </a:r>
            <a:r>
              <a:rPr lang="en-GB" sz="1800" dirty="0" smtClean="0">
                <a:latin typeface="Courier New" pitchFamily="49" charset="0"/>
                <a:cs typeface="Courier New" pitchFamily="49" charset="0"/>
              </a:rPr>
              <a:t>&gt;Autodesk, Inc. </a:t>
            </a:r>
            <a:r>
              <a:rPr lang="en-GB" sz="1800" dirty="0" err="1" smtClean="0">
                <a:latin typeface="Courier New" pitchFamily="49" charset="0"/>
                <a:cs typeface="Courier New" pitchFamily="49" charset="0"/>
              </a:rPr>
              <a:t>www.autodesk.com</a:t>
            </a:r>
            <a:r>
              <a:rPr lang="en-GB" sz="1800" dirty="0" smtClean="0">
                <a:latin typeface="Courier New" pitchFamily="49" charset="0"/>
                <a:cs typeface="Courier New" pitchFamily="49" charset="0"/>
              </a:rPr>
              <a:t>&lt;/</a:t>
            </a:r>
            <a:r>
              <a:rPr lang="en-GB" sz="1800" dirty="0" err="1" smtClean="0">
                <a:latin typeface="Courier New" pitchFamily="49" charset="0"/>
                <a:cs typeface="Courier New" pitchFamily="49" charset="0"/>
              </a:rPr>
              <a:t>VendorDescription</a:t>
            </a:r>
            <a:r>
              <a:rPr lang="en-GB" sz="1800" dirty="0" smtClean="0">
                <a:latin typeface="Courier New" pitchFamily="49" charset="0"/>
                <a:cs typeface="Courier New" pitchFamily="49" charset="0"/>
              </a:rPr>
              <a:t>&gt;</a:t>
            </a:r>
          </a:p>
          <a:p>
            <a:pPr marL="0" marR="0">
              <a:lnSpc>
                <a:spcPct val="115000"/>
              </a:lnSpc>
              <a:spcBef>
                <a:spcPts val="0"/>
              </a:spcBef>
              <a:spcAft>
                <a:spcPts val="0"/>
              </a:spcAft>
            </a:pPr>
            <a:r>
              <a:rPr lang="en-US" sz="1800" b="1" dirty="0" smtClean="0">
                <a:solidFill>
                  <a:srgbClr val="0000FF"/>
                </a:solidFill>
                <a:latin typeface="Courier New"/>
                <a:ea typeface="MS Mincho"/>
                <a:cs typeface="Times New Roman"/>
              </a:rPr>
              <a:t>&lt;/</a:t>
            </a:r>
            <a:r>
              <a:rPr lang="en-US" sz="1800" b="1" dirty="0" err="1" smtClean="0">
                <a:solidFill>
                  <a:srgbClr val="A31515"/>
                </a:solidFill>
                <a:latin typeface="Courier New"/>
                <a:ea typeface="MS Mincho"/>
                <a:cs typeface="Times New Roman"/>
              </a:rPr>
              <a:t>AddIn</a:t>
            </a:r>
            <a:r>
              <a:rPr lang="en-US" sz="1800" b="1" dirty="0" smtClean="0">
                <a:solidFill>
                  <a:srgbClr val="0000FF"/>
                </a:solidFill>
                <a:latin typeface="Courier New"/>
                <a:ea typeface="MS Mincho"/>
                <a:cs typeface="Times New Roman"/>
              </a:rPr>
              <a:t>&gt;  </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solidFill>
                  <a:srgbClr val="0000FF"/>
                </a:solidFill>
                <a:latin typeface="Courier New"/>
                <a:ea typeface="MS Mincho"/>
                <a:cs typeface="Times New Roman"/>
              </a:rPr>
              <a:t>&lt;/</a:t>
            </a:r>
            <a:r>
              <a:rPr lang="en-US" sz="1800" b="1" dirty="0" err="1" smtClean="0">
                <a:solidFill>
                  <a:srgbClr val="A31515"/>
                </a:solidFill>
                <a:latin typeface="Courier New"/>
                <a:ea typeface="MS Mincho"/>
                <a:cs typeface="Times New Roman"/>
              </a:rPr>
              <a:t>RevitAddIns</a:t>
            </a:r>
            <a:r>
              <a:rPr lang="en-US" sz="1800" b="1" dirty="0" smtClean="0">
                <a:solidFill>
                  <a:srgbClr val="0000FF"/>
                </a:solidFill>
                <a:latin typeface="Courier New"/>
                <a:ea typeface="MS Mincho"/>
                <a:cs typeface="Times New Roman"/>
              </a:rPr>
              <a:t>&gt;</a:t>
            </a:r>
            <a:r>
              <a:rPr lang="en-US" sz="1800" b="1" dirty="0" smtClean="0"/>
              <a:t> </a:t>
            </a:r>
          </a:p>
        </p:txBody>
      </p:sp>
      <p:sp>
        <p:nvSpPr>
          <p:cNvPr id="8" name="Rectangular Callout 7"/>
          <p:cNvSpPr/>
          <p:nvPr/>
        </p:nvSpPr>
        <p:spPr bwMode="auto">
          <a:xfrm>
            <a:off x="2695575" y="5335587"/>
            <a:ext cx="7772400" cy="3810000"/>
          </a:xfrm>
          <a:prstGeom prst="wedgeRectCallout">
            <a:avLst>
              <a:gd name="adj1" fmla="val -34995"/>
              <a:gd name="adj2" fmla="val -71342"/>
            </a:avLst>
          </a:prstGeom>
          <a:solidFill>
            <a:srgbClr val="FFC9C9">
              <a:alpha val="80000"/>
            </a:srgbClr>
          </a:solid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tabLst/>
            </a:pPr>
            <a:r>
              <a:rPr lang="en-US" sz="2400" dirty="0" smtClean="0">
                <a:solidFill>
                  <a:srgbClr val="000000"/>
                </a:solidFill>
                <a:latin typeface="Gill Sans" charset="0"/>
                <a:ea typeface="ヒラギノ角ゴ Pro W3" charset="0"/>
                <a:cs typeface="ヒラギノ角ゴ Pro W3" charset="0"/>
                <a:sym typeface="Gill Sans" charset="0"/>
              </a:rPr>
              <a:t>Information about: </a:t>
            </a:r>
          </a:p>
          <a:p>
            <a:pPr lvl="1" indent="0" defTabSz="914400">
              <a:buFont typeface="Wingdings" pitchFamily="2" charset="2"/>
              <a:buChar char="§"/>
            </a:pPr>
            <a:r>
              <a:rPr lang="en-US" sz="2400" dirty="0" smtClean="0">
                <a:solidFill>
                  <a:srgbClr val="000000"/>
                </a:solidFill>
                <a:latin typeface="Gill Sans" charset="0"/>
                <a:ea typeface="ヒラギノ角ゴ Pro W3" charset="0"/>
                <a:cs typeface="ヒラギノ角ゴ Pro W3" charset="0"/>
                <a:sym typeface="Gill Sans" charset="0"/>
              </a:rPr>
              <a:t>Type of the add-in: command or application</a:t>
            </a:r>
          </a:p>
          <a:p>
            <a:pPr lvl="1" indent="0" defTabSz="914400">
              <a:buFont typeface="Wingdings" pitchFamily="2" charset="2"/>
              <a:buChar char="§"/>
            </a:pPr>
            <a:r>
              <a:rPr lang="en-US" sz="2400" dirty="0" smtClean="0">
                <a:solidFill>
                  <a:srgbClr val="000000"/>
                </a:solidFill>
                <a:latin typeface="Gill Sans" charset="0"/>
                <a:ea typeface="ヒラギノ角ゴ Pro W3" charset="0"/>
                <a:cs typeface="ヒラギノ角ゴ Pro W3" charset="0"/>
                <a:sym typeface="Gill Sans" charset="0"/>
              </a:rPr>
              <a:t>Text that appears in </a:t>
            </a:r>
            <a:r>
              <a:rPr lang="en-US" sz="2400" dirty="0" err="1" smtClean="0">
                <a:solidFill>
                  <a:srgbClr val="000000"/>
                </a:solidFill>
                <a:latin typeface="Gill Sans" charset="0"/>
                <a:ea typeface="ヒラギノ角ゴ Pro W3" charset="0"/>
                <a:cs typeface="ヒラギノ角ゴ Pro W3" charset="0"/>
                <a:sym typeface="Gill Sans" charset="0"/>
              </a:rPr>
              <a:t>Revit</a:t>
            </a:r>
            <a:r>
              <a:rPr lang="en-US" sz="2400" dirty="0" smtClean="0">
                <a:solidFill>
                  <a:srgbClr val="000000"/>
                </a:solidFill>
                <a:latin typeface="Gill Sans" charset="0"/>
                <a:ea typeface="ヒラギノ角ゴ Pro W3" charset="0"/>
                <a:cs typeface="ヒラギノ角ゴ Pro W3" charset="0"/>
                <a:sym typeface="Gill Sans" charset="0"/>
              </a:rPr>
              <a:t> under</a:t>
            </a:r>
            <a:br>
              <a:rPr lang="en-US" sz="2400" dirty="0" smtClean="0">
                <a:solidFill>
                  <a:srgbClr val="000000"/>
                </a:solidFill>
                <a:latin typeface="Gill Sans" charset="0"/>
                <a:ea typeface="ヒラギノ角ゴ Pro W3" charset="0"/>
                <a:cs typeface="ヒラギノ角ゴ Pro W3" charset="0"/>
                <a:sym typeface="Gill Sans" charset="0"/>
              </a:rPr>
            </a:br>
            <a:r>
              <a:rPr lang="en-US" sz="2400" dirty="0" smtClean="0">
                <a:solidFill>
                  <a:srgbClr val="000000"/>
                </a:solidFill>
                <a:latin typeface="Gill Sans" charset="0"/>
                <a:ea typeface="ヒラギノ角ゴ Pro W3" charset="0"/>
                <a:cs typeface="ヒラギノ角ゴ Pro W3" charset="0"/>
                <a:sym typeface="Gill Sans" charset="0"/>
              </a:rPr>
              <a:t>  [Add-Ins] tab &gt;&gt; [External Tools] panel  </a:t>
            </a:r>
          </a:p>
          <a:p>
            <a:pPr lvl="1" indent="0" defTabSz="914400">
              <a:buFont typeface="Wingdings" pitchFamily="2" charset="2"/>
              <a:buChar char="§"/>
            </a:pPr>
            <a:r>
              <a:rPr kumimoji="0" lang="en-US" sz="2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rPr>
              <a:t>Full</a:t>
            </a:r>
            <a:r>
              <a:rPr kumimoji="0" lang="en-US" sz="2400" b="0" i="0" u="none" strike="noStrike" cap="none" normalizeH="0" dirty="0" smtClean="0">
                <a:ln>
                  <a:noFill/>
                </a:ln>
                <a:solidFill>
                  <a:srgbClr val="000000"/>
                </a:solidFill>
                <a:effectLst/>
                <a:latin typeface="Gill Sans" charset="0"/>
                <a:ea typeface="ヒラギノ角ゴ Pro W3" charset="0"/>
                <a:cs typeface="ヒラギノ角ゴ Pro W3" charset="0"/>
                <a:sym typeface="Gill Sans" charset="0"/>
              </a:rPr>
              <a:t> class name including namespace</a:t>
            </a:r>
            <a:br>
              <a:rPr kumimoji="0" lang="en-US" sz="2400" b="0" i="0" u="none" strike="noStrike" cap="none" normalizeH="0" dirty="0" smtClean="0">
                <a:ln>
                  <a:noFill/>
                </a:ln>
                <a:solidFill>
                  <a:srgbClr val="000000"/>
                </a:solidFill>
                <a:effectLst/>
                <a:latin typeface="Gill Sans" charset="0"/>
                <a:ea typeface="ヒラギノ角ゴ Pro W3" charset="0"/>
                <a:cs typeface="ヒラギノ角ゴ Pro W3" charset="0"/>
                <a:sym typeface="Gill Sans" charset="0"/>
              </a:rPr>
            </a:br>
            <a:r>
              <a:rPr kumimoji="0" lang="en-US" sz="2400" b="0" i="0" u="none" strike="noStrike" cap="none" normalizeH="0" dirty="0" smtClean="0">
                <a:ln>
                  <a:noFill/>
                </a:ln>
                <a:solidFill>
                  <a:srgbClr val="000000"/>
                </a:solidFill>
                <a:effectLst/>
                <a:latin typeface="Gill Sans" charset="0"/>
                <a:ea typeface="ヒラギノ角ゴ Pro W3" charset="0"/>
                <a:cs typeface="ヒラギノ角ゴ Pro W3" charset="0"/>
                <a:sym typeface="Gill Sans" charset="0"/>
              </a:rPr>
              <a:t>Class name is </a:t>
            </a:r>
            <a:r>
              <a:rPr kumimoji="0" lang="en-US" sz="2400" i="0" u="none" strike="noStrike" cap="none" normalizeH="0" dirty="0" smtClean="0">
                <a:ln>
                  <a:noFill/>
                </a:ln>
                <a:solidFill>
                  <a:srgbClr val="FF0000"/>
                </a:solidFill>
                <a:effectLst/>
                <a:latin typeface="Gill Sans" charset="0"/>
                <a:ea typeface="ヒラギノ角ゴ Pro W3" charset="0"/>
                <a:cs typeface="ヒラギノ角ゴ Pro W3" charset="0"/>
                <a:sym typeface="Gill Sans" charset="0"/>
              </a:rPr>
              <a:t>Case Sensitive</a:t>
            </a:r>
            <a:endParaRPr kumimoji="0" lang="en-US" sz="2400" i="0" u="none" strike="noStrike" cap="none" normalizeH="0" dirty="0" smtClean="0">
              <a:ln>
                <a:noFill/>
              </a:ln>
              <a:solidFill>
                <a:srgbClr val="000000"/>
              </a:solidFill>
              <a:effectLst/>
              <a:latin typeface="Gill Sans" charset="0"/>
              <a:ea typeface="ヒラギノ角ゴ Pro W3" charset="0"/>
              <a:cs typeface="ヒラギノ角ゴ Pro W3" charset="0"/>
              <a:sym typeface="Gill Sans" charset="0"/>
            </a:endParaRPr>
          </a:p>
          <a:p>
            <a:pPr lvl="1" indent="0" defTabSz="914400">
              <a:buFont typeface="Wingdings" pitchFamily="2" charset="2"/>
              <a:buChar char="§"/>
            </a:pPr>
            <a:r>
              <a:rPr lang="en-US" sz="2400" baseline="0" dirty="0" smtClean="0">
                <a:solidFill>
                  <a:srgbClr val="000000"/>
                </a:solidFill>
                <a:latin typeface="Gill Sans" charset="0"/>
                <a:ea typeface="ヒラギノ角ゴ Pro W3" charset="0"/>
                <a:cs typeface="ヒラギノ角ゴ Pro W3" charset="0"/>
                <a:sym typeface="Gill Sans" charset="0"/>
              </a:rPr>
              <a:t>Full</a:t>
            </a:r>
            <a:r>
              <a:rPr lang="en-US" sz="2400" dirty="0" smtClean="0">
                <a:solidFill>
                  <a:srgbClr val="000000"/>
                </a:solidFill>
                <a:latin typeface="Gill Sans" charset="0"/>
                <a:ea typeface="ヒラギノ角ゴ Pro W3" charset="0"/>
                <a:cs typeface="ヒラギノ角ゴ Pro W3" charset="0"/>
                <a:sym typeface="Gill Sans" charset="0"/>
              </a:rPr>
              <a:t> path to the </a:t>
            </a:r>
            <a:r>
              <a:rPr lang="en-US" sz="2400" dirty="0" err="1" smtClean="0">
                <a:solidFill>
                  <a:srgbClr val="000000"/>
                </a:solidFill>
                <a:latin typeface="Gill Sans" charset="0"/>
                <a:ea typeface="ヒラギノ角ゴ Pro W3" charset="0"/>
                <a:cs typeface="ヒラギノ角ゴ Pro W3" charset="0"/>
                <a:sym typeface="Gill Sans" charset="0"/>
              </a:rPr>
              <a:t>dll</a:t>
            </a:r>
            <a:endParaRPr lang="en-US" sz="2400" dirty="0" smtClean="0">
              <a:solidFill>
                <a:srgbClr val="000000"/>
              </a:solidFill>
              <a:latin typeface="Gill Sans" charset="0"/>
              <a:ea typeface="ヒラギノ角ゴ Pro W3" charset="0"/>
              <a:cs typeface="ヒラギノ角ゴ Pro W3" charset="0"/>
              <a:sym typeface="Gill Sans" charset="0"/>
            </a:endParaRPr>
          </a:p>
          <a:p>
            <a:pPr lvl="1" indent="0" defTabSz="914400">
              <a:buFont typeface="Wingdings" pitchFamily="2" charset="2"/>
              <a:buChar char="§"/>
            </a:pPr>
            <a:r>
              <a:rPr kumimoji="0" lang="en-US" sz="2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rPr>
              <a:t>GUID</a:t>
            </a:r>
            <a:r>
              <a:rPr kumimoji="0" lang="en-US" sz="2400" b="0" i="0" u="none" strike="noStrike" cap="none" normalizeH="0" dirty="0" smtClean="0">
                <a:ln>
                  <a:noFill/>
                </a:ln>
                <a:solidFill>
                  <a:srgbClr val="000000"/>
                </a:solidFill>
                <a:effectLst/>
                <a:latin typeface="Gill Sans" charset="0"/>
                <a:ea typeface="ヒラギノ角ゴ Pro W3" charset="0"/>
                <a:cs typeface="ヒラギノ角ゴ Pro W3" charset="0"/>
                <a:sym typeface="Gill Sans" charset="0"/>
              </a:rPr>
              <a:t> or a unique identifier of the command</a:t>
            </a:r>
            <a:endParaRPr lang="en-US" sz="2400" dirty="0" smtClean="0">
              <a:solidFill>
                <a:srgbClr val="000000"/>
              </a:solidFill>
              <a:latin typeface="Gill Sans" charset="0"/>
              <a:ea typeface="ヒラギノ角ゴ Pro W3" charset="0"/>
              <a:cs typeface="ヒラギノ角ゴ Pro W3" charset="0"/>
              <a:sym typeface="Gill Sans" charset="0"/>
            </a:endParaRPr>
          </a:p>
          <a:p>
            <a:pPr defTabSz="914400"/>
            <a:r>
              <a:rPr lang="en-US" sz="2400" dirty="0" smtClean="0">
                <a:solidFill>
                  <a:srgbClr val="000000"/>
                </a:solidFill>
                <a:latin typeface="Gill Sans" charset="0"/>
                <a:ea typeface="ヒラギノ角ゴ Pro W3" charset="0"/>
                <a:cs typeface="ヒラギノ角ゴ Pro W3" charset="0"/>
                <a:sym typeface="Gill Sans" charset="0"/>
              </a:rPr>
              <a:t>More options</a:t>
            </a:r>
          </a:p>
          <a:p>
            <a:pPr defTabSz="914400"/>
            <a:r>
              <a:rPr kumimoji="0" lang="en-US" sz="2400" b="0" i="0" u="none" strike="noStrike" cap="none" normalizeH="0" dirty="0" smtClean="0">
                <a:ln>
                  <a:noFill/>
                </a:ln>
                <a:solidFill>
                  <a:srgbClr val="000000"/>
                </a:solidFill>
                <a:effectLst/>
                <a:latin typeface="Gill Sans" charset="0"/>
                <a:ea typeface="ヒラギノ角ゴ Pro W3" charset="0"/>
                <a:cs typeface="ヒラギノ角ゴ Pro W3" charset="0"/>
                <a:sym typeface="Gill Sans" charset="0"/>
              </a:rPr>
              <a:t> </a:t>
            </a:r>
            <a:r>
              <a:rPr lang="en-US" sz="2400" dirty="0" smtClean="0">
                <a:solidFill>
                  <a:srgbClr val="000000"/>
                </a:solidFill>
                <a:latin typeface="Gill Sans" charset="0"/>
                <a:ea typeface="ヒラギノ角ゴ Pro W3" charset="0"/>
                <a:cs typeface="ヒラギノ角ゴ Pro W3" charset="0"/>
                <a:sym typeface="Gill Sans" charset="0"/>
              </a:rPr>
              <a:t>	See </a:t>
            </a:r>
            <a:r>
              <a:rPr kumimoji="0" lang="en-US" sz="2400" b="0" i="0" u="none" strike="noStrike" cap="none" normalizeH="0" dirty="0" smtClean="0">
                <a:ln>
                  <a:noFill/>
                </a:ln>
                <a:solidFill>
                  <a:srgbClr val="000000"/>
                </a:solidFill>
                <a:effectLst/>
                <a:latin typeface="Gill Sans" charset="0"/>
                <a:ea typeface="ヒラギノ角ゴ Pro W3" charset="0"/>
                <a:cs typeface="ヒラギノ角ゴ Pro W3" charset="0"/>
                <a:sym typeface="Gill Sans" charset="0"/>
              </a:rPr>
              <a:t>Developer Guide section 3.4.1 (pp40)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Registered Developer Symbol for Vendor Id</a:t>
            </a:r>
            <a:endParaRPr lang="en-GB"/>
          </a:p>
        </p:txBody>
      </p:sp>
      <p:sp>
        <p:nvSpPr>
          <p:cNvPr id="3" name="Content Placeholder 2"/>
          <p:cNvSpPr>
            <a:spLocks noGrp="1"/>
          </p:cNvSpPr>
          <p:nvPr>
            <p:ph idx="1"/>
          </p:nvPr>
        </p:nvSpPr>
        <p:spPr/>
        <p:txBody>
          <a:bodyPr/>
          <a:lstStyle/>
          <a:p>
            <a:r>
              <a:rPr lang="en-US" smtClean="0"/>
              <a:t>The Vendor Id should be unique</a:t>
            </a:r>
          </a:p>
          <a:p>
            <a:r>
              <a:rPr lang="en-US" smtClean="0"/>
              <a:t>A safe way to obtain a unique symbol:</a:t>
            </a:r>
          </a:p>
          <a:p>
            <a:pPr lvl="1"/>
            <a:r>
              <a:rPr lang="en-US" smtClean="0"/>
              <a:t>Use an Autodesk register developer symbol</a:t>
            </a:r>
          </a:p>
          <a:p>
            <a:pPr lvl="1"/>
            <a:r>
              <a:rPr lang="en-US" smtClean="0"/>
              <a:t>Google for "autodesk register developer symbol"</a:t>
            </a:r>
          </a:p>
          <a:p>
            <a:r>
              <a:rPr lang="en-US" smtClean="0"/>
              <a:t>Symbols Registration on the Autodesk Developer Center</a:t>
            </a:r>
          </a:p>
          <a:p>
            <a:pPr lvl="1"/>
            <a:r>
              <a:rPr lang="en-GB" smtClean="0"/>
              <a:t>Exactly four alphanumeric characters</a:t>
            </a:r>
          </a:p>
          <a:p>
            <a:pPr lvl="1"/>
            <a:r>
              <a:rPr lang="en-US" smtClean="0"/>
              <a:t>Cannot contain: %, ., @, *, [, ], {, }, ^, $, /, \ or other special characters such as umlaut and accent</a:t>
            </a:r>
          </a:p>
          <a:p>
            <a:r>
              <a:rPr lang="en-US" smtClean="0"/>
              <a:t>All ADN plug-ins use "ADNP" for "ADN Plugin"</a:t>
            </a:r>
          </a:p>
          <a:p>
            <a:endParaRPr lang="en-GB"/>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External Tools Panel</a:t>
            </a:r>
            <a:br>
              <a:rPr lang="en-US" dirty="0" smtClean="0"/>
            </a:br>
            <a:r>
              <a:rPr lang="en-US" sz="2800" b="0" i="1" dirty="0" smtClean="0">
                <a:solidFill>
                  <a:schemeClr val="accent4"/>
                </a:solidFill>
              </a:rPr>
              <a:t>Run Your Add-in</a:t>
            </a:r>
            <a:endParaRPr lang="en-US" sz="2800" b="0" i="1" dirty="0">
              <a:solidFill>
                <a:schemeClr val="accent4"/>
              </a:solidFill>
            </a:endParaRPr>
          </a:p>
        </p:txBody>
      </p:sp>
      <p:sp>
        <p:nvSpPr>
          <p:cNvPr id="3" name="Content Placeholder 2"/>
          <p:cNvSpPr>
            <a:spLocks noGrp="1"/>
          </p:cNvSpPr>
          <p:nvPr>
            <p:ph idx="1"/>
          </p:nvPr>
        </p:nvSpPr>
        <p:spPr/>
        <p:txBody>
          <a:bodyPr/>
          <a:lstStyle/>
          <a:p>
            <a:r>
              <a:rPr lang="en-US" dirty="0" smtClean="0"/>
              <a:t>Once .</a:t>
            </a:r>
            <a:r>
              <a:rPr lang="en-US" dirty="0" err="1" smtClean="0"/>
              <a:t>addin</a:t>
            </a:r>
            <a:r>
              <a:rPr lang="en-US" dirty="0" smtClean="0"/>
              <a:t> manifest is in place, you will see [Add-Ins] tab and [External Tools] panel. (not visible with no add-ins)</a:t>
            </a:r>
          </a:p>
          <a:p>
            <a:r>
              <a:rPr lang="en-US" dirty="0" smtClean="0"/>
              <a:t>Run your command from the pull down menu</a:t>
            </a:r>
            <a:endParaRPr lang="en-US" dirty="0"/>
          </a:p>
        </p:txBody>
      </p:sp>
      <p:pic>
        <p:nvPicPr>
          <p:cNvPr id="4" name="Picture 3" descr="Hello World External Tools.PNG"/>
          <p:cNvPicPr/>
          <p:nvPr/>
        </p:nvPicPr>
        <p:blipFill>
          <a:blip r:embed="rId3" cstate="print"/>
          <a:stretch>
            <a:fillRect/>
          </a:stretch>
        </p:blipFill>
        <p:spPr>
          <a:xfrm>
            <a:off x="561975" y="4164296"/>
            <a:ext cx="11734800" cy="2780744"/>
          </a:xfrm>
          <a:prstGeom prst="rect">
            <a:avLst/>
          </a:prstGeom>
        </p:spPr>
      </p:pic>
      <p:pic>
        <p:nvPicPr>
          <p:cNvPr id="5" name="Picture 4" descr="Hello World.PNG"/>
          <p:cNvPicPr/>
          <p:nvPr/>
        </p:nvPicPr>
        <p:blipFill>
          <a:blip r:embed="rId4" cstate="print"/>
          <a:stretch>
            <a:fillRect/>
          </a:stretch>
        </p:blipFill>
        <p:spPr>
          <a:xfrm>
            <a:off x="3457575" y="6069296"/>
            <a:ext cx="8382001" cy="1857091"/>
          </a:xfrm>
          <a:prstGeom prst="rect">
            <a:avLst/>
          </a:prstGeom>
        </p:spPr>
      </p:pic>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Carrying On … </a:t>
            </a:r>
            <a:endParaRPr lang="en-US" dirty="0"/>
          </a:p>
        </p:txBody>
      </p:sp>
      <p:sp>
        <p:nvSpPr>
          <p:cNvPr id="3" name="Rectangle 3"/>
          <p:cNvSpPr txBox="1">
            <a:spLocks noChangeArrowheads="1"/>
          </p:cNvSpPr>
          <p:nvPr/>
        </p:nvSpPr>
        <p:spPr>
          <a:xfrm>
            <a:off x="561975" y="5106987"/>
            <a:ext cx="10058400"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kumimoji="0" lang="en-US"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rPr>
              <a:t>External application</a:t>
            </a:r>
            <a:r>
              <a:rPr kumimoji="0" lang="en-US" sz="2400" b="0" i="1" u="none" strike="noStrike" kern="0" cap="none" spc="0" normalizeH="0" noProof="0" dirty="0" smtClean="0">
                <a:ln>
                  <a:noFill/>
                </a:ln>
                <a:solidFill>
                  <a:schemeClr val="accent4"/>
                </a:solidFill>
                <a:effectLst/>
                <a:uLnTx/>
                <a:uFillTx/>
                <a:latin typeface="+mn-lt"/>
                <a:ea typeface="+mn-ea"/>
                <a:cs typeface="+mn-cs"/>
                <a:sym typeface="Arial" pitchFamily="34" charset="0"/>
              </a:rPr>
              <a:t> and external command data</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4"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External Application</a:t>
            </a:r>
            <a:br>
              <a:rPr lang="en-US" dirty="0" smtClean="0"/>
            </a:br>
            <a:r>
              <a:rPr lang="en-US" sz="2800" b="0" i="1" dirty="0" smtClean="0">
                <a:solidFill>
                  <a:schemeClr val="accent4"/>
                </a:solidFill>
              </a:rPr>
              <a:t>Minimum Code in VB.NET</a:t>
            </a:r>
            <a:endParaRPr lang="en-US" b="0" i="1" dirty="0">
              <a:solidFill>
                <a:schemeClr val="accent4"/>
              </a:solidFill>
            </a:endParaRPr>
          </a:p>
        </p:txBody>
      </p:sp>
      <p:sp>
        <p:nvSpPr>
          <p:cNvPr id="3" name="Content Placeholder 2"/>
          <p:cNvSpPr>
            <a:spLocks noGrp="1"/>
          </p:cNvSpPr>
          <p:nvPr>
            <p:ph idx="1"/>
          </p:nvPr>
        </p:nvSpPr>
        <p:spPr/>
        <p:txBody>
          <a:bodyPr/>
          <a:lstStyle/>
          <a:p>
            <a:pPr>
              <a:buNone/>
            </a:pPr>
            <a:endParaRPr lang="en-US" dirty="0"/>
          </a:p>
        </p:txBody>
      </p:sp>
      <p:sp>
        <p:nvSpPr>
          <p:cNvPr id="5" name="TextBox 4"/>
          <p:cNvSpPr txBox="1"/>
          <p:nvPr/>
        </p:nvSpPr>
        <p:spPr>
          <a:xfrm>
            <a:off x="561975" y="2135187"/>
            <a:ext cx="11811000" cy="6144759"/>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b="1" dirty="0" smtClean="0">
                <a:latin typeface="Calibri"/>
                <a:ea typeface="MS Mincho"/>
                <a:cs typeface="Times New Roman"/>
              </a:rPr>
              <a:t>&lt;VB.NET&gt;</a:t>
            </a:r>
            <a:r>
              <a:rPr lang="en-US" sz="1800" dirty="0" smtClean="0">
                <a:latin typeface="Calibri"/>
                <a:ea typeface="MS Mincho"/>
                <a:cs typeface="Times New Roman"/>
              </a:rPr>
              <a:t> </a:t>
            </a:r>
          </a:p>
          <a:p>
            <a:pPr marL="0" marR="0">
              <a:lnSpc>
                <a:spcPct val="115000"/>
              </a:lnSpc>
              <a:spcBef>
                <a:spcPts val="0"/>
              </a:spcBef>
              <a:spcAft>
                <a:spcPts val="0"/>
              </a:spcAft>
            </a:pPr>
            <a:r>
              <a:rPr lang="en-US" sz="1800" dirty="0" smtClean="0">
                <a:solidFill>
                  <a:srgbClr val="008000"/>
                </a:solidFill>
                <a:latin typeface="Courier New"/>
                <a:ea typeface="MS Mincho"/>
                <a:cs typeface="Times New Roman"/>
              </a:rPr>
              <a:t>''  Hello World App - minimum external application </a:t>
            </a:r>
            <a:endParaRPr lang="en-US" sz="1800" dirty="0" smtClean="0">
              <a:latin typeface="Calibri"/>
              <a:ea typeface="MS Mincho"/>
              <a:cs typeface="Times New Roman"/>
            </a:endParaRPr>
          </a:p>
          <a:p>
            <a:pPr marL="0" marR="0">
              <a:lnSpc>
                <a:spcPct val="115000"/>
              </a:lnSpc>
              <a:spcBef>
                <a:spcPts val="0"/>
              </a:spcBef>
              <a:spcAft>
                <a:spcPts val="0"/>
              </a:spcAft>
            </a:pPr>
            <a:r>
              <a:rPr lang="en-US" sz="1800" smtClean="0">
                <a:solidFill>
                  <a:srgbClr val="0000FF"/>
                </a:solidFill>
                <a:latin typeface="Courier New"/>
                <a:ea typeface="MS Mincho"/>
                <a:cs typeface="Times New Roman"/>
              </a:rPr>
              <a:t>Public</a:t>
            </a:r>
            <a:r>
              <a:rPr lang="en-US" sz="1800" smtClean="0">
                <a:latin typeface="Courier New"/>
                <a:ea typeface="MS Mincho"/>
                <a:cs typeface="Times New Roman"/>
              </a:rPr>
              <a:t> </a:t>
            </a:r>
            <a:r>
              <a:rPr lang="en-US" sz="1800" dirty="0" smtClean="0">
                <a:solidFill>
                  <a:srgbClr val="0000FF"/>
                </a:solidFill>
                <a:latin typeface="Courier New"/>
                <a:ea typeface="MS Mincho"/>
                <a:cs typeface="Times New Roman"/>
              </a:rPr>
              <a:t>Class</a:t>
            </a:r>
            <a:r>
              <a:rPr lang="en-US" sz="1800" dirty="0" smtClean="0">
                <a:latin typeface="Courier New"/>
                <a:ea typeface="MS Mincho"/>
                <a:cs typeface="Times New Roman"/>
              </a:rPr>
              <a:t> </a:t>
            </a:r>
            <a:r>
              <a:rPr lang="en-US" sz="1800" dirty="0" err="1" smtClean="0">
                <a:latin typeface="Courier New"/>
                <a:ea typeface="MS Mincho"/>
                <a:cs typeface="Times New Roman"/>
              </a:rPr>
              <a:t>HelloWorldApp</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Implements</a:t>
            </a:r>
            <a:r>
              <a:rPr lang="en-US" sz="1800" dirty="0" smtClean="0">
                <a:latin typeface="Courier New"/>
                <a:ea typeface="MS Mincho"/>
                <a:cs typeface="Times New Roman"/>
              </a:rPr>
              <a:t> </a:t>
            </a:r>
            <a:r>
              <a:rPr lang="en-US" sz="1800" b="1" dirty="0" err="1" smtClean="0">
                <a:latin typeface="Courier New"/>
                <a:ea typeface="MS Mincho"/>
                <a:cs typeface="Times New Roman"/>
              </a:rPr>
              <a:t>IExternalApplication</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a:t>
            </a:r>
            <a:r>
              <a:rPr lang="en-US" sz="1800" dirty="0" err="1" smtClean="0">
                <a:solidFill>
                  <a:srgbClr val="008000"/>
                </a:solidFill>
                <a:latin typeface="Courier New"/>
                <a:ea typeface="MS Mincho"/>
                <a:cs typeface="Times New Roman"/>
              </a:rPr>
              <a:t>OnShutdown</a:t>
            </a:r>
            <a:r>
              <a:rPr lang="en-US" sz="1800" dirty="0" smtClean="0">
                <a:solidFill>
                  <a:srgbClr val="008000"/>
                </a:solidFill>
                <a:latin typeface="Courier New"/>
                <a:ea typeface="MS Mincho"/>
                <a:cs typeface="Times New Roman"/>
              </a:rPr>
              <a:t>() - called when </a:t>
            </a:r>
            <a:r>
              <a:rPr lang="en-US" sz="1800" dirty="0" err="1" smtClean="0">
                <a:solidFill>
                  <a:srgbClr val="008000"/>
                </a:solidFill>
                <a:latin typeface="Courier New"/>
                <a:ea typeface="MS Mincho"/>
                <a:cs typeface="Times New Roman"/>
              </a:rPr>
              <a:t>Revit</a:t>
            </a:r>
            <a:r>
              <a:rPr lang="en-US" sz="1800" dirty="0" smtClean="0">
                <a:solidFill>
                  <a:srgbClr val="008000"/>
                </a:solidFill>
                <a:latin typeface="Courier New"/>
                <a:ea typeface="MS Mincho"/>
                <a:cs typeface="Times New Roman"/>
              </a:rPr>
              <a:t> ends.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Public</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Function</a:t>
            </a:r>
            <a:r>
              <a:rPr lang="en-US" sz="1800" dirty="0" smtClean="0">
                <a:latin typeface="Courier New"/>
                <a:ea typeface="MS Mincho"/>
                <a:cs typeface="Times New Roman"/>
              </a:rPr>
              <a:t> </a:t>
            </a:r>
            <a:r>
              <a:rPr lang="en-US" sz="1800" b="1" dirty="0" err="1" smtClean="0">
                <a:latin typeface="Courier New"/>
                <a:ea typeface="MS Mincho"/>
                <a:cs typeface="Times New Roman"/>
              </a:rPr>
              <a:t>OnShutdown</a:t>
            </a:r>
            <a:r>
              <a:rPr lang="en-US" sz="1800" dirty="0" smtClean="0">
                <a:latin typeface="Courier New"/>
                <a:ea typeface="MS Mincho"/>
                <a:cs typeface="Times New Roman"/>
              </a:rPr>
              <a:t>(</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application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UIControlledApplication</a:t>
            </a:r>
            <a:r>
              <a:rPr lang="en-US" sz="1800" dirty="0" smtClean="0">
                <a:latin typeface="Courier New"/>
                <a:ea typeface="MS Mincho"/>
                <a:cs typeface="Times New Roman"/>
              </a:rPr>
              <a:t>)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Result _</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Implements</a:t>
            </a:r>
            <a:r>
              <a:rPr lang="en-US" sz="1800" dirty="0" smtClean="0">
                <a:latin typeface="Courier New"/>
                <a:ea typeface="MS Mincho"/>
                <a:cs typeface="Times New Roman"/>
              </a:rPr>
              <a:t> </a:t>
            </a:r>
            <a:r>
              <a:rPr lang="en-US" sz="1800" dirty="0" err="1" smtClean="0">
                <a:latin typeface="Courier New"/>
                <a:ea typeface="MS Mincho"/>
                <a:cs typeface="Times New Roman"/>
              </a:rPr>
              <a:t>IExternalApplication.OnShutdown</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Return</a:t>
            </a:r>
            <a:r>
              <a:rPr lang="en-US" sz="1800" dirty="0" smtClean="0">
                <a:latin typeface="Courier New"/>
                <a:ea typeface="MS Mincho"/>
                <a:cs typeface="Times New Roman"/>
              </a:rPr>
              <a:t> </a:t>
            </a:r>
            <a:r>
              <a:rPr lang="en-US" sz="1800" dirty="0" err="1" smtClean="0">
                <a:latin typeface="Courier New"/>
                <a:ea typeface="MS Mincho"/>
                <a:cs typeface="Times New Roman"/>
              </a:rPr>
              <a:t>Result.Succeeded</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Function</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a:t>
            </a:r>
            <a:r>
              <a:rPr lang="en-US" sz="1800" dirty="0" err="1" smtClean="0">
                <a:solidFill>
                  <a:srgbClr val="008000"/>
                </a:solidFill>
                <a:latin typeface="Courier New"/>
                <a:ea typeface="MS Mincho"/>
                <a:cs typeface="Times New Roman"/>
              </a:rPr>
              <a:t>OnStartup</a:t>
            </a:r>
            <a:r>
              <a:rPr lang="en-US" sz="1800" dirty="0" smtClean="0">
                <a:solidFill>
                  <a:srgbClr val="008000"/>
                </a:solidFill>
                <a:latin typeface="Courier New"/>
                <a:ea typeface="MS Mincho"/>
                <a:cs typeface="Times New Roman"/>
              </a:rPr>
              <a:t>() - called when </a:t>
            </a:r>
            <a:r>
              <a:rPr lang="en-US" sz="1800" dirty="0" err="1" smtClean="0">
                <a:solidFill>
                  <a:srgbClr val="008000"/>
                </a:solidFill>
                <a:latin typeface="Courier New"/>
                <a:ea typeface="MS Mincho"/>
                <a:cs typeface="Times New Roman"/>
              </a:rPr>
              <a:t>Revit</a:t>
            </a:r>
            <a:r>
              <a:rPr lang="en-US" sz="1800" dirty="0" smtClean="0">
                <a:solidFill>
                  <a:srgbClr val="008000"/>
                </a:solidFill>
                <a:latin typeface="Courier New"/>
                <a:ea typeface="MS Mincho"/>
                <a:cs typeface="Times New Roman"/>
              </a:rPr>
              <a:t> starts.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Public</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Function</a:t>
            </a:r>
            <a:r>
              <a:rPr lang="en-US" sz="1800" dirty="0" smtClean="0">
                <a:latin typeface="Courier New"/>
                <a:ea typeface="MS Mincho"/>
                <a:cs typeface="Times New Roman"/>
              </a:rPr>
              <a:t> </a:t>
            </a:r>
            <a:r>
              <a:rPr lang="en-US" sz="1800" b="1" dirty="0" err="1" smtClean="0">
                <a:latin typeface="Courier New"/>
                <a:ea typeface="MS Mincho"/>
                <a:cs typeface="Times New Roman"/>
              </a:rPr>
              <a:t>OnStartup</a:t>
            </a:r>
            <a:r>
              <a:rPr lang="en-US" sz="1800" dirty="0" smtClean="0">
                <a:latin typeface="Courier New"/>
                <a:ea typeface="MS Mincho"/>
                <a:cs typeface="Times New Roman"/>
              </a:rPr>
              <a:t>(</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application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UIControlledApplication</a:t>
            </a:r>
            <a:r>
              <a:rPr lang="en-US" sz="1800" dirty="0" smtClean="0">
                <a:latin typeface="Courier New"/>
                <a:ea typeface="MS Mincho"/>
                <a:cs typeface="Times New Roman"/>
              </a:rPr>
              <a:t>) _</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Result _</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Implements</a:t>
            </a:r>
            <a:r>
              <a:rPr lang="en-US" sz="1800" dirty="0" smtClean="0">
                <a:latin typeface="Courier New"/>
                <a:ea typeface="MS Mincho"/>
                <a:cs typeface="Times New Roman"/>
              </a:rPr>
              <a:t> </a:t>
            </a:r>
            <a:r>
              <a:rPr lang="en-US" sz="1800" dirty="0" err="1" smtClean="0">
                <a:latin typeface="Courier New"/>
                <a:ea typeface="MS Mincho"/>
                <a:cs typeface="Times New Roman"/>
              </a:rPr>
              <a:t>IExternalApplication.OnStartup</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TaskDialog.Show</a:t>
            </a:r>
            <a:r>
              <a:rPr lang="en-US" sz="1800" dirty="0" smtClean="0">
                <a:latin typeface="Courier New"/>
                <a:ea typeface="MS Mincho"/>
                <a:cs typeface="Times New Roman"/>
              </a:rPr>
              <a:t>(</a:t>
            </a:r>
            <a:r>
              <a:rPr lang="en-US" sz="1800" dirty="0" smtClean="0">
                <a:solidFill>
                  <a:srgbClr val="A31515"/>
                </a:solidFill>
                <a:latin typeface="Courier New"/>
                <a:ea typeface="MS Mincho"/>
                <a:cs typeface="Times New Roman"/>
              </a:rPr>
              <a:t>"My Dialog Title"</a:t>
            </a:r>
            <a:r>
              <a:rPr lang="en-US" sz="1800" dirty="0" smtClean="0">
                <a:latin typeface="Courier New"/>
                <a:ea typeface="MS Mincho"/>
                <a:cs typeface="Times New Roman"/>
              </a:rPr>
              <a:t>, </a:t>
            </a:r>
            <a:r>
              <a:rPr lang="en-US" sz="1800" dirty="0" smtClean="0">
                <a:solidFill>
                  <a:srgbClr val="A31515"/>
                </a:solidFill>
                <a:latin typeface="Courier New"/>
                <a:ea typeface="MS Mincho"/>
                <a:cs typeface="Times New Roman"/>
              </a:rPr>
              <a:t>"Hello World from App!"</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Return</a:t>
            </a:r>
            <a:r>
              <a:rPr lang="en-US" sz="1800" dirty="0" smtClean="0">
                <a:latin typeface="Courier New"/>
                <a:ea typeface="MS Mincho"/>
                <a:cs typeface="Times New Roman"/>
              </a:rPr>
              <a:t> </a:t>
            </a:r>
            <a:r>
              <a:rPr lang="en-US" sz="1800" dirty="0" err="1" smtClean="0">
                <a:latin typeface="Courier New"/>
                <a:ea typeface="MS Mincho"/>
                <a:cs typeface="Times New Roman"/>
              </a:rPr>
              <a:t>Result.Succeeded</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Function</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Class</a:t>
            </a:r>
            <a:endParaRPr lang="en-US" sz="1800"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alibri"/>
                <a:ea typeface="MS Mincho"/>
                <a:cs typeface="Times New Roman"/>
              </a:rPr>
              <a:t>&lt;/VB.NET&gt;</a:t>
            </a:r>
            <a:endParaRPr lang="en-US" sz="1800" dirty="0"/>
          </a:p>
        </p:txBody>
      </p:sp>
      <p:sp>
        <p:nvSpPr>
          <p:cNvPr id="6" name="Rectangle 5"/>
          <p:cNvSpPr/>
          <p:nvPr/>
        </p:nvSpPr>
        <p:spPr bwMode="auto">
          <a:xfrm>
            <a:off x="333375" y="5335587"/>
            <a:ext cx="11582400" cy="2209800"/>
          </a:xfrm>
          <a:prstGeom prst="rect">
            <a:avLst/>
          </a:prstGeom>
          <a:noFill/>
          <a:ln w="254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7" name="Rectangle 6"/>
          <p:cNvSpPr/>
          <p:nvPr/>
        </p:nvSpPr>
        <p:spPr bwMode="auto">
          <a:xfrm>
            <a:off x="333375" y="3476307"/>
            <a:ext cx="11582400" cy="1828800"/>
          </a:xfrm>
          <a:prstGeom prst="rect">
            <a:avLst/>
          </a:prstGeom>
          <a:noFill/>
          <a:ln w="254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8" name="Rectangle 7"/>
          <p:cNvSpPr/>
          <p:nvPr/>
        </p:nvSpPr>
        <p:spPr bwMode="auto">
          <a:xfrm>
            <a:off x="333375" y="2744787"/>
            <a:ext cx="7010400" cy="685800"/>
          </a:xfrm>
          <a:prstGeom prst="rect">
            <a:avLst/>
          </a:prstGeom>
          <a:noFill/>
          <a:ln w="254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9" name="Rectangular Callout 8"/>
          <p:cNvSpPr/>
          <p:nvPr/>
        </p:nvSpPr>
        <p:spPr bwMode="auto">
          <a:xfrm>
            <a:off x="7648575" y="2897187"/>
            <a:ext cx="4648200" cy="609600"/>
          </a:xfrm>
          <a:prstGeom prst="wedgeRectCallout">
            <a:avLst>
              <a:gd name="adj1" fmla="val -80207"/>
              <a:gd name="adj2" fmla="val -2500"/>
            </a:avLst>
          </a:prstGeom>
          <a:solidFill>
            <a:srgbClr val="FFC9C9">
              <a:alpha val="80000"/>
            </a:srgbClr>
          </a:solid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en-US" sz="2400" smtClean="0">
                <a:solidFill>
                  <a:srgbClr val="000000"/>
                </a:solidFill>
                <a:latin typeface="Gill Sans" charset="0"/>
                <a:ea typeface="ヒラギノ角ゴ Pro W3" charset="0"/>
                <a:cs typeface="ヒラギノ角ゴ Pro W3" charset="0"/>
                <a:sym typeface="Gill Sans" charset="0"/>
              </a:rPr>
              <a:t>Implement </a:t>
            </a:r>
            <a:r>
              <a:rPr lang="en-US" sz="2400" dirty="0" err="1" smtClean="0">
                <a:solidFill>
                  <a:srgbClr val="000000"/>
                </a:solidFill>
                <a:latin typeface="Gill Sans" charset="0"/>
                <a:ea typeface="ヒラギノ角ゴ Pro W3" charset="0"/>
                <a:cs typeface="ヒラギノ角ゴ Pro W3" charset="0"/>
                <a:sym typeface="Gill Sans" charset="0"/>
              </a:rPr>
              <a:t>IExternalApplication</a:t>
            </a:r>
            <a:endParaRPr kumimoji="0" lang="en-US" sz="2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10" name="Rectangular Callout 9"/>
          <p:cNvSpPr/>
          <p:nvPr/>
        </p:nvSpPr>
        <p:spPr bwMode="auto">
          <a:xfrm>
            <a:off x="7267575" y="5030787"/>
            <a:ext cx="5562600" cy="609600"/>
          </a:xfrm>
          <a:prstGeom prst="wedgeRectCallout">
            <a:avLst>
              <a:gd name="adj1" fmla="val -70532"/>
              <a:gd name="adj2" fmla="val -65226"/>
            </a:avLst>
          </a:prstGeom>
          <a:solidFill>
            <a:srgbClr val="FFC9C9">
              <a:alpha val="80000"/>
            </a:srgbClr>
          </a:solid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en-US" sz="2400" dirty="0" err="1" smtClean="0">
                <a:solidFill>
                  <a:srgbClr val="000000"/>
                </a:solidFill>
                <a:latin typeface="Gill Sans" charset="0"/>
                <a:ea typeface="ヒラギノ角ゴ Pro W3" charset="0"/>
                <a:cs typeface="ヒラギノ角ゴ Pro W3" charset="0"/>
                <a:sym typeface="Gill Sans" charset="0"/>
              </a:rPr>
              <a:t>OnShutdown</a:t>
            </a:r>
            <a:r>
              <a:rPr lang="en-US" sz="2400" dirty="0" smtClean="0">
                <a:solidFill>
                  <a:srgbClr val="000000"/>
                </a:solidFill>
                <a:latin typeface="Gill Sans" charset="0"/>
                <a:ea typeface="ヒラギノ角ゴ Pro W3" charset="0"/>
                <a:cs typeface="ヒラギノ角ゴ Pro W3" charset="0"/>
                <a:sym typeface="Gill Sans" charset="0"/>
              </a:rPr>
              <a:t> is called when </a:t>
            </a:r>
            <a:r>
              <a:rPr lang="en-US" sz="2400" dirty="0" err="1" smtClean="0">
                <a:solidFill>
                  <a:srgbClr val="000000"/>
                </a:solidFill>
                <a:latin typeface="Gill Sans" charset="0"/>
                <a:ea typeface="ヒラギノ角ゴ Pro W3" charset="0"/>
                <a:cs typeface="ヒラギノ角ゴ Pro W3" charset="0"/>
                <a:sym typeface="Gill Sans" charset="0"/>
              </a:rPr>
              <a:t>Revit</a:t>
            </a:r>
            <a:r>
              <a:rPr lang="en-US" sz="2400" dirty="0" smtClean="0">
                <a:solidFill>
                  <a:srgbClr val="000000"/>
                </a:solidFill>
                <a:latin typeface="Gill Sans" charset="0"/>
                <a:ea typeface="ヒラギノ角ゴ Pro W3" charset="0"/>
                <a:cs typeface="ヒラギノ角ゴ Pro W3" charset="0"/>
                <a:sym typeface="Gill Sans" charset="0"/>
              </a:rPr>
              <a:t> ends</a:t>
            </a:r>
            <a:endParaRPr kumimoji="0" lang="en-US" sz="2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11" name="Rectangular Callout 10"/>
          <p:cNvSpPr/>
          <p:nvPr/>
        </p:nvSpPr>
        <p:spPr bwMode="auto">
          <a:xfrm>
            <a:off x="4905375" y="8078787"/>
            <a:ext cx="5562600" cy="609600"/>
          </a:xfrm>
          <a:prstGeom prst="wedgeRectCallout">
            <a:avLst>
              <a:gd name="adj1" fmla="val -38702"/>
              <a:gd name="adj2" fmla="val -184203"/>
            </a:avLst>
          </a:prstGeom>
          <a:solidFill>
            <a:srgbClr val="FFC9C9">
              <a:alpha val="80000"/>
            </a:srgbClr>
          </a:solid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en-US" sz="2400" dirty="0" err="1" smtClean="0">
                <a:solidFill>
                  <a:srgbClr val="000000"/>
                </a:solidFill>
                <a:latin typeface="Gill Sans" charset="0"/>
                <a:ea typeface="ヒラギノ角ゴ Pro W3" charset="0"/>
                <a:cs typeface="ヒラギノ角ゴ Pro W3" charset="0"/>
                <a:sym typeface="Gill Sans" charset="0"/>
              </a:rPr>
              <a:t>OnStartup</a:t>
            </a:r>
            <a:r>
              <a:rPr lang="en-US" sz="2400" dirty="0" smtClean="0">
                <a:solidFill>
                  <a:srgbClr val="000000"/>
                </a:solidFill>
                <a:latin typeface="Gill Sans" charset="0"/>
                <a:ea typeface="ヒラギノ角ゴ Pro W3" charset="0"/>
                <a:cs typeface="ヒラギノ角ゴ Pro W3" charset="0"/>
                <a:sym typeface="Gill Sans" charset="0"/>
              </a:rPr>
              <a:t> is called when </a:t>
            </a:r>
            <a:r>
              <a:rPr lang="en-US" sz="2400" dirty="0" err="1" smtClean="0">
                <a:solidFill>
                  <a:srgbClr val="000000"/>
                </a:solidFill>
                <a:latin typeface="Gill Sans" charset="0"/>
                <a:ea typeface="ヒラギノ角ゴ Pro W3" charset="0"/>
                <a:cs typeface="ヒラギノ角ゴ Pro W3" charset="0"/>
                <a:sym typeface="Gill Sans" charset="0"/>
              </a:rPr>
              <a:t>Revit</a:t>
            </a:r>
            <a:r>
              <a:rPr lang="en-US" sz="2400" dirty="0" smtClean="0">
                <a:solidFill>
                  <a:srgbClr val="000000"/>
                </a:solidFill>
                <a:latin typeface="Gill Sans" charset="0"/>
                <a:ea typeface="ヒラギノ角ゴ Pro W3" charset="0"/>
                <a:cs typeface="ヒラギノ角ゴ Pro W3" charset="0"/>
                <a:sym typeface="Gill Sans" charset="0"/>
              </a:rPr>
              <a:t> starts</a:t>
            </a:r>
            <a:endParaRPr kumimoji="0" lang="en-US" sz="2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linds(horizont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xit" presetSubtype="10" fill="hold" grpId="1" nodeType="clickEffect">
                                  <p:stCondLst>
                                    <p:cond delay="0"/>
                                  </p:stCondLst>
                                  <p:childTnLst>
                                    <p:animEffect transition="out" filter="blinds(horizontal)">
                                      <p:cBhvr>
                                        <p:cTn id="14" dur="500"/>
                                        <p:tgtEl>
                                          <p:spTgt spid="9"/>
                                        </p:tgtEl>
                                      </p:cBhvr>
                                    </p:animEffect>
                                    <p:set>
                                      <p:cBhvr>
                                        <p:cTn id="15" dur="1" fill="hold">
                                          <p:stCondLst>
                                            <p:cond delay="499"/>
                                          </p:stCondLst>
                                        </p:cTn>
                                        <p:tgtEl>
                                          <p:spTgt spid="9"/>
                                        </p:tgtEl>
                                        <p:attrNameLst>
                                          <p:attrName>style.visibility</p:attrName>
                                        </p:attrNameLst>
                                      </p:cBhvr>
                                      <p:to>
                                        <p:strVal val="hidden"/>
                                      </p:to>
                                    </p:set>
                                  </p:childTnLst>
                                </p:cTn>
                              </p:par>
                              <p:par>
                                <p:cTn id="16" presetID="3" presetClass="exit" presetSubtype="10" fill="hold" grpId="1" nodeType="withEffect">
                                  <p:stCondLst>
                                    <p:cond delay="0"/>
                                  </p:stCondLst>
                                  <p:childTnLst>
                                    <p:animEffect transition="out" filter="blinds(horizontal)">
                                      <p:cBhvr>
                                        <p:cTn id="17" dur="500"/>
                                        <p:tgtEl>
                                          <p:spTgt spid="8"/>
                                        </p:tgtEl>
                                      </p:cBhvr>
                                    </p:animEffect>
                                    <p:set>
                                      <p:cBhvr>
                                        <p:cTn id="18" dur="1" fill="hold">
                                          <p:stCondLst>
                                            <p:cond delay="499"/>
                                          </p:stCondLst>
                                        </p:cTn>
                                        <p:tgtEl>
                                          <p:spTgt spid="8"/>
                                        </p:tgtEl>
                                        <p:attrNameLst>
                                          <p:attrName>style.visibility</p:attrName>
                                        </p:attrNameLst>
                                      </p:cBhvr>
                                      <p:to>
                                        <p:strVal val="hidden"/>
                                      </p:to>
                                    </p:set>
                                  </p:childTnLst>
                                </p:cTn>
                              </p:par>
                            </p:childTnLst>
                          </p:cTn>
                        </p:par>
                        <p:par>
                          <p:cTn id="19" fill="hold">
                            <p:stCondLst>
                              <p:cond delay="500"/>
                            </p:stCondLst>
                            <p:childTnLst>
                              <p:par>
                                <p:cTn id="20" presetID="3" presetClass="entr" presetSubtype="10"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par>
                          <p:cTn id="23" fill="hold">
                            <p:stCondLst>
                              <p:cond delay="1000"/>
                            </p:stCondLst>
                            <p:childTnLst>
                              <p:par>
                                <p:cTn id="24" presetID="3" presetClass="entr" presetSubtype="10" fill="hold" grpId="0" nodeType="after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blinds(horizontal)">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xit" presetSubtype="10" fill="hold" grpId="1" nodeType="clickEffect">
                                  <p:stCondLst>
                                    <p:cond delay="0"/>
                                  </p:stCondLst>
                                  <p:childTnLst>
                                    <p:animEffect transition="out" filter="blinds(horizontal)">
                                      <p:cBhvr>
                                        <p:cTn id="30" dur="500"/>
                                        <p:tgtEl>
                                          <p:spTgt spid="7"/>
                                        </p:tgtEl>
                                      </p:cBhvr>
                                    </p:animEffect>
                                    <p:set>
                                      <p:cBhvr>
                                        <p:cTn id="31" dur="1" fill="hold">
                                          <p:stCondLst>
                                            <p:cond delay="499"/>
                                          </p:stCondLst>
                                        </p:cTn>
                                        <p:tgtEl>
                                          <p:spTgt spid="7"/>
                                        </p:tgtEl>
                                        <p:attrNameLst>
                                          <p:attrName>style.visibility</p:attrName>
                                        </p:attrNameLst>
                                      </p:cBhvr>
                                      <p:to>
                                        <p:strVal val="hidden"/>
                                      </p:to>
                                    </p:set>
                                  </p:childTnLst>
                                </p:cTn>
                              </p:par>
                              <p:par>
                                <p:cTn id="32" presetID="3" presetClass="exit" presetSubtype="10" fill="hold" grpId="1" nodeType="withEffect">
                                  <p:stCondLst>
                                    <p:cond delay="0"/>
                                  </p:stCondLst>
                                  <p:childTnLst>
                                    <p:animEffect transition="out" filter="blinds(horizontal)">
                                      <p:cBhvr>
                                        <p:cTn id="33" dur="500"/>
                                        <p:tgtEl>
                                          <p:spTgt spid="10"/>
                                        </p:tgtEl>
                                      </p:cBhvr>
                                    </p:animEffect>
                                    <p:set>
                                      <p:cBhvr>
                                        <p:cTn id="34" dur="1" fill="hold">
                                          <p:stCondLst>
                                            <p:cond delay="499"/>
                                          </p:stCondLst>
                                        </p:cTn>
                                        <p:tgtEl>
                                          <p:spTgt spid="10"/>
                                        </p:tgtEl>
                                        <p:attrNameLst>
                                          <p:attrName>style.visibility</p:attrName>
                                        </p:attrNameLst>
                                      </p:cBhvr>
                                      <p:to>
                                        <p:strVal val="hidden"/>
                                      </p:to>
                                    </p:set>
                                  </p:childTnLst>
                                </p:cTn>
                              </p:par>
                              <p:par>
                                <p:cTn id="35" presetID="3" presetClass="entr" presetSubtype="10" fill="hold" grpId="0" nodeType="with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blinds(horizontal)">
                                      <p:cBhvr>
                                        <p:cTn id="37" dur="500"/>
                                        <p:tgtEl>
                                          <p:spTgt spid="6"/>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blinds(horizontal)">
                                      <p:cBhvr>
                                        <p:cTn id="4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7" grpId="1" animBg="1"/>
      <p:bldP spid="8" grpId="0" animBg="1"/>
      <p:bldP spid="8" grpId="1" animBg="1"/>
      <p:bldP spid="9" grpId="0" animBg="1"/>
      <p:bldP spid="9" grpId="1" animBg="1"/>
      <p:bldP spid="10" grpId="0" animBg="1"/>
      <p:bldP spid="10" grpId="1" animBg="1"/>
      <p:bldP spid="1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External Application</a:t>
            </a:r>
            <a:br>
              <a:rPr lang="en-US" dirty="0" smtClean="0"/>
            </a:br>
            <a:r>
              <a:rPr lang="en-US" sz="2800" b="0" i="1" dirty="0" smtClean="0">
                <a:solidFill>
                  <a:schemeClr val="accent4"/>
                </a:solidFill>
              </a:rPr>
              <a:t>Minimum Code in VB.NET </a:t>
            </a:r>
            <a:endParaRPr lang="en-US" b="0" i="1" dirty="0">
              <a:solidFill>
                <a:schemeClr val="accent4"/>
              </a:solidFill>
            </a:endParaRPr>
          </a:p>
        </p:txBody>
      </p:sp>
      <p:sp>
        <p:nvSpPr>
          <p:cNvPr id="3" name="Content Placeholder 2"/>
          <p:cNvSpPr>
            <a:spLocks noGrp="1"/>
          </p:cNvSpPr>
          <p:nvPr>
            <p:ph idx="1"/>
          </p:nvPr>
        </p:nvSpPr>
        <p:spPr/>
        <p:txBody>
          <a:bodyPr/>
          <a:lstStyle/>
          <a:p>
            <a:pPr>
              <a:buNone/>
            </a:pPr>
            <a:endParaRPr lang="en-US" dirty="0"/>
          </a:p>
        </p:txBody>
      </p:sp>
      <p:sp>
        <p:nvSpPr>
          <p:cNvPr id="5" name="TextBox 4"/>
          <p:cNvSpPr txBox="1"/>
          <p:nvPr/>
        </p:nvSpPr>
        <p:spPr>
          <a:xfrm>
            <a:off x="561975" y="2135187"/>
            <a:ext cx="11811000" cy="6038576"/>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2400" b="1" dirty="0" smtClean="0">
                <a:latin typeface="Calibri"/>
                <a:ea typeface="MS Mincho"/>
                <a:cs typeface="Times New Roman"/>
              </a:rPr>
              <a:t>&lt;C#&gt;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8000"/>
                </a:solidFill>
                <a:latin typeface="Courier New"/>
                <a:ea typeface="MS Mincho"/>
                <a:cs typeface="Times New Roman"/>
              </a:rPr>
              <a:t>// Hello World #3 - minimum external application </a:t>
            </a:r>
            <a:endParaRPr lang="en-US" sz="2400" dirty="0" smtClean="0">
              <a:latin typeface="Calibri"/>
              <a:ea typeface="MS Mincho"/>
              <a:cs typeface="Times New Roman"/>
            </a:endParaRPr>
          </a:p>
          <a:p>
            <a:pPr marL="0" marR="0">
              <a:lnSpc>
                <a:spcPct val="115000"/>
              </a:lnSpc>
              <a:spcBef>
                <a:spcPts val="0"/>
              </a:spcBef>
              <a:spcAft>
                <a:spcPts val="0"/>
              </a:spcAft>
            </a:pPr>
            <a:r>
              <a:rPr lang="en-US" sz="1800" smtClean="0">
                <a:solidFill>
                  <a:srgbClr val="0000FF"/>
                </a:solidFill>
                <a:latin typeface="Courier New"/>
                <a:ea typeface="MS Mincho"/>
                <a:cs typeface="Times New Roman"/>
              </a:rPr>
              <a:t>public</a:t>
            </a:r>
            <a:r>
              <a:rPr lang="en-US" sz="1800" smtClean="0">
                <a:latin typeface="Courier New"/>
                <a:ea typeface="MS Mincho"/>
                <a:cs typeface="Times New Roman"/>
              </a:rPr>
              <a:t> </a:t>
            </a:r>
            <a:r>
              <a:rPr lang="en-US" sz="1800" dirty="0" smtClean="0">
                <a:solidFill>
                  <a:srgbClr val="0000FF"/>
                </a:solidFill>
                <a:latin typeface="Courier New"/>
                <a:ea typeface="MS Mincho"/>
                <a:cs typeface="Times New Roman"/>
              </a:rPr>
              <a:t>class</a:t>
            </a:r>
            <a:r>
              <a:rPr lang="en-US" sz="1800" dirty="0" smtClean="0">
                <a:latin typeface="Courier New"/>
                <a:ea typeface="MS Mincho"/>
                <a:cs typeface="Times New Roman"/>
              </a:rPr>
              <a:t> </a:t>
            </a:r>
            <a:r>
              <a:rPr lang="en-US" sz="1800" dirty="0" err="1" smtClean="0">
                <a:solidFill>
                  <a:srgbClr val="2B91AF"/>
                </a:solidFill>
                <a:latin typeface="Courier New"/>
                <a:ea typeface="MS Mincho"/>
                <a:cs typeface="Times New Roman"/>
              </a:rPr>
              <a:t>HelloWorldApp</a:t>
            </a:r>
            <a:r>
              <a:rPr lang="en-US" sz="1800" dirty="0" smtClean="0">
                <a:latin typeface="Courier New"/>
                <a:ea typeface="MS Mincho"/>
                <a:cs typeface="Times New Roman"/>
              </a:rPr>
              <a:t> : </a:t>
            </a:r>
            <a:r>
              <a:rPr lang="en-US" sz="1800" b="1" dirty="0" err="1" smtClean="0">
                <a:solidFill>
                  <a:srgbClr val="2B91AF"/>
                </a:solidFill>
                <a:latin typeface="Courier New"/>
                <a:ea typeface="MS Mincho"/>
                <a:cs typeface="Times New Roman"/>
              </a:rPr>
              <a:t>IExternalApplication</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smtClean="0">
                <a:latin typeface="Courier New"/>
                <a:ea typeface="MS Mincho"/>
                <a:cs typeface="Times New Roman"/>
              </a:rPr>
              <a:t> </a:t>
            </a:r>
            <a:r>
              <a:rPr lang="en-US" sz="1800" smtClean="0">
                <a:solidFill>
                  <a:srgbClr val="008000"/>
                </a:solidFill>
                <a:latin typeface="Courier New"/>
                <a:ea typeface="MS Mincho"/>
                <a:cs typeface="Times New Roman"/>
              </a:rPr>
              <a:t>// OnStartup() - called when Revit starts. </a:t>
            </a:r>
            <a:endParaRPr lang="en-US" sz="2400" smtClean="0">
              <a:latin typeface="Calibri"/>
              <a:ea typeface="MS Mincho"/>
              <a:cs typeface="Times New Roman"/>
            </a:endParaRPr>
          </a:p>
          <a:p>
            <a:pPr marL="0" marR="0">
              <a:lnSpc>
                <a:spcPct val="115000"/>
              </a:lnSpc>
              <a:spcBef>
                <a:spcPts val="0"/>
              </a:spcBef>
              <a:spcAft>
                <a:spcPts val="0"/>
              </a:spcAft>
            </a:pPr>
            <a:r>
              <a:rPr lang="en-US" sz="1800" smtClean="0">
                <a:latin typeface="Courier New"/>
                <a:ea typeface="MS Mincho"/>
                <a:cs typeface="Times New Roman"/>
              </a:rPr>
              <a:t>    </a:t>
            </a:r>
            <a:r>
              <a:rPr lang="en-US" sz="1800" smtClean="0">
                <a:solidFill>
                  <a:srgbClr val="0000FF"/>
                </a:solidFill>
                <a:latin typeface="Courier New"/>
                <a:ea typeface="MS Mincho"/>
                <a:cs typeface="Times New Roman"/>
              </a:rPr>
              <a:t>public</a:t>
            </a:r>
            <a:r>
              <a:rPr lang="en-US" sz="1800" smtClean="0">
                <a:latin typeface="Courier New"/>
                <a:ea typeface="MS Mincho"/>
                <a:cs typeface="Times New Roman"/>
              </a:rPr>
              <a:t> </a:t>
            </a:r>
            <a:r>
              <a:rPr lang="en-US" sz="1800" smtClean="0">
                <a:solidFill>
                  <a:srgbClr val="2B91AF"/>
                </a:solidFill>
                <a:latin typeface="Courier New"/>
                <a:ea typeface="MS Mincho"/>
                <a:cs typeface="Times New Roman"/>
              </a:rPr>
              <a:t>Result</a:t>
            </a:r>
            <a:r>
              <a:rPr lang="en-US" sz="1800" smtClean="0">
                <a:latin typeface="Courier New"/>
                <a:ea typeface="MS Mincho"/>
                <a:cs typeface="Times New Roman"/>
              </a:rPr>
              <a:t> </a:t>
            </a:r>
            <a:r>
              <a:rPr lang="en-US" sz="1800" b="1" smtClean="0">
                <a:latin typeface="Courier New"/>
                <a:ea typeface="MS Mincho"/>
                <a:cs typeface="Times New Roman"/>
              </a:rPr>
              <a:t>OnStartup</a:t>
            </a:r>
            <a:r>
              <a:rPr lang="en-US" sz="1800" smtClean="0">
                <a:latin typeface="Courier New"/>
                <a:ea typeface="MS Mincho"/>
                <a:cs typeface="Times New Roman"/>
              </a:rPr>
              <a:t>(</a:t>
            </a:r>
            <a:r>
              <a:rPr lang="en-US" sz="1800" smtClean="0">
                <a:solidFill>
                  <a:srgbClr val="2B91AF"/>
                </a:solidFill>
                <a:latin typeface="Courier New"/>
                <a:ea typeface="MS Mincho"/>
                <a:cs typeface="Times New Roman"/>
              </a:rPr>
              <a:t>UIControlledApplication</a:t>
            </a:r>
            <a:r>
              <a:rPr lang="en-US" sz="1800" smtClean="0">
                <a:latin typeface="Courier New"/>
                <a:ea typeface="MS Mincho"/>
                <a:cs typeface="Times New Roman"/>
              </a:rPr>
              <a:t> application)</a:t>
            </a:r>
            <a:endParaRPr lang="en-US" sz="2400" smtClean="0">
              <a:latin typeface="Calibri"/>
              <a:ea typeface="MS Mincho"/>
              <a:cs typeface="Times New Roman"/>
            </a:endParaRPr>
          </a:p>
          <a:p>
            <a:pPr marL="0" marR="0">
              <a:lnSpc>
                <a:spcPct val="115000"/>
              </a:lnSpc>
              <a:spcBef>
                <a:spcPts val="0"/>
              </a:spcBef>
              <a:spcAft>
                <a:spcPts val="0"/>
              </a:spcAft>
            </a:pPr>
            <a:r>
              <a:rPr lang="en-US" sz="1800" smtClean="0">
                <a:latin typeface="Courier New"/>
                <a:ea typeface="MS Mincho"/>
                <a:cs typeface="Times New Roman"/>
              </a:rPr>
              <a:t>    {</a:t>
            </a:r>
            <a:endParaRPr lang="en-US" sz="2400" smtClean="0">
              <a:latin typeface="Calibri"/>
              <a:ea typeface="MS Mincho"/>
              <a:cs typeface="Times New Roman"/>
            </a:endParaRPr>
          </a:p>
          <a:p>
            <a:pPr marL="0" marR="0">
              <a:lnSpc>
                <a:spcPct val="115000"/>
              </a:lnSpc>
              <a:spcBef>
                <a:spcPts val="0"/>
              </a:spcBef>
              <a:spcAft>
                <a:spcPts val="0"/>
              </a:spcAft>
            </a:pPr>
            <a:r>
              <a:rPr lang="en-US" sz="1800" smtClean="0">
                <a:latin typeface="Courier New"/>
                <a:ea typeface="MS Mincho"/>
                <a:cs typeface="Times New Roman"/>
              </a:rPr>
              <a:t>        </a:t>
            </a:r>
            <a:r>
              <a:rPr lang="en-US" sz="1800" smtClean="0">
                <a:solidFill>
                  <a:srgbClr val="2B91AF"/>
                </a:solidFill>
                <a:latin typeface="Courier New"/>
                <a:ea typeface="MS Mincho"/>
                <a:cs typeface="Times New Roman"/>
              </a:rPr>
              <a:t>TaskDialog</a:t>
            </a:r>
            <a:r>
              <a:rPr lang="en-US" sz="1800" smtClean="0">
                <a:latin typeface="Courier New"/>
                <a:ea typeface="MS Mincho"/>
                <a:cs typeface="Times New Roman"/>
              </a:rPr>
              <a:t>.Show(</a:t>
            </a:r>
            <a:r>
              <a:rPr lang="en-US" sz="1800" smtClean="0">
                <a:solidFill>
                  <a:srgbClr val="A31515"/>
                </a:solidFill>
                <a:latin typeface="Courier New"/>
                <a:ea typeface="MS Mincho"/>
                <a:cs typeface="Times New Roman"/>
              </a:rPr>
              <a:t>"My Dialog Title"</a:t>
            </a:r>
            <a:r>
              <a:rPr lang="en-US" sz="1800" smtClean="0">
                <a:latin typeface="Courier New"/>
                <a:ea typeface="MS Mincho"/>
                <a:cs typeface="Times New Roman"/>
              </a:rPr>
              <a:t>, </a:t>
            </a:r>
            <a:r>
              <a:rPr lang="en-US" sz="1800" smtClean="0">
                <a:solidFill>
                  <a:srgbClr val="A31515"/>
                </a:solidFill>
                <a:latin typeface="Courier New"/>
                <a:ea typeface="MS Mincho"/>
                <a:cs typeface="Times New Roman"/>
              </a:rPr>
              <a:t>"Hello World from App!"</a:t>
            </a:r>
            <a:r>
              <a:rPr lang="en-US" sz="1800" smtClean="0">
                <a:latin typeface="Courier New"/>
                <a:ea typeface="MS Mincho"/>
                <a:cs typeface="Times New Roman"/>
              </a:rPr>
              <a:t>);</a:t>
            </a:r>
            <a:endParaRPr lang="en-US" sz="2400" smtClean="0">
              <a:latin typeface="Calibri"/>
              <a:ea typeface="MS Mincho"/>
              <a:cs typeface="Times New Roman"/>
            </a:endParaRPr>
          </a:p>
          <a:p>
            <a:pPr marL="0" marR="0">
              <a:lnSpc>
                <a:spcPct val="115000"/>
              </a:lnSpc>
              <a:spcBef>
                <a:spcPts val="0"/>
              </a:spcBef>
              <a:spcAft>
                <a:spcPts val="0"/>
              </a:spcAft>
            </a:pPr>
            <a:r>
              <a:rPr lang="en-US" sz="1800" smtClean="0">
                <a:latin typeface="Courier New"/>
                <a:ea typeface="MS Mincho"/>
                <a:cs typeface="Times New Roman"/>
              </a:rPr>
              <a:t>        </a:t>
            </a:r>
            <a:r>
              <a:rPr lang="en-US" sz="1800" smtClean="0">
                <a:solidFill>
                  <a:srgbClr val="0000FF"/>
                </a:solidFill>
                <a:latin typeface="Courier New"/>
                <a:ea typeface="MS Mincho"/>
                <a:cs typeface="Times New Roman"/>
              </a:rPr>
              <a:t>return</a:t>
            </a:r>
            <a:r>
              <a:rPr lang="en-US" sz="1800" smtClean="0">
                <a:latin typeface="Courier New"/>
                <a:ea typeface="MS Mincho"/>
                <a:cs typeface="Times New Roman"/>
              </a:rPr>
              <a:t> </a:t>
            </a:r>
            <a:r>
              <a:rPr lang="en-US" sz="1800" smtClean="0">
                <a:solidFill>
                  <a:srgbClr val="2B91AF"/>
                </a:solidFill>
                <a:latin typeface="Courier New"/>
                <a:ea typeface="MS Mincho"/>
                <a:cs typeface="Times New Roman"/>
              </a:rPr>
              <a:t>Result</a:t>
            </a:r>
            <a:r>
              <a:rPr lang="en-US" sz="1800" smtClean="0">
                <a:latin typeface="Courier New"/>
                <a:ea typeface="MS Mincho"/>
                <a:cs typeface="Times New Roman"/>
              </a:rPr>
              <a:t>.Succeeded;</a:t>
            </a:r>
            <a:endParaRPr lang="en-US" sz="2400" smtClean="0">
              <a:latin typeface="Calibri"/>
              <a:ea typeface="MS Mincho"/>
              <a:cs typeface="Times New Roman"/>
            </a:endParaRPr>
          </a:p>
          <a:p>
            <a:pPr marL="0" marR="0">
              <a:lnSpc>
                <a:spcPct val="115000"/>
              </a:lnSpc>
              <a:spcBef>
                <a:spcPts val="0"/>
              </a:spcBef>
              <a:spcAft>
                <a:spcPts val="0"/>
              </a:spcAft>
            </a:pPr>
            <a:r>
              <a:rPr lang="en-US" sz="1800" smtClean="0">
                <a:latin typeface="Courier New"/>
                <a:ea typeface="MS Mincho"/>
                <a:cs typeface="Times New Roman"/>
              </a:rPr>
              <a:t>    }</a:t>
            </a:r>
          </a:p>
          <a:p>
            <a:pPr marL="0" marR="0">
              <a:lnSpc>
                <a:spcPct val="115000"/>
              </a:lnSpc>
              <a:spcBef>
                <a:spcPts val="0"/>
              </a:spcBef>
              <a:spcAft>
                <a:spcPts val="0"/>
              </a:spcAft>
            </a:pPr>
            <a:endParaRPr lang="en-US" sz="1800" smtClean="0">
              <a:latin typeface="Courier New"/>
              <a:ea typeface="MS Mincho"/>
              <a:cs typeface="Times New Roman"/>
            </a:endParaRPr>
          </a:p>
          <a:p>
            <a:pPr marL="0" marR="0">
              <a:lnSpc>
                <a:spcPct val="115000"/>
              </a:lnSpc>
              <a:spcBef>
                <a:spcPts val="0"/>
              </a:spcBef>
              <a:spcAft>
                <a:spcPts val="0"/>
              </a:spcAft>
            </a:pPr>
            <a:r>
              <a:rPr lang="en-US" sz="1800" smtClean="0">
                <a:latin typeface="Courier New"/>
                <a:ea typeface="MS Mincho"/>
                <a:cs typeface="Times New Roman"/>
              </a:rPr>
              <a:t>    </a:t>
            </a:r>
            <a:r>
              <a:rPr lang="en-US" sz="1800" dirty="0" smtClean="0">
                <a:solidFill>
                  <a:srgbClr val="008000"/>
                </a:solidFill>
                <a:latin typeface="Courier New"/>
                <a:ea typeface="MS Mincho"/>
                <a:cs typeface="Times New Roman"/>
              </a:rPr>
              <a:t>// </a:t>
            </a:r>
            <a:r>
              <a:rPr lang="en-US" sz="1800" dirty="0" err="1" smtClean="0">
                <a:solidFill>
                  <a:srgbClr val="008000"/>
                </a:solidFill>
                <a:latin typeface="Courier New"/>
                <a:ea typeface="MS Mincho"/>
                <a:cs typeface="Times New Roman"/>
              </a:rPr>
              <a:t>OnShutdown</a:t>
            </a:r>
            <a:r>
              <a:rPr lang="en-US" sz="1800" dirty="0" smtClean="0">
                <a:solidFill>
                  <a:srgbClr val="008000"/>
                </a:solidFill>
                <a:latin typeface="Courier New"/>
                <a:ea typeface="MS Mincho"/>
                <a:cs typeface="Times New Roman"/>
              </a:rPr>
              <a:t>() - called when </a:t>
            </a:r>
            <a:r>
              <a:rPr lang="en-US" sz="1800" dirty="0" err="1" smtClean="0">
                <a:solidFill>
                  <a:srgbClr val="008000"/>
                </a:solidFill>
                <a:latin typeface="Courier New"/>
                <a:ea typeface="MS Mincho"/>
                <a:cs typeface="Times New Roman"/>
              </a:rPr>
              <a:t>Revit</a:t>
            </a:r>
            <a:r>
              <a:rPr lang="en-US" sz="1800" dirty="0" smtClean="0">
                <a:solidFill>
                  <a:srgbClr val="008000"/>
                </a:solidFill>
                <a:latin typeface="Courier New"/>
                <a:ea typeface="MS Mincho"/>
                <a:cs typeface="Times New Roman"/>
              </a:rPr>
              <a:t> ends.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public</a:t>
            </a:r>
            <a:r>
              <a:rPr lang="en-US" sz="1800" dirty="0" smtClean="0">
                <a:latin typeface="Courier New"/>
                <a:ea typeface="MS Mincho"/>
                <a:cs typeface="Times New Roman"/>
              </a:rPr>
              <a:t> </a:t>
            </a:r>
            <a:r>
              <a:rPr lang="en-US" sz="1800" dirty="0" smtClean="0">
                <a:solidFill>
                  <a:srgbClr val="2B91AF"/>
                </a:solidFill>
                <a:latin typeface="Courier New"/>
                <a:ea typeface="MS Mincho"/>
                <a:cs typeface="Times New Roman"/>
              </a:rPr>
              <a:t>Result</a:t>
            </a:r>
            <a:r>
              <a:rPr lang="en-US" sz="1800" dirty="0" smtClean="0">
                <a:latin typeface="Courier New"/>
                <a:ea typeface="MS Mincho"/>
                <a:cs typeface="Times New Roman"/>
              </a:rPr>
              <a:t> </a:t>
            </a:r>
            <a:r>
              <a:rPr lang="en-US" sz="1800" b="1" dirty="0" err="1" smtClean="0">
                <a:latin typeface="Courier New"/>
                <a:ea typeface="MS Mincho"/>
                <a:cs typeface="Times New Roman"/>
              </a:rPr>
              <a:t>OnShutdown</a:t>
            </a:r>
            <a:r>
              <a:rPr lang="en-US" sz="1800" dirty="0" smtClean="0">
                <a:latin typeface="Courier New"/>
                <a:ea typeface="MS Mincho"/>
                <a:cs typeface="Times New Roman"/>
              </a:rPr>
              <a:t>(</a:t>
            </a:r>
            <a:r>
              <a:rPr lang="en-US" sz="1800" dirty="0" err="1" smtClean="0">
                <a:solidFill>
                  <a:srgbClr val="2B91AF"/>
                </a:solidFill>
                <a:latin typeface="Courier New"/>
                <a:ea typeface="MS Mincho"/>
                <a:cs typeface="Times New Roman"/>
              </a:rPr>
              <a:t>UIControlledApplication</a:t>
            </a:r>
            <a:r>
              <a:rPr lang="en-US" sz="1800" dirty="0" smtClean="0">
                <a:latin typeface="Courier New"/>
                <a:ea typeface="MS Mincho"/>
                <a:cs typeface="Times New Roman"/>
              </a:rPr>
              <a:t> application)</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return</a:t>
            </a:r>
            <a:r>
              <a:rPr lang="en-US" sz="1800" dirty="0" smtClean="0">
                <a:latin typeface="Courier New"/>
                <a:ea typeface="MS Mincho"/>
                <a:cs typeface="Times New Roman"/>
              </a:rPr>
              <a:t> </a:t>
            </a:r>
            <a:r>
              <a:rPr lang="en-US" sz="1800" dirty="0" err="1" smtClean="0">
                <a:solidFill>
                  <a:srgbClr val="2B91AF"/>
                </a:solidFill>
                <a:latin typeface="Courier New"/>
                <a:ea typeface="MS Mincho"/>
                <a:cs typeface="Times New Roman"/>
              </a:rPr>
              <a:t>Result</a:t>
            </a:r>
            <a:r>
              <a:rPr lang="en-US" sz="1800" dirty="0" err="1" smtClean="0">
                <a:latin typeface="Courier New"/>
                <a:ea typeface="MS Mincho"/>
                <a:cs typeface="Times New Roman"/>
              </a:rPr>
              <a:t>.Succeeded</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2400" b="1" dirty="0" smtClean="0">
                <a:latin typeface="Calibri"/>
                <a:ea typeface="MS Mincho"/>
                <a:cs typeface="Times New Roman"/>
              </a:rPr>
              <a:t>&lt;/C#&gt;</a:t>
            </a:r>
            <a:endParaRPr lang="en-US" sz="1800" dirty="0"/>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External Application</a:t>
            </a:r>
            <a:br>
              <a:rPr lang="en-US" dirty="0" smtClean="0"/>
            </a:br>
            <a:r>
              <a:rPr lang="en-US" sz="2800" b="0" i="1" dirty="0" smtClean="0">
                <a:solidFill>
                  <a:schemeClr val="accent4"/>
                </a:solidFill>
              </a:rPr>
              <a:t>.</a:t>
            </a:r>
            <a:r>
              <a:rPr lang="en-US" sz="2800" b="0" i="1" dirty="0" err="1" smtClean="0">
                <a:solidFill>
                  <a:schemeClr val="accent4"/>
                </a:solidFill>
              </a:rPr>
              <a:t>addin</a:t>
            </a:r>
            <a:r>
              <a:rPr lang="en-US" sz="2800" b="0" i="1" dirty="0" smtClean="0">
                <a:solidFill>
                  <a:schemeClr val="accent4"/>
                </a:solidFill>
              </a:rPr>
              <a:t> Manifest </a:t>
            </a:r>
            <a:endParaRPr lang="en-US" b="0" i="1" dirty="0">
              <a:solidFill>
                <a:schemeClr val="accent4"/>
              </a:solidFill>
            </a:endParaRPr>
          </a:p>
        </p:txBody>
      </p:sp>
      <p:sp>
        <p:nvSpPr>
          <p:cNvPr id="5" name="TextBox 4"/>
          <p:cNvSpPr txBox="1"/>
          <p:nvPr/>
        </p:nvSpPr>
        <p:spPr>
          <a:xfrm>
            <a:off x="561975" y="3512163"/>
            <a:ext cx="11811000" cy="2516073"/>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&lt;</a:t>
            </a:r>
            <a:r>
              <a:rPr lang="en-US" sz="1800" dirty="0" err="1" smtClean="0">
                <a:solidFill>
                  <a:srgbClr val="A31515"/>
                </a:solidFill>
                <a:latin typeface="Courier New"/>
                <a:ea typeface="MS Mincho"/>
                <a:cs typeface="Times New Roman"/>
              </a:rPr>
              <a:t>AddIn</a:t>
            </a:r>
            <a:r>
              <a:rPr lang="en-US" sz="1800" dirty="0" smtClean="0">
                <a:solidFill>
                  <a:srgbClr val="0000FF"/>
                </a:solidFill>
                <a:latin typeface="Courier New"/>
                <a:ea typeface="MS Mincho"/>
                <a:cs typeface="Times New Roman"/>
              </a:rPr>
              <a:t> </a:t>
            </a:r>
            <a:r>
              <a:rPr lang="en-US" sz="1800" dirty="0" smtClean="0">
                <a:solidFill>
                  <a:srgbClr val="FF0000"/>
                </a:solidFill>
                <a:latin typeface="Courier New"/>
                <a:ea typeface="MS Mincho"/>
                <a:cs typeface="Times New Roman"/>
              </a:rPr>
              <a:t>Type</a:t>
            </a:r>
            <a:r>
              <a:rPr lang="en-US" sz="1800" dirty="0" smtClean="0">
                <a:solidFill>
                  <a:srgbClr val="0000FF"/>
                </a:solidFill>
                <a:latin typeface="Courier New"/>
                <a:ea typeface="MS Mincho"/>
                <a:cs typeface="Times New Roman"/>
              </a:rPr>
              <a:t>=</a:t>
            </a:r>
            <a:r>
              <a:rPr lang="en-US" sz="1800" dirty="0" smtClean="0">
                <a:latin typeface="Courier New"/>
                <a:ea typeface="MS Mincho"/>
                <a:cs typeface="Times New Roman"/>
              </a:rPr>
              <a:t>"</a:t>
            </a:r>
            <a:r>
              <a:rPr lang="en-US" sz="1800" b="1" dirty="0" smtClean="0">
                <a:solidFill>
                  <a:srgbClr val="0000FF"/>
                </a:solidFill>
                <a:latin typeface="Courier New"/>
                <a:ea typeface="MS Mincho"/>
                <a:cs typeface="Times New Roman"/>
              </a:rPr>
              <a:t>Application</a:t>
            </a:r>
            <a:r>
              <a:rPr lang="en-US" sz="1800" dirty="0" smtClean="0">
                <a:latin typeface="Courier New"/>
                <a:ea typeface="MS Mincho"/>
                <a:cs typeface="Times New Roman"/>
              </a:rPr>
              <a:t>"</a:t>
            </a:r>
            <a:r>
              <a:rPr lang="en-US" sz="1800" dirty="0" smtClean="0">
                <a:solidFill>
                  <a:srgbClr val="0000FF"/>
                </a:solidFill>
                <a:latin typeface="Courier New"/>
                <a:ea typeface="MS Mincho"/>
                <a:cs typeface="Times New Roman"/>
              </a:rPr>
              <a:t>&gt;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&lt;</a:t>
            </a:r>
            <a:r>
              <a:rPr lang="en-US" sz="1800" b="1" dirty="0" smtClean="0">
                <a:solidFill>
                  <a:srgbClr val="A31515"/>
                </a:solidFill>
                <a:latin typeface="Courier New"/>
                <a:ea typeface="MS Mincho"/>
                <a:cs typeface="Times New Roman"/>
              </a:rPr>
              <a:t>Name</a:t>
            </a:r>
            <a:r>
              <a:rPr lang="en-US" sz="1800" dirty="0" smtClean="0">
                <a:solidFill>
                  <a:srgbClr val="0000FF"/>
                </a:solidFill>
                <a:latin typeface="Courier New"/>
                <a:ea typeface="MS Mincho"/>
                <a:cs typeface="Times New Roman"/>
              </a:rPr>
              <a:t>&gt;</a:t>
            </a:r>
            <a:r>
              <a:rPr lang="en-US" sz="1800" dirty="0" smtClean="0">
                <a:latin typeface="Courier New"/>
                <a:ea typeface="MS Mincho"/>
                <a:cs typeface="Times New Roman"/>
              </a:rPr>
              <a:t>Hello World App</a:t>
            </a:r>
            <a:r>
              <a:rPr lang="en-US" sz="1800" dirty="0" smtClean="0">
                <a:solidFill>
                  <a:srgbClr val="0000FF"/>
                </a:solidFill>
                <a:latin typeface="Courier New"/>
                <a:ea typeface="MS Mincho"/>
                <a:cs typeface="Times New Roman"/>
              </a:rPr>
              <a:t>&lt;/</a:t>
            </a:r>
            <a:r>
              <a:rPr lang="en-US" sz="1800" dirty="0" smtClean="0">
                <a:solidFill>
                  <a:srgbClr val="A31515"/>
                </a:solidFill>
                <a:latin typeface="Courier New"/>
                <a:ea typeface="MS Mincho"/>
                <a:cs typeface="Times New Roman"/>
              </a:rPr>
              <a:t>Name</a:t>
            </a:r>
            <a:r>
              <a:rPr lang="en-US" sz="1800" dirty="0" smtClean="0">
                <a:solidFill>
                  <a:srgbClr val="0000FF"/>
                </a:solidFill>
                <a:latin typeface="Courier New"/>
                <a:ea typeface="MS Mincho"/>
                <a:cs typeface="Times New Roman"/>
              </a:rPr>
              <a:t>&gt;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a:t>
            </a:r>
            <a:r>
              <a:rPr lang="en-US" sz="1800" smtClean="0">
                <a:solidFill>
                  <a:srgbClr val="0000FF"/>
                </a:solidFill>
                <a:latin typeface="Courier New"/>
                <a:ea typeface="MS Mincho"/>
                <a:cs typeface="Times New Roman"/>
              </a:rPr>
              <a:t>&lt;</a:t>
            </a:r>
            <a:r>
              <a:rPr lang="en-US" sz="1800" smtClean="0">
                <a:solidFill>
                  <a:srgbClr val="A31515"/>
                </a:solidFill>
                <a:latin typeface="Courier New"/>
                <a:ea typeface="MS Mincho"/>
                <a:cs typeface="Times New Roman"/>
              </a:rPr>
              <a:t>FullClassName</a:t>
            </a:r>
            <a:r>
              <a:rPr lang="en-US" sz="1800" smtClean="0">
                <a:solidFill>
                  <a:srgbClr val="0000FF"/>
                </a:solidFill>
                <a:latin typeface="Courier New"/>
                <a:ea typeface="MS Mincho"/>
                <a:cs typeface="Times New Roman"/>
              </a:rPr>
              <a:t>&gt;</a:t>
            </a:r>
            <a:r>
              <a:rPr lang="en-US" sz="1800" smtClean="0">
                <a:latin typeface="Courier New"/>
                <a:ea typeface="MS Mincho"/>
                <a:cs typeface="Times New Roman"/>
              </a:rPr>
              <a:t>IntroVb.HelloWorldApp</a:t>
            </a:r>
            <a:r>
              <a:rPr lang="en-US" sz="1800" dirty="0" smtClean="0">
                <a:solidFill>
                  <a:srgbClr val="0000FF"/>
                </a:solidFill>
                <a:latin typeface="Courier New"/>
                <a:ea typeface="MS Mincho"/>
                <a:cs typeface="Times New Roman"/>
              </a:rPr>
              <a:t>&lt;/</a:t>
            </a:r>
            <a:r>
              <a:rPr lang="en-US" sz="1800" dirty="0" err="1" smtClean="0">
                <a:solidFill>
                  <a:srgbClr val="A31515"/>
                </a:solidFill>
                <a:latin typeface="Courier New"/>
                <a:ea typeface="MS Mincho"/>
                <a:cs typeface="Times New Roman"/>
              </a:rPr>
              <a:t>FullClassName</a:t>
            </a:r>
            <a:r>
              <a:rPr lang="en-US" sz="1800" dirty="0" smtClean="0">
                <a:solidFill>
                  <a:srgbClr val="0000FF"/>
                </a:solidFill>
                <a:latin typeface="Courier New"/>
                <a:ea typeface="MS Mincho"/>
                <a:cs typeface="Times New Roman"/>
              </a:rPr>
              <a:t>&gt;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a:t>
            </a:r>
            <a:r>
              <a:rPr lang="en-US" sz="1800" smtClean="0">
                <a:solidFill>
                  <a:srgbClr val="0000FF"/>
                </a:solidFill>
                <a:latin typeface="Courier New"/>
                <a:ea typeface="MS Mincho"/>
                <a:cs typeface="Times New Roman"/>
              </a:rPr>
              <a:t>&lt;</a:t>
            </a:r>
            <a:r>
              <a:rPr lang="en-US" sz="1800" smtClean="0">
                <a:solidFill>
                  <a:srgbClr val="A31515"/>
                </a:solidFill>
                <a:latin typeface="Courier New"/>
                <a:ea typeface="MS Mincho"/>
                <a:cs typeface="Times New Roman"/>
              </a:rPr>
              <a:t>Assembly</a:t>
            </a:r>
            <a:r>
              <a:rPr lang="en-US" sz="1800" smtClean="0">
                <a:solidFill>
                  <a:srgbClr val="0000FF"/>
                </a:solidFill>
                <a:latin typeface="Courier New"/>
                <a:ea typeface="MS Mincho"/>
                <a:cs typeface="Times New Roman"/>
              </a:rPr>
              <a:t>&gt;C</a:t>
            </a:r>
            <a:r>
              <a:rPr lang="en-US" sz="1800" smtClean="0">
                <a:latin typeface="Courier New"/>
                <a:ea typeface="MS Mincho"/>
                <a:cs typeface="Times New Roman"/>
              </a:rPr>
              <a:t>:\...\IntroVb.dll</a:t>
            </a:r>
            <a:r>
              <a:rPr lang="en-US" sz="1800" dirty="0" smtClean="0">
                <a:solidFill>
                  <a:srgbClr val="0000FF"/>
                </a:solidFill>
                <a:latin typeface="Courier New"/>
                <a:ea typeface="MS Mincho"/>
                <a:cs typeface="Times New Roman"/>
              </a:rPr>
              <a:t>&lt;/</a:t>
            </a:r>
            <a:r>
              <a:rPr lang="en-US" sz="1800" dirty="0" smtClean="0">
                <a:solidFill>
                  <a:srgbClr val="A31515"/>
                </a:solidFill>
                <a:latin typeface="Courier New"/>
                <a:ea typeface="MS Mincho"/>
                <a:cs typeface="Times New Roman"/>
              </a:rPr>
              <a:t>Assembly</a:t>
            </a:r>
            <a:r>
              <a:rPr lang="en-US" sz="1800" dirty="0" smtClean="0">
                <a:solidFill>
                  <a:srgbClr val="0000FF"/>
                </a:solidFill>
                <a:latin typeface="Courier New"/>
                <a:ea typeface="MS Mincho"/>
                <a:cs typeface="Times New Roman"/>
              </a:rPr>
              <a:t>&gt;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&lt;</a:t>
            </a:r>
            <a:r>
              <a:rPr lang="en-US" sz="1800" dirty="0" err="1" smtClean="0">
                <a:solidFill>
                  <a:srgbClr val="A31515"/>
                </a:solidFill>
                <a:latin typeface="Courier New"/>
                <a:ea typeface="MS Mincho"/>
                <a:cs typeface="Times New Roman"/>
              </a:rPr>
              <a:t>AddInId</a:t>
            </a:r>
            <a:r>
              <a:rPr lang="en-US" sz="1800" dirty="0" smtClean="0">
                <a:solidFill>
                  <a:srgbClr val="0000FF"/>
                </a:solidFill>
                <a:latin typeface="Courier New"/>
                <a:ea typeface="MS Mincho"/>
                <a:cs typeface="Times New Roman"/>
              </a:rPr>
              <a:t>&gt;</a:t>
            </a:r>
            <a:r>
              <a:rPr lang="en-US" sz="1800" dirty="0" smtClean="0">
                <a:latin typeface="Courier New"/>
                <a:ea typeface="MS Mincho"/>
                <a:cs typeface="Times New Roman"/>
              </a:rPr>
              <a:t>08E8EFB1-FCC1-4b99-AD14-93523EE229AA</a:t>
            </a:r>
            <a:r>
              <a:rPr lang="en-US" sz="1800" dirty="0" smtClean="0">
                <a:solidFill>
                  <a:srgbClr val="0000FF"/>
                </a:solidFill>
                <a:latin typeface="Courier New"/>
                <a:ea typeface="MS Mincho"/>
                <a:cs typeface="Times New Roman"/>
              </a:rPr>
              <a:t>&lt;/</a:t>
            </a:r>
            <a:r>
              <a:rPr lang="en-US" sz="1800" err="1" smtClean="0">
                <a:solidFill>
                  <a:srgbClr val="A31515"/>
                </a:solidFill>
                <a:latin typeface="Courier New"/>
                <a:ea typeface="MS Mincho"/>
                <a:cs typeface="Times New Roman"/>
              </a:rPr>
              <a:t>AddInId</a:t>
            </a:r>
            <a:r>
              <a:rPr lang="en-US" sz="1800" smtClean="0">
                <a:solidFill>
                  <a:srgbClr val="0000FF"/>
                </a:solidFill>
                <a:latin typeface="Courier New"/>
                <a:ea typeface="MS Mincho"/>
                <a:cs typeface="Times New Roman"/>
              </a:rPr>
              <a:t>&gt;</a:t>
            </a:r>
          </a:p>
          <a:p>
            <a:r>
              <a:rPr lang="en-GB" sz="1800" smtClean="0">
                <a:latin typeface="Courier New" pitchFamily="49" charset="0"/>
                <a:cs typeface="Courier New" pitchFamily="49" charset="0"/>
              </a:rPr>
              <a:t>    &lt;VendorId&gt;ADNP&lt;/VendorId&gt;</a:t>
            </a:r>
          </a:p>
          <a:p>
            <a:r>
              <a:rPr lang="en-GB" sz="1800" smtClean="0">
                <a:latin typeface="Courier New" pitchFamily="49" charset="0"/>
                <a:cs typeface="Courier New" pitchFamily="49" charset="0"/>
              </a:rPr>
              <a:t>    &lt;VendorDescription&gt;Autodesk, Inc. www.autodesk.com&lt;/VendorDescription&gt;</a:t>
            </a:r>
          </a:p>
          <a:p>
            <a:r>
              <a:rPr lang="en-US" sz="1800" smtClean="0">
                <a:solidFill>
                  <a:srgbClr val="0000FF"/>
                </a:solidFill>
                <a:latin typeface="Courier New"/>
                <a:ea typeface="MS Mincho"/>
                <a:cs typeface="Times New Roman"/>
              </a:rPr>
              <a:t>&lt;/</a:t>
            </a:r>
            <a:r>
              <a:rPr lang="en-US" sz="1800" dirty="0" err="1" smtClean="0">
                <a:solidFill>
                  <a:srgbClr val="A31515"/>
                </a:solidFill>
                <a:latin typeface="Courier New"/>
                <a:ea typeface="MS Mincho"/>
                <a:cs typeface="Times New Roman"/>
              </a:rPr>
              <a:t>AddIn</a:t>
            </a:r>
            <a:r>
              <a:rPr lang="en-US" sz="1800" dirty="0" smtClean="0">
                <a:solidFill>
                  <a:srgbClr val="0000FF"/>
                </a:solidFill>
                <a:latin typeface="Courier New"/>
                <a:ea typeface="MS Mincho"/>
                <a:cs typeface="Times New Roman"/>
              </a:rPr>
              <a:t>&gt;</a:t>
            </a:r>
            <a:endParaRPr lang="en-US" sz="1800" dirty="0"/>
          </a:p>
        </p:txBody>
      </p:sp>
      <p:sp>
        <p:nvSpPr>
          <p:cNvPr id="8" name="Rectangle 7"/>
          <p:cNvSpPr/>
          <p:nvPr/>
        </p:nvSpPr>
        <p:spPr bwMode="auto">
          <a:xfrm>
            <a:off x="333375" y="3359763"/>
            <a:ext cx="5638800" cy="914400"/>
          </a:xfrm>
          <a:prstGeom prst="rect">
            <a:avLst/>
          </a:prstGeom>
          <a:noFill/>
          <a:ln w="254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6" name="Rectangular Callout 5"/>
          <p:cNvSpPr/>
          <p:nvPr/>
        </p:nvSpPr>
        <p:spPr bwMode="auto">
          <a:xfrm>
            <a:off x="6734175" y="2135187"/>
            <a:ext cx="4038601" cy="1676400"/>
          </a:xfrm>
          <a:prstGeom prst="wedgeRectCallout">
            <a:avLst>
              <a:gd name="adj1" fmla="val -83940"/>
              <a:gd name="adj2" fmla="val 49705"/>
            </a:avLst>
          </a:prstGeom>
          <a:solidFill>
            <a:srgbClr val="FFC9C9">
              <a:alpha val="80000"/>
            </a:srgbClr>
          </a:solid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rPr>
              <a:t>Type = “Application” instead of “Command”</a:t>
            </a:r>
          </a:p>
          <a:p>
            <a:pPr marL="0" marR="0" indent="0" defTabSz="914400" rtl="0" eaLnBrk="1" fontAlgn="base" latinLnBrk="0" hangingPunct="1">
              <a:lnSpc>
                <a:spcPct val="100000"/>
              </a:lnSpc>
              <a:spcBef>
                <a:spcPct val="0"/>
              </a:spcBef>
              <a:spcAft>
                <a:spcPct val="0"/>
              </a:spcAft>
              <a:buClrTx/>
              <a:buSzTx/>
              <a:buFontTx/>
              <a:buNone/>
              <a:tabLst/>
            </a:pPr>
            <a:r>
              <a:rPr lang="en-US" sz="2400" dirty="0" smtClean="0">
                <a:solidFill>
                  <a:srgbClr val="000000"/>
                </a:solidFill>
                <a:latin typeface="Gill Sans" charset="0"/>
                <a:ea typeface="ヒラギノ角ゴ Pro W3" charset="0"/>
                <a:cs typeface="ヒラギノ角ゴ Pro W3" charset="0"/>
                <a:sym typeface="Gill Sans" charset="0"/>
              </a:rPr>
              <a:t>“Name” instead of “Text”</a:t>
            </a:r>
          </a:p>
          <a:p>
            <a:pPr marL="0" marR="0" indent="0"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linds(horizont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p:cNvSpPr>
            <a:spLocks noGrp="1"/>
          </p:cNvSpPr>
          <p:nvPr>
            <p:ph idx="1"/>
          </p:nvPr>
        </p:nvSpPr>
        <p:spPr>
          <a:xfrm>
            <a:off x="593725" y="2146491"/>
            <a:ext cx="11762080" cy="6699652"/>
          </a:xfrm>
        </p:spPr>
        <p:txBody>
          <a:bodyPr/>
          <a:lstStyle/>
          <a:p>
            <a:pPr>
              <a:buNone/>
            </a:pPr>
            <a:r>
              <a:rPr lang="en-US" dirty="0" err="1" smtClean="0"/>
              <a:t>ExternalCommandData</a:t>
            </a:r>
            <a:r>
              <a:rPr lang="en-US" dirty="0" smtClean="0"/>
              <a:t> = 1</a:t>
            </a:r>
            <a:r>
              <a:rPr lang="en-US" baseline="30000" dirty="0" smtClean="0"/>
              <a:t>st</a:t>
            </a:r>
            <a:r>
              <a:rPr lang="en-US" dirty="0" smtClean="0"/>
              <a:t> argument of Execute() method</a:t>
            </a:r>
          </a:p>
          <a:p>
            <a:r>
              <a:rPr lang="en-US" dirty="0" smtClean="0"/>
              <a:t>Top most object that allows us to access a </a:t>
            </a:r>
            <a:r>
              <a:rPr lang="en-US" dirty="0" err="1" smtClean="0"/>
              <a:t>Revit</a:t>
            </a:r>
            <a:r>
              <a:rPr lang="en-US" dirty="0" smtClean="0"/>
              <a:t> model </a:t>
            </a:r>
            <a:endParaRPr lang="en-US" dirty="0"/>
          </a:p>
        </p:txBody>
      </p:sp>
      <p:sp>
        <p:nvSpPr>
          <p:cNvPr id="2" name="Title 1"/>
          <p:cNvSpPr>
            <a:spLocks noGrp="1"/>
          </p:cNvSpPr>
          <p:nvPr>
            <p:ph type="title"/>
          </p:nvPr>
        </p:nvSpPr>
        <p:spPr/>
        <p:txBody>
          <a:bodyPr/>
          <a:lstStyle/>
          <a:p>
            <a:r>
              <a:rPr lang="en-US" dirty="0" smtClean="0"/>
              <a:t>Command Data</a:t>
            </a:r>
            <a:br>
              <a:rPr lang="en-US" dirty="0" smtClean="0"/>
            </a:br>
            <a:r>
              <a:rPr lang="en-US" sz="2800" b="0" i="1" dirty="0" smtClean="0">
                <a:solidFill>
                  <a:schemeClr val="accent4"/>
                </a:solidFill>
              </a:rPr>
              <a:t>Access to the </a:t>
            </a:r>
            <a:r>
              <a:rPr lang="en-US" sz="2800" b="0" i="1" dirty="0" err="1" smtClean="0">
                <a:solidFill>
                  <a:schemeClr val="accent4"/>
                </a:solidFill>
              </a:rPr>
              <a:t>Revit</a:t>
            </a:r>
            <a:r>
              <a:rPr lang="en-US" sz="2800" b="0" i="1" dirty="0" smtClean="0">
                <a:solidFill>
                  <a:schemeClr val="accent4"/>
                </a:solidFill>
              </a:rPr>
              <a:t> Object Model </a:t>
            </a:r>
            <a:endParaRPr lang="en-US" b="0" i="1" dirty="0">
              <a:solidFill>
                <a:schemeClr val="accent4"/>
              </a:solidFill>
            </a:endParaRPr>
          </a:p>
        </p:txBody>
      </p:sp>
      <p:pic>
        <p:nvPicPr>
          <p:cNvPr id="115714" name="Picture 2" descr="D:\RevitAPI 2011\Training\Labs\Revit Intro Labs\Images\commandData5.PNG"/>
          <p:cNvPicPr>
            <a:picLocks noChangeAspect="1" noChangeArrowheads="1"/>
          </p:cNvPicPr>
          <p:nvPr/>
        </p:nvPicPr>
        <p:blipFill>
          <a:blip r:embed="rId3" cstate="print"/>
          <a:srcRect/>
          <a:stretch>
            <a:fillRect/>
          </a:stretch>
        </p:blipFill>
        <p:spPr bwMode="auto">
          <a:xfrm>
            <a:off x="1095375" y="3459652"/>
            <a:ext cx="10896600" cy="5457335"/>
          </a:xfrm>
          <a:prstGeom prst="rect">
            <a:avLst/>
          </a:prstGeom>
          <a:noFill/>
          <a:ln>
            <a:solidFill>
              <a:schemeClr val="bg1">
                <a:lumMod val="65000"/>
              </a:schemeClr>
            </a:solidFill>
          </a:ln>
        </p:spPr>
      </p:pic>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p:cNvSpPr>
            <a:spLocks noGrp="1"/>
          </p:cNvSpPr>
          <p:nvPr>
            <p:ph idx="1"/>
          </p:nvPr>
        </p:nvSpPr>
        <p:spPr>
          <a:xfrm>
            <a:off x="593725" y="2146491"/>
            <a:ext cx="11762080" cy="6699652"/>
          </a:xfrm>
        </p:spPr>
        <p:txBody>
          <a:bodyPr/>
          <a:lstStyle/>
          <a:p>
            <a:pPr>
              <a:buNone/>
            </a:pPr>
            <a:r>
              <a:rPr lang="en-US" dirty="0" smtClean="0"/>
              <a:t>Examples: </a:t>
            </a:r>
            <a:endParaRPr lang="en-US" dirty="0"/>
          </a:p>
        </p:txBody>
      </p:sp>
      <p:sp>
        <p:nvSpPr>
          <p:cNvPr id="2" name="Title 1"/>
          <p:cNvSpPr>
            <a:spLocks noGrp="1"/>
          </p:cNvSpPr>
          <p:nvPr>
            <p:ph type="title"/>
          </p:nvPr>
        </p:nvSpPr>
        <p:spPr/>
        <p:txBody>
          <a:bodyPr/>
          <a:lstStyle/>
          <a:p>
            <a:r>
              <a:rPr lang="en-US" dirty="0" smtClean="0"/>
              <a:t>Command Data</a:t>
            </a:r>
            <a:br>
              <a:rPr lang="en-US" dirty="0" smtClean="0"/>
            </a:br>
            <a:r>
              <a:rPr lang="en-US" sz="2800" b="0" i="1" dirty="0" smtClean="0">
                <a:solidFill>
                  <a:schemeClr val="accent4"/>
                </a:solidFill>
              </a:rPr>
              <a:t>Access to the </a:t>
            </a:r>
            <a:r>
              <a:rPr lang="en-US" sz="2800" b="0" i="1" dirty="0" err="1" smtClean="0">
                <a:solidFill>
                  <a:schemeClr val="accent4"/>
                </a:solidFill>
              </a:rPr>
              <a:t>Revit</a:t>
            </a:r>
            <a:r>
              <a:rPr lang="en-US" sz="2800" b="0" i="1" dirty="0" smtClean="0">
                <a:solidFill>
                  <a:schemeClr val="accent4"/>
                </a:solidFill>
              </a:rPr>
              <a:t> Object Model </a:t>
            </a:r>
            <a:endParaRPr lang="en-US" b="0" i="1" dirty="0">
              <a:solidFill>
                <a:schemeClr val="accent4"/>
              </a:solidFill>
            </a:endParaRPr>
          </a:p>
        </p:txBody>
      </p:sp>
      <p:sp>
        <p:nvSpPr>
          <p:cNvPr id="6" name="TextBox 5"/>
          <p:cNvSpPr txBox="1"/>
          <p:nvPr/>
        </p:nvSpPr>
        <p:spPr>
          <a:xfrm>
            <a:off x="561975" y="3049587"/>
            <a:ext cx="11811000" cy="1685077"/>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solidFill>
                  <a:srgbClr val="008000"/>
                </a:solidFill>
                <a:latin typeface="Courier New"/>
                <a:ea typeface="MS Mincho"/>
              </a:rPr>
              <a:t>''  access to the version of </a:t>
            </a:r>
            <a:r>
              <a:rPr lang="en-US" sz="1800" dirty="0" err="1" smtClean="0">
                <a:solidFill>
                  <a:srgbClr val="008000"/>
                </a:solidFill>
                <a:latin typeface="Courier New"/>
                <a:ea typeface="MS Mincho"/>
              </a:rPr>
              <a:t>Revit</a:t>
            </a:r>
            <a:r>
              <a:rPr lang="en-US" sz="1800" dirty="0" smtClean="0">
                <a:solidFill>
                  <a:srgbClr val="008000"/>
                </a:solidFill>
                <a:latin typeface="Courier New"/>
                <a:ea typeface="MS Mincho"/>
              </a:rPr>
              <a:t> and the title of the document currently in use</a:t>
            </a:r>
            <a:endParaRPr lang="en-US" sz="1800" b="1" dirty="0" smtClean="0">
              <a:solidFill>
                <a:srgbClr val="0000FF"/>
              </a:solidFill>
              <a:latin typeface="Courier New"/>
              <a:ea typeface="MS Mincho"/>
              <a:cs typeface="Times New Roman"/>
            </a:endParaRPr>
          </a:p>
          <a:p>
            <a:pPr marL="0" marR="0">
              <a:lnSpc>
                <a:spcPct val="115000"/>
              </a:lnSpc>
              <a:spcBef>
                <a:spcPts val="0"/>
              </a:spcBef>
              <a:spcAft>
                <a:spcPts val="0"/>
              </a:spcAft>
            </a:pPr>
            <a:r>
              <a:rPr lang="en-US" sz="1800" b="1" dirty="0" smtClean="0">
                <a:solidFill>
                  <a:srgbClr val="0000FF"/>
                </a:solidFill>
                <a:latin typeface="Courier New"/>
                <a:ea typeface="MS Mincho"/>
                <a:cs typeface="Times New Roman"/>
              </a:rPr>
              <a:t>Dim</a:t>
            </a:r>
            <a:r>
              <a:rPr lang="en-US" sz="1800" b="1" dirty="0" smtClean="0">
                <a:latin typeface="Courier New"/>
                <a:ea typeface="MS Mincho"/>
                <a:cs typeface="Times New Roman"/>
              </a:rPr>
              <a:t> </a:t>
            </a:r>
            <a:r>
              <a:rPr lang="en-US" sz="1800" b="1" dirty="0" err="1" smtClean="0">
                <a:latin typeface="Courier New"/>
                <a:ea typeface="MS Mincho"/>
                <a:cs typeface="Times New Roman"/>
              </a:rPr>
              <a:t>versionName</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String</a:t>
            </a:r>
            <a:r>
              <a:rPr lang="en-US" sz="1800" b="1" dirty="0" smtClean="0">
                <a:latin typeface="Courier New"/>
                <a:ea typeface="MS Mincho"/>
                <a:cs typeface="Times New Roman"/>
              </a:rPr>
              <a:t> = _</a:t>
            </a:r>
            <a:br>
              <a:rPr lang="en-US" sz="1800" b="1" dirty="0" smtClean="0">
                <a:latin typeface="Courier New"/>
                <a:ea typeface="MS Mincho"/>
                <a:cs typeface="Times New Roman"/>
              </a:rPr>
            </a:br>
            <a:r>
              <a:rPr lang="en-US" sz="1800" b="1" dirty="0" smtClean="0">
                <a:latin typeface="Courier New"/>
                <a:ea typeface="MS Mincho"/>
                <a:cs typeface="Times New Roman"/>
              </a:rPr>
              <a:t>    </a:t>
            </a:r>
            <a:r>
              <a:rPr lang="en-US" sz="1800" b="1" dirty="0" err="1" smtClean="0">
                <a:latin typeface="Courier New"/>
                <a:ea typeface="MS Mincho"/>
                <a:cs typeface="Times New Roman"/>
              </a:rPr>
              <a:t>commandData.Application.Application.VersionName</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solidFill>
                  <a:srgbClr val="0000FF"/>
                </a:solidFill>
                <a:latin typeface="Courier New"/>
                <a:ea typeface="MS Mincho"/>
                <a:cs typeface="Times New Roman"/>
              </a:rPr>
              <a:t>Dim</a:t>
            </a:r>
            <a:r>
              <a:rPr lang="en-US" sz="1800" b="1" dirty="0" smtClean="0">
                <a:latin typeface="Courier New"/>
                <a:ea typeface="MS Mincho"/>
                <a:cs typeface="Times New Roman"/>
              </a:rPr>
              <a:t> </a:t>
            </a:r>
            <a:r>
              <a:rPr lang="en-US" sz="1800" b="1" dirty="0" err="1" smtClean="0">
                <a:latin typeface="Courier New"/>
                <a:ea typeface="MS Mincho"/>
                <a:cs typeface="Times New Roman"/>
              </a:rPr>
              <a:t>documentTitle</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String</a:t>
            </a:r>
            <a:r>
              <a:rPr lang="en-US" sz="1800" b="1" dirty="0" smtClean="0">
                <a:latin typeface="Courier New"/>
                <a:ea typeface="MS Mincho"/>
                <a:cs typeface="Times New Roman"/>
              </a:rPr>
              <a:t> = _ </a:t>
            </a:r>
            <a:br>
              <a:rPr lang="en-US" sz="1800" b="1" dirty="0" smtClean="0">
                <a:latin typeface="Courier New"/>
                <a:ea typeface="MS Mincho"/>
                <a:cs typeface="Times New Roman"/>
              </a:rPr>
            </a:br>
            <a:r>
              <a:rPr lang="en-US" sz="1800" b="1" dirty="0" smtClean="0">
                <a:latin typeface="Courier New"/>
                <a:ea typeface="MS Mincho"/>
                <a:cs typeface="Times New Roman"/>
              </a:rPr>
              <a:t>    </a:t>
            </a:r>
            <a:r>
              <a:rPr lang="en-US" sz="1800" b="1" dirty="0" err="1" smtClean="0">
                <a:latin typeface="Courier New"/>
                <a:ea typeface="MS Mincho"/>
                <a:cs typeface="Times New Roman"/>
              </a:rPr>
              <a:t>commandData.Application.ActiveUIDocument.Document.Title</a:t>
            </a:r>
            <a:endParaRPr lang="en-US" sz="1800" b="1" dirty="0"/>
          </a:p>
        </p:txBody>
      </p:sp>
      <p:sp>
        <p:nvSpPr>
          <p:cNvPr id="7" name="TextBox 6"/>
          <p:cNvSpPr txBox="1"/>
          <p:nvPr/>
        </p:nvSpPr>
        <p:spPr>
          <a:xfrm>
            <a:off x="561975" y="5259387"/>
            <a:ext cx="11811000" cy="2322174"/>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solidFill>
                  <a:srgbClr val="008000"/>
                </a:solidFill>
                <a:latin typeface="Courier New"/>
                <a:ea typeface="MS Mincho"/>
              </a:rPr>
              <a:t>''  print out wall types available in the current </a:t>
            </a:r>
            <a:r>
              <a:rPr lang="en-US" sz="1800" dirty="0" err="1" smtClean="0">
                <a:solidFill>
                  <a:srgbClr val="008000"/>
                </a:solidFill>
                <a:latin typeface="Courier New"/>
                <a:ea typeface="MS Mincho"/>
              </a:rPr>
              <a:t>rvt</a:t>
            </a:r>
            <a:r>
              <a:rPr lang="en-US" sz="1800" dirty="0" smtClean="0">
                <a:solidFill>
                  <a:srgbClr val="008000"/>
                </a:solidFill>
                <a:latin typeface="Courier New"/>
                <a:ea typeface="MS Mincho"/>
              </a:rPr>
              <a:t> project </a:t>
            </a:r>
            <a:endParaRPr lang="en-US" sz="1800" b="1" dirty="0" smtClean="0">
              <a:solidFill>
                <a:srgbClr val="0000FF"/>
              </a:solidFill>
              <a:latin typeface="Courier New"/>
              <a:ea typeface="MS Mincho"/>
              <a:cs typeface="Times New Roman"/>
            </a:endParaRPr>
          </a:p>
          <a:p>
            <a:pPr marL="0" marR="0">
              <a:lnSpc>
                <a:spcPct val="115000"/>
              </a:lnSpc>
              <a:spcBef>
                <a:spcPts val="0"/>
              </a:spcBef>
              <a:spcAft>
                <a:spcPts val="0"/>
              </a:spcAft>
            </a:pPr>
            <a:r>
              <a:rPr lang="en-US" sz="1800" b="1" dirty="0" smtClean="0">
                <a:solidFill>
                  <a:srgbClr val="0000FF"/>
                </a:solidFill>
                <a:latin typeface="Courier New"/>
                <a:ea typeface="MS Mincho"/>
                <a:cs typeface="Times New Roman"/>
              </a:rPr>
              <a:t>Dim</a:t>
            </a:r>
            <a:r>
              <a:rPr lang="en-US" sz="1800" b="1" dirty="0" smtClean="0">
                <a:latin typeface="Courier New"/>
                <a:ea typeface="MS Mincho"/>
                <a:cs typeface="Times New Roman"/>
              </a:rPr>
              <a:t> </a:t>
            </a:r>
            <a:r>
              <a:rPr lang="en-US" sz="1800" b="1" dirty="0" err="1" smtClean="0">
                <a:latin typeface="Courier New"/>
                <a:ea typeface="MS Mincho"/>
                <a:cs typeface="Times New Roman"/>
              </a:rPr>
              <a:t>wallTypes</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err="1" smtClean="0">
                <a:latin typeface="Courier New"/>
                <a:ea typeface="MS Mincho"/>
                <a:cs typeface="Times New Roman"/>
              </a:rPr>
              <a:t>WallTypeSet</a:t>
            </a:r>
            <a:r>
              <a:rPr lang="en-US" sz="1800" b="1" dirty="0" smtClean="0">
                <a:latin typeface="Courier New"/>
                <a:ea typeface="MS Mincho"/>
                <a:cs typeface="Times New Roman"/>
              </a:rPr>
              <a:t> = _</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latin typeface="Courier New"/>
                <a:ea typeface="MS Mincho"/>
                <a:cs typeface="Times New Roman"/>
              </a:rPr>
              <a:t>commandData.Application.ActiveUIDocument.Document.WallTypes</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solidFill>
                  <a:srgbClr val="0000FF"/>
                </a:solidFill>
                <a:latin typeface="Courier New"/>
                <a:ea typeface="MS Mincho"/>
                <a:cs typeface="Times New Roman"/>
              </a:rPr>
              <a:t>Dim</a:t>
            </a:r>
            <a:r>
              <a:rPr lang="en-US" sz="1800" b="1" dirty="0" smtClean="0">
                <a:latin typeface="Courier New"/>
                <a:ea typeface="MS Mincho"/>
                <a:cs typeface="Times New Roman"/>
              </a:rPr>
              <a:t> s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String</a:t>
            </a:r>
            <a:r>
              <a:rPr lang="en-US" sz="1800" b="1" dirty="0" smtClean="0">
                <a:latin typeface="Courier New"/>
                <a:ea typeface="MS Mincho"/>
                <a:cs typeface="Times New Roman"/>
              </a:rPr>
              <a:t> = </a:t>
            </a:r>
            <a:r>
              <a:rPr lang="en-US" sz="1800" b="1" dirty="0" smtClean="0">
                <a:solidFill>
                  <a:srgbClr val="A31515"/>
                </a:solidFill>
                <a:latin typeface="Courier New"/>
                <a:ea typeface="MS Mincho"/>
                <a:cs typeface="Times New Roman"/>
              </a:rPr>
              <a:t>""</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For</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Each</a:t>
            </a:r>
            <a:r>
              <a:rPr lang="en-US" sz="1800" b="1" dirty="0" smtClean="0">
                <a:latin typeface="Courier New"/>
                <a:ea typeface="MS Mincho"/>
                <a:cs typeface="Times New Roman"/>
              </a:rPr>
              <a:t> </a:t>
            </a:r>
            <a:r>
              <a:rPr lang="en-US" sz="1800" b="1" dirty="0" err="1" smtClean="0">
                <a:latin typeface="Courier New"/>
                <a:ea typeface="MS Mincho"/>
                <a:cs typeface="Times New Roman"/>
              </a:rPr>
              <a:t>wType</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err="1" smtClean="0">
                <a:latin typeface="Courier New"/>
                <a:ea typeface="MS Mincho"/>
                <a:cs typeface="Times New Roman"/>
              </a:rPr>
              <a:t>WallType</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In</a:t>
            </a:r>
            <a:r>
              <a:rPr lang="en-US" sz="1800" b="1" dirty="0" smtClean="0">
                <a:latin typeface="Courier New"/>
                <a:ea typeface="MS Mincho"/>
                <a:cs typeface="Times New Roman"/>
              </a:rPr>
              <a:t> </a:t>
            </a:r>
            <a:r>
              <a:rPr lang="en-US" sz="1800" b="1" dirty="0" err="1" smtClean="0">
                <a:latin typeface="Courier New"/>
                <a:ea typeface="MS Mincho"/>
                <a:cs typeface="Times New Roman"/>
              </a:rPr>
              <a:t>wallTypes</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s = s + </a:t>
            </a:r>
            <a:r>
              <a:rPr lang="en-US" sz="1800" b="1" dirty="0" err="1" smtClean="0">
                <a:latin typeface="Courier New"/>
                <a:ea typeface="MS Mincho"/>
                <a:cs typeface="Times New Roman"/>
              </a:rPr>
              <a:t>wType.Name</a:t>
            </a:r>
            <a:r>
              <a:rPr lang="en-US" sz="1800" b="1" dirty="0" smtClean="0">
                <a:latin typeface="Courier New"/>
                <a:ea typeface="MS Mincho"/>
                <a:cs typeface="Times New Roman"/>
              </a:rPr>
              <a:t> + </a:t>
            </a:r>
            <a:r>
              <a:rPr lang="en-US" sz="1800" b="1" dirty="0" err="1" smtClean="0">
                <a:latin typeface="Courier New"/>
                <a:ea typeface="MS Mincho"/>
                <a:cs typeface="Times New Roman"/>
              </a:rPr>
              <a:t>vbCr</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Next</a:t>
            </a:r>
            <a:endParaRPr lang="en-US" sz="1800" b="1" dirty="0"/>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Rectangle 3"/>
          <p:cNvSpPr txBox="1">
            <a:spLocks noChangeArrowheads="1"/>
          </p:cNvSpPr>
          <p:nvPr/>
        </p:nvSpPr>
        <p:spPr>
          <a:xfrm>
            <a:off x="561975" y="5106987"/>
            <a:ext cx="7983659"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kumimoji="0" lang="en-US"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rPr>
              <a:t>Products, SDK</a:t>
            </a:r>
            <a:r>
              <a:rPr kumimoji="0" lang="en-US" sz="2400" b="0" i="1" u="none" strike="noStrike" kern="0" cap="none" spc="0" normalizeH="0" noProof="0" dirty="0" smtClean="0">
                <a:ln>
                  <a:noFill/>
                </a:ln>
                <a:solidFill>
                  <a:schemeClr val="accent4"/>
                </a:solidFill>
                <a:effectLst/>
                <a:uLnTx/>
                <a:uFillTx/>
                <a:latin typeface="+mn-lt"/>
                <a:ea typeface="+mn-ea"/>
                <a:cs typeface="+mn-cs"/>
                <a:sym typeface="Arial" pitchFamily="34" charset="0"/>
              </a:rPr>
              <a:t> and </a:t>
            </a:r>
            <a:r>
              <a:rPr lang="en-US" sz="2400" i="1" kern="0" dirty="0" smtClean="0">
                <a:solidFill>
                  <a:schemeClr val="accent4"/>
                </a:solidFill>
                <a:latin typeface="+mn-lt"/>
                <a:ea typeface="+mn-ea"/>
                <a:cs typeface="+mn-cs"/>
                <a:sym typeface="Arial" pitchFamily="34" charset="0"/>
              </a:rPr>
              <a:t>a</a:t>
            </a:r>
            <a:r>
              <a:rPr kumimoji="0" lang="en-US" sz="2400" b="0" i="1" u="none" strike="noStrike" kern="0" cap="none" spc="0" normalizeH="0" baseline="0" noProof="0" dirty="0" err="1" smtClean="0">
                <a:ln>
                  <a:noFill/>
                </a:ln>
                <a:solidFill>
                  <a:schemeClr val="accent4"/>
                </a:solidFill>
                <a:effectLst/>
                <a:uLnTx/>
                <a:uFillTx/>
                <a:latin typeface="+mn-lt"/>
                <a:ea typeface="+mn-ea"/>
                <a:cs typeface="+mn-cs"/>
                <a:sym typeface="Arial" pitchFamily="34" charset="0"/>
              </a:rPr>
              <a:t>ssembly</a:t>
            </a:r>
            <a:r>
              <a:rPr kumimoji="0" lang="en-US" sz="2400" b="0" i="1" u="none" strike="noStrike" kern="0" cap="none" spc="0" normalizeH="0" noProof="0" dirty="0" smtClean="0">
                <a:ln>
                  <a:noFill/>
                </a:ln>
                <a:solidFill>
                  <a:schemeClr val="accent4"/>
                </a:solidFill>
                <a:effectLst/>
                <a:uLnTx/>
                <a:uFillTx/>
                <a:latin typeface="+mn-lt"/>
                <a:ea typeface="+mn-ea"/>
                <a:cs typeface="+mn-cs"/>
                <a:sym typeface="Arial" pitchFamily="34" charset="0"/>
              </a:rPr>
              <a:t> </a:t>
            </a:r>
            <a:r>
              <a:rPr kumimoji="0" lang="en-US" sz="2400" b="0" i="1" u="none" strike="noStrike" kern="0" cap="none" spc="0" normalizeH="0" noProof="0" dirty="0" err="1" smtClean="0">
                <a:ln>
                  <a:noFill/>
                </a:ln>
                <a:solidFill>
                  <a:schemeClr val="accent4"/>
                </a:solidFill>
                <a:effectLst/>
                <a:uLnTx/>
                <a:uFillTx/>
                <a:latin typeface="+mn-lt"/>
                <a:ea typeface="+mn-ea"/>
                <a:cs typeface="+mn-cs"/>
                <a:sym typeface="Arial" pitchFamily="34" charset="0"/>
              </a:rPr>
              <a:t>dlls</a:t>
            </a:r>
            <a:r>
              <a:rPr lang="en-US" sz="2400" i="1" kern="0" dirty="0" smtClean="0">
                <a:solidFill>
                  <a:schemeClr val="accent4"/>
                </a:solidFill>
                <a:latin typeface="+mn-lt"/>
                <a:ea typeface="+mn-ea"/>
                <a:cs typeface="+mn-cs"/>
                <a:sym typeface="Arial" pitchFamily="34" charset="0"/>
              </a:rPr>
              <a:t> </a:t>
            </a:r>
            <a:r>
              <a:rPr kumimoji="0" lang="en-US" sz="2400" b="0" i="1" u="none" strike="noStrike" kern="0" cap="none" spc="0" normalizeH="0" noProof="0" dirty="0" smtClean="0">
                <a:ln>
                  <a:noFill/>
                </a:ln>
                <a:solidFill>
                  <a:schemeClr val="accent4"/>
                </a:solidFill>
                <a:effectLst/>
                <a:uLnTx/>
                <a:uFillTx/>
                <a:latin typeface="+mn-lt"/>
                <a:ea typeface="+mn-ea"/>
                <a:cs typeface="+mn-cs"/>
                <a:sym typeface="Arial" pitchFamily="34" charset="0"/>
              </a:rPr>
              <a:t> </a:t>
            </a:r>
            <a:r>
              <a:rPr kumimoji="0" lang="en-US"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rPr>
              <a:t> </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4"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p:cNvSpPr>
            <a:spLocks noGrp="1"/>
          </p:cNvSpPr>
          <p:nvPr>
            <p:ph idx="1"/>
          </p:nvPr>
        </p:nvSpPr>
        <p:spPr>
          <a:xfrm>
            <a:off x="593725" y="2146491"/>
            <a:ext cx="11762080" cy="6699652"/>
          </a:xfrm>
        </p:spPr>
        <p:txBody>
          <a:bodyPr/>
          <a:lstStyle/>
          <a:p>
            <a:pPr>
              <a:buNone/>
            </a:pPr>
            <a:r>
              <a:rPr lang="en-US" dirty="0" smtClean="0"/>
              <a:t>Access to Application and Document in DB and UI portions</a:t>
            </a:r>
            <a:br>
              <a:rPr lang="en-US" dirty="0" smtClean="0"/>
            </a:br>
            <a:endParaRPr lang="en-US" dirty="0">
              <a:solidFill>
                <a:schemeClr val="bg1">
                  <a:lumMod val="65000"/>
                </a:schemeClr>
              </a:solidFill>
            </a:endParaRPr>
          </a:p>
        </p:txBody>
      </p:sp>
      <p:sp>
        <p:nvSpPr>
          <p:cNvPr id="2" name="Title 1"/>
          <p:cNvSpPr>
            <a:spLocks noGrp="1"/>
          </p:cNvSpPr>
          <p:nvPr>
            <p:ph type="title"/>
          </p:nvPr>
        </p:nvSpPr>
        <p:spPr/>
        <p:txBody>
          <a:bodyPr/>
          <a:lstStyle/>
          <a:p>
            <a:r>
              <a:rPr lang="en-US" dirty="0" err="1" smtClean="0"/>
              <a:t>CommandData</a:t>
            </a:r>
            <a:r>
              <a:rPr lang="en-US" dirty="0" smtClean="0"/>
              <a:t/>
            </a:r>
            <a:br>
              <a:rPr lang="en-US" dirty="0" smtClean="0"/>
            </a:br>
            <a:r>
              <a:rPr lang="en-US" sz="2800" b="0" i="1" dirty="0" smtClean="0">
                <a:solidFill>
                  <a:schemeClr val="accent4"/>
                </a:solidFill>
              </a:rPr>
              <a:t>Access to the </a:t>
            </a:r>
            <a:r>
              <a:rPr lang="en-US" sz="2800" b="0" i="1" dirty="0" err="1" smtClean="0">
                <a:solidFill>
                  <a:schemeClr val="accent4"/>
                </a:solidFill>
              </a:rPr>
              <a:t>Revit</a:t>
            </a:r>
            <a:r>
              <a:rPr lang="en-US" sz="2800" b="0" i="1" dirty="0" smtClean="0">
                <a:solidFill>
                  <a:schemeClr val="accent4"/>
                </a:solidFill>
              </a:rPr>
              <a:t> Object Model   </a:t>
            </a:r>
            <a:endParaRPr lang="en-US" b="0" i="1" dirty="0">
              <a:solidFill>
                <a:schemeClr val="accent4"/>
              </a:solidFill>
            </a:endParaRPr>
          </a:p>
        </p:txBody>
      </p:sp>
      <p:sp>
        <p:nvSpPr>
          <p:cNvPr id="6" name="TextBox 5"/>
          <p:cNvSpPr txBox="1"/>
          <p:nvPr/>
        </p:nvSpPr>
        <p:spPr>
          <a:xfrm>
            <a:off x="638175" y="3090777"/>
            <a:ext cx="11811000" cy="5826210"/>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b="1" dirty="0" smtClean="0">
                <a:latin typeface="Courier New"/>
                <a:ea typeface="MS Mincho"/>
                <a:cs typeface="Times New Roman"/>
              </a:rPr>
              <a:t>&lt;VB.NET&gt;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chemeClr val="bg1">
                    <a:lumMod val="75000"/>
                  </a:schemeClr>
                </a:solidFill>
                <a:latin typeface="Courier New"/>
                <a:ea typeface="MS Mincho"/>
                <a:cs typeface="Times New Roman"/>
              </a:rPr>
              <a:t>Public Class </a:t>
            </a:r>
            <a:r>
              <a:rPr lang="en-US" sz="1800" dirty="0" err="1" smtClean="0">
                <a:solidFill>
                  <a:schemeClr val="bg1">
                    <a:lumMod val="75000"/>
                  </a:schemeClr>
                </a:solidFill>
                <a:latin typeface="Courier New"/>
                <a:ea typeface="MS Mincho"/>
                <a:cs typeface="Times New Roman"/>
              </a:rPr>
              <a:t>DBElement</a:t>
            </a:r>
            <a:endParaRPr lang="en-US" sz="2400" dirty="0" smtClean="0">
              <a:solidFill>
                <a:schemeClr val="bg1">
                  <a:lumMod val="75000"/>
                </a:schemeClr>
              </a:solidFill>
              <a:latin typeface="Calibri"/>
              <a:ea typeface="MS Mincho"/>
              <a:cs typeface="Times New Roman"/>
            </a:endParaRPr>
          </a:p>
          <a:p>
            <a:pPr marL="0" marR="0">
              <a:lnSpc>
                <a:spcPct val="115000"/>
              </a:lnSpc>
              <a:spcBef>
                <a:spcPts val="0"/>
              </a:spcBef>
              <a:spcAft>
                <a:spcPts val="0"/>
              </a:spcAft>
            </a:pPr>
            <a:r>
              <a:rPr lang="en-US" sz="1800" dirty="0" smtClean="0">
                <a:solidFill>
                  <a:schemeClr val="bg1">
                    <a:lumMod val="75000"/>
                  </a:schemeClr>
                </a:solidFill>
                <a:latin typeface="Courier New"/>
                <a:ea typeface="MS Mincho"/>
                <a:cs typeface="Times New Roman"/>
              </a:rPr>
              <a:t>    Implements </a:t>
            </a:r>
            <a:r>
              <a:rPr lang="en-US" sz="1800" dirty="0" err="1" smtClean="0">
                <a:solidFill>
                  <a:schemeClr val="bg1">
                    <a:lumMod val="75000"/>
                  </a:schemeClr>
                </a:solidFill>
                <a:latin typeface="Courier New"/>
                <a:ea typeface="MS Mincho"/>
                <a:cs typeface="Times New Roman"/>
              </a:rPr>
              <a:t>IExternalCommand</a:t>
            </a:r>
            <a:endParaRPr lang="en-US" sz="2400" dirty="0" smtClean="0">
              <a:solidFill>
                <a:schemeClr val="bg1">
                  <a:lumMod val="75000"/>
                </a:schemeClr>
              </a:solidFill>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8000"/>
                </a:solidFill>
                <a:latin typeface="Courier New"/>
                <a:ea typeface="MS Mincho"/>
                <a:cs typeface="Times New Roman"/>
              </a:rPr>
              <a:t>''  member variables </a:t>
            </a:r>
            <a:endParaRPr lang="en-US" sz="2400"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Dim</a:t>
            </a:r>
            <a:r>
              <a:rPr lang="en-US" sz="1800" b="1" dirty="0" smtClean="0">
                <a:latin typeface="Courier New"/>
                <a:ea typeface="MS Mincho"/>
                <a:cs typeface="Times New Roman"/>
              </a:rPr>
              <a:t> </a:t>
            </a:r>
            <a:r>
              <a:rPr lang="en-US" sz="1800" b="1" dirty="0" err="1" smtClean="0">
                <a:latin typeface="Courier New"/>
                <a:ea typeface="MS Mincho"/>
                <a:cs typeface="Times New Roman"/>
              </a:rPr>
              <a:t>m_rvtApp</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Application</a:t>
            </a:r>
            <a:endParaRPr lang="en-US" sz="2400"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Dim</a:t>
            </a:r>
            <a:r>
              <a:rPr lang="en-US" sz="1800" b="1" dirty="0" smtClean="0">
                <a:latin typeface="Courier New"/>
                <a:ea typeface="MS Mincho"/>
                <a:cs typeface="Times New Roman"/>
              </a:rPr>
              <a:t> </a:t>
            </a:r>
            <a:r>
              <a:rPr lang="en-US" sz="1800" b="1" dirty="0" err="1" smtClean="0">
                <a:latin typeface="Courier New"/>
                <a:ea typeface="MS Mincho"/>
                <a:cs typeface="Times New Roman"/>
              </a:rPr>
              <a:t>m_rvtDoc</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Document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chemeClr val="bg1">
                    <a:lumMod val="75000"/>
                  </a:schemeClr>
                </a:solidFill>
                <a:latin typeface="Courier New"/>
                <a:ea typeface="MS Mincho"/>
                <a:cs typeface="Times New Roman"/>
              </a:rPr>
              <a:t>    Public Function Execute(</a:t>
            </a:r>
            <a:r>
              <a:rPr lang="en-US" sz="1800" dirty="0" err="1" smtClean="0">
                <a:solidFill>
                  <a:schemeClr val="bg1">
                    <a:lumMod val="75000"/>
                  </a:schemeClr>
                </a:solidFill>
                <a:latin typeface="Courier New"/>
                <a:ea typeface="MS Mincho"/>
                <a:cs typeface="Times New Roman"/>
              </a:rPr>
              <a:t>ByVal</a:t>
            </a:r>
            <a:r>
              <a:rPr lang="en-US" sz="1800" dirty="0" smtClean="0">
                <a:solidFill>
                  <a:schemeClr val="bg1">
                    <a:lumMod val="75000"/>
                  </a:schemeClr>
                </a:solidFill>
                <a:latin typeface="Courier New"/>
                <a:ea typeface="MS Mincho"/>
                <a:cs typeface="Times New Roman"/>
              </a:rPr>
              <a:t> </a:t>
            </a:r>
            <a:r>
              <a:rPr lang="en-US" sz="1800" dirty="0" err="1" smtClean="0">
                <a:solidFill>
                  <a:schemeClr val="bg1">
                    <a:lumMod val="75000"/>
                  </a:schemeClr>
                </a:solidFill>
                <a:latin typeface="Courier New"/>
                <a:ea typeface="MS Mincho"/>
                <a:cs typeface="Times New Roman"/>
              </a:rPr>
              <a:t>commandData</a:t>
            </a:r>
            <a:r>
              <a:rPr lang="en-US" sz="1800" dirty="0" smtClean="0">
                <a:solidFill>
                  <a:schemeClr val="bg1">
                    <a:lumMod val="75000"/>
                  </a:schemeClr>
                </a:solidFill>
                <a:latin typeface="Courier New"/>
                <a:ea typeface="MS Mincho"/>
                <a:cs typeface="Times New Roman"/>
              </a:rPr>
              <a:t> As </a:t>
            </a:r>
            <a:r>
              <a:rPr lang="en-US" sz="1800" dirty="0" err="1" smtClean="0">
                <a:solidFill>
                  <a:schemeClr val="bg1">
                    <a:lumMod val="75000"/>
                  </a:schemeClr>
                </a:solidFill>
                <a:latin typeface="Courier New"/>
                <a:ea typeface="MS Mincho"/>
                <a:cs typeface="Times New Roman"/>
              </a:rPr>
              <a:t>ExternalCommandData</a:t>
            </a:r>
            <a:r>
              <a:rPr lang="en-US" sz="1800" dirty="0" smtClean="0">
                <a:solidFill>
                  <a:schemeClr val="bg1">
                    <a:lumMod val="75000"/>
                  </a:schemeClr>
                </a:solidFill>
                <a:latin typeface="Courier New"/>
                <a:ea typeface="MS Mincho"/>
                <a:cs typeface="Times New Roman"/>
              </a:rPr>
              <a:t>, _</a:t>
            </a:r>
            <a:endParaRPr lang="en-US" sz="2400" dirty="0" smtClean="0">
              <a:solidFill>
                <a:schemeClr val="bg1">
                  <a:lumMod val="75000"/>
                </a:schemeClr>
              </a:solidFill>
              <a:latin typeface="Calibri"/>
              <a:ea typeface="MS Mincho"/>
              <a:cs typeface="Times New Roman"/>
            </a:endParaRPr>
          </a:p>
          <a:p>
            <a:pPr marL="0" marR="0">
              <a:lnSpc>
                <a:spcPct val="115000"/>
              </a:lnSpc>
              <a:spcBef>
                <a:spcPts val="0"/>
              </a:spcBef>
              <a:spcAft>
                <a:spcPts val="0"/>
              </a:spcAft>
            </a:pPr>
            <a:r>
              <a:rPr lang="en-US" sz="1800" dirty="0" smtClean="0">
                <a:solidFill>
                  <a:schemeClr val="bg1">
                    <a:lumMod val="75000"/>
                  </a:schemeClr>
                </a:solidFill>
                <a:latin typeface="Courier New"/>
                <a:ea typeface="MS Mincho"/>
                <a:cs typeface="Times New Roman"/>
              </a:rPr>
              <a:t>                            ...</a:t>
            </a:r>
            <a:endParaRPr lang="en-US" sz="2400" dirty="0" smtClean="0">
              <a:solidFill>
                <a:schemeClr val="bg1">
                  <a:lumMod val="75000"/>
                </a:schemeClr>
              </a:solidFill>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b="1" dirty="0" smtClean="0">
                <a:solidFill>
                  <a:srgbClr val="008000"/>
                </a:solidFill>
                <a:latin typeface="Courier New"/>
                <a:ea typeface="MS Mincho"/>
                <a:cs typeface="Times New Roman"/>
              </a:rPr>
              <a:t>''  Get the access to the top most objects.</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Dim</a:t>
            </a:r>
            <a:r>
              <a:rPr lang="en-US" sz="1800" b="1" dirty="0" smtClean="0">
                <a:latin typeface="Courier New"/>
                <a:ea typeface="MS Mincho"/>
                <a:cs typeface="Times New Roman"/>
              </a:rPr>
              <a:t> </a:t>
            </a:r>
            <a:r>
              <a:rPr lang="en-US" sz="1800" b="1" dirty="0" err="1" smtClean="0">
                <a:latin typeface="Courier New"/>
                <a:ea typeface="MS Mincho"/>
                <a:cs typeface="Times New Roman"/>
              </a:rPr>
              <a:t>rvtUIApp</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err="1" smtClean="0">
                <a:latin typeface="Courier New"/>
                <a:ea typeface="MS Mincho"/>
                <a:cs typeface="Times New Roman"/>
              </a:rPr>
              <a:t>UIApplication</a:t>
            </a:r>
            <a:r>
              <a:rPr lang="en-US" sz="1800" b="1" dirty="0" smtClean="0">
                <a:latin typeface="Courier New"/>
                <a:ea typeface="MS Mincho"/>
                <a:cs typeface="Times New Roman"/>
              </a:rPr>
              <a:t> = </a:t>
            </a:r>
            <a:r>
              <a:rPr lang="en-US" sz="1800" b="1" dirty="0" err="1" smtClean="0">
                <a:latin typeface="Courier New"/>
                <a:ea typeface="MS Mincho"/>
                <a:cs typeface="Times New Roman"/>
              </a:rPr>
              <a:t>commandData.Application</a:t>
            </a:r>
            <a:endParaRPr lang="en-US" sz="2400"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Dim</a:t>
            </a:r>
            <a:r>
              <a:rPr lang="en-US" sz="1800" b="1" dirty="0" smtClean="0">
                <a:latin typeface="Courier New"/>
                <a:ea typeface="MS Mincho"/>
                <a:cs typeface="Times New Roman"/>
              </a:rPr>
              <a:t> </a:t>
            </a:r>
            <a:r>
              <a:rPr lang="en-US" sz="1800" b="1" dirty="0" err="1" smtClean="0">
                <a:latin typeface="Courier New"/>
                <a:ea typeface="MS Mincho"/>
                <a:cs typeface="Times New Roman"/>
              </a:rPr>
              <a:t>rvtUIDoc</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err="1" smtClean="0">
                <a:latin typeface="Courier New"/>
                <a:ea typeface="MS Mincho"/>
                <a:cs typeface="Times New Roman"/>
              </a:rPr>
              <a:t>UIDocument</a:t>
            </a:r>
            <a:r>
              <a:rPr lang="en-US" sz="1800" b="1" dirty="0" smtClean="0">
                <a:latin typeface="Courier New"/>
                <a:ea typeface="MS Mincho"/>
                <a:cs typeface="Times New Roman"/>
              </a:rPr>
              <a:t> = </a:t>
            </a:r>
            <a:r>
              <a:rPr lang="en-US" sz="1800" b="1" dirty="0" err="1" smtClean="0">
                <a:latin typeface="Courier New"/>
                <a:ea typeface="MS Mincho"/>
                <a:cs typeface="Times New Roman"/>
              </a:rPr>
              <a:t>rvtUIApp.ActiveUIDocument</a:t>
            </a:r>
            <a:endParaRPr lang="en-US" sz="2400"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latin typeface="Courier New"/>
                <a:ea typeface="MS Mincho"/>
                <a:cs typeface="Times New Roman"/>
              </a:rPr>
              <a:t>m_rvtApp</a:t>
            </a:r>
            <a:r>
              <a:rPr lang="en-US" sz="1800" b="1" dirty="0" smtClean="0">
                <a:latin typeface="Courier New"/>
                <a:ea typeface="MS Mincho"/>
                <a:cs typeface="Times New Roman"/>
              </a:rPr>
              <a:t> = </a:t>
            </a:r>
            <a:r>
              <a:rPr lang="en-US" sz="1800" b="1" dirty="0" err="1" smtClean="0">
                <a:latin typeface="Courier New"/>
                <a:ea typeface="MS Mincho"/>
                <a:cs typeface="Times New Roman"/>
              </a:rPr>
              <a:t>rvtUIApp.Application</a:t>
            </a:r>
            <a:endParaRPr lang="en-US" sz="2400"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latin typeface="Courier New"/>
                <a:ea typeface="MS Mincho"/>
                <a:cs typeface="Times New Roman"/>
              </a:rPr>
              <a:t>m_rvtDoc</a:t>
            </a:r>
            <a:r>
              <a:rPr lang="en-US" sz="1800" b="1" dirty="0" smtClean="0">
                <a:latin typeface="Courier New"/>
                <a:ea typeface="MS Mincho"/>
                <a:cs typeface="Times New Roman"/>
              </a:rPr>
              <a:t> = </a:t>
            </a:r>
            <a:r>
              <a:rPr lang="en-US" sz="1800" b="1" dirty="0" err="1" smtClean="0">
                <a:latin typeface="Courier New"/>
                <a:ea typeface="MS Mincho"/>
                <a:cs typeface="Times New Roman"/>
              </a:rPr>
              <a:t>rvtUIDoc.Document</a:t>
            </a:r>
            <a:endParaRPr lang="en-US" sz="2400"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a:t>
            </a:r>
            <a:r>
              <a:rPr lang="en-US" sz="1800" dirty="0" smtClean="0">
                <a:solidFill>
                  <a:srgbClr val="0000FF"/>
                </a:solidFill>
                <a:latin typeface="Courier New"/>
                <a:ea typeface="MS Mincho"/>
                <a:cs typeface="Times New Roman"/>
              </a:rPr>
              <a:t/>
            </a:r>
            <a:br>
              <a:rPr lang="en-US" sz="1800" dirty="0" smtClean="0">
                <a:solidFill>
                  <a:srgbClr val="0000FF"/>
                </a:solidFill>
                <a:latin typeface="Courier New"/>
                <a:ea typeface="MS Mincho"/>
                <a:cs typeface="Times New Roman"/>
              </a:rPr>
            </a:br>
            <a:r>
              <a:rPr lang="en-US" sz="1800" b="1" dirty="0" smtClean="0">
                <a:latin typeface="Courier New"/>
                <a:ea typeface="MS Mincho"/>
                <a:cs typeface="Times New Roman"/>
              </a:rPr>
              <a:t>&lt;/VB.NET&gt;</a:t>
            </a:r>
            <a:r>
              <a:rPr lang="en-US" sz="1800" dirty="0" smtClean="0">
                <a:latin typeface="Courier New"/>
                <a:ea typeface="MS Mincho"/>
                <a:cs typeface="Times New Roman"/>
              </a:rPr>
              <a:t> </a:t>
            </a:r>
            <a:endParaRPr lang="en-US" sz="1800" b="1" dirty="0"/>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Tools </a:t>
            </a:r>
            <a:endParaRPr lang="en-US" dirty="0"/>
          </a:p>
        </p:txBody>
      </p:sp>
      <p:sp>
        <p:nvSpPr>
          <p:cNvPr id="3" name="Rectangle 3"/>
          <p:cNvSpPr txBox="1">
            <a:spLocks noChangeArrowheads="1"/>
          </p:cNvSpPr>
          <p:nvPr/>
        </p:nvSpPr>
        <p:spPr>
          <a:xfrm>
            <a:off x="561975" y="5106987"/>
            <a:ext cx="10058400"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kumimoji="0" lang="en-US" sz="2400" b="0" i="1" u="none" strike="noStrike" kern="0" cap="none" spc="0" normalizeH="0" baseline="0" noProof="0" dirty="0" err="1" smtClean="0">
                <a:ln>
                  <a:noFill/>
                </a:ln>
                <a:solidFill>
                  <a:schemeClr val="accent4"/>
                </a:solidFill>
                <a:effectLst/>
                <a:uLnTx/>
                <a:uFillTx/>
                <a:latin typeface="+mn-lt"/>
                <a:ea typeface="+mn-ea"/>
                <a:cs typeface="+mn-cs"/>
                <a:sym typeface="Arial" pitchFamily="34" charset="0"/>
              </a:rPr>
              <a:t>Revit</a:t>
            </a:r>
            <a:r>
              <a:rPr kumimoji="0" lang="en-US"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rPr>
              <a:t> Lookup, Add-In</a:t>
            </a:r>
            <a:r>
              <a:rPr kumimoji="0" lang="en-US" sz="2400" b="0" i="1" u="none" strike="noStrike" kern="0" cap="none" spc="0" normalizeH="0" noProof="0" dirty="0" smtClean="0">
                <a:ln>
                  <a:noFill/>
                </a:ln>
                <a:solidFill>
                  <a:schemeClr val="accent4"/>
                </a:solidFill>
                <a:effectLst/>
                <a:uLnTx/>
                <a:uFillTx/>
                <a:latin typeface="+mn-lt"/>
                <a:ea typeface="+mn-ea"/>
                <a:cs typeface="+mn-cs"/>
                <a:sym typeface="Arial" pitchFamily="34" charset="0"/>
              </a:rPr>
              <a:t> Manager, SDKSamples2012.sln, and </a:t>
            </a:r>
            <a:r>
              <a:rPr kumimoji="0" lang="en-US" sz="2400" b="0" i="1" u="none" strike="noStrike" kern="0" cap="none" spc="0" normalizeH="0" noProof="0" dirty="0" err="1" smtClean="0">
                <a:ln>
                  <a:noFill/>
                </a:ln>
                <a:solidFill>
                  <a:schemeClr val="accent4"/>
                </a:solidFill>
                <a:effectLst/>
                <a:uLnTx/>
                <a:uFillTx/>
                <a:latin typeface="+mn-lt"/>
                <a:ea typeface="+mn-ea"/>
                <a:cs typeface="+mn-cs"/>
                <a:sym typeface="Arial" pitchFamily="34" charset="0"/>
              </a:rPr>
              <a:t>RvtSamples</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4"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Tools </a:t>
            </a:r>
            <a:br>
              <a:rPr lang="en-US" dirty="0" smtClean="0"/>
            </a:br>
            <a:r>
              <a:rPr lang="en-US" sz="2800" b="0" i="1" dirty="0" smtClean="0">
                <a:solidFill>
                  <a:schemeClr val="accent4"/>
                </a:solidFill>
              </a:rPr>
              <a:t>Must Know </a:t>
            </a:r>
            <a:endParaRPr lang="en-US" dirty="0"/>
          </a:p>
        </p:txBody>
      </p:sp>
      <p:sp>
        <p:nvSpPr>
          <p:cNvPr id="3" name="Content Placeholder 2"/>
          <p:cNvSpPr>
            <a:spLocks noGrp="1"/>
          </p:cNvSpPr>
          <p:nvPr>
            <p:ph idx="1"/>
          </p:nvPr>
        </p:nvSpPr>
        <p:spPr/>
        <p:txBody>
          <a:bodyPr/>
          <a:lstStyle/>
          <a:p>
            <a:pPr lvl="0"/>
            <a:r>
              <a:rPr lang="en-US" b="1" dirty="0" err="1" smtClean="0"/>
              <a:t>RevitLookup</a:t>
            </a:r>
            <a:r>
              <a:rPr lang="en-US" dirty="0" smtClean="0"/>
              <a:t> – allows you to “snoop” into the </a:t>
            </a:r>
            <a:r>
              <a:rPr lang="en-US" dirty="0" err="1" smtClean="0"/>
              <a:t>Revit</a:t>
            </a:r>
            <a:r>
              <a:rPr lang="en-US" dirty="0" smtClean="0"/>
              <a:t> database structure. “must have” for any </a:t>
            </a:r>
            <a:r>
              <a:rPr lang="en-US" dirty="0" err="1" smtClean="0"/>
              <a:t>Revit</a:t>
            </a:r>
            <a:r>
              <a:rPr lang="en-US" dirty="0" smtClean="0"/>
              <a:t> API programmers. </a:t>
            </a:r>
          </a:p>
          <a:p>
            <a:pPr lvl="0"/>
            <a:r>
              <a:rPr lang="en-US" b="1" dirty="0" smtClean="0"/>
              <a:t>Add-In Manager</a:t>
            </a:r>
            <a:r>
              <a:rPr lang="en-US" dirty="0" smtClean="0"/>
              <a:t> – allows you to load unload your </a:t>
            </a:r>
            <a:r>
              <a:rPr lang="en-US" dirty="0" err="1" smtClean="0"/>
              <a:t>dll</a:t>
            </a:r>
            <a:r>
              <a:rPr lang="en-US" dirty="0" smtClean="0"/>
              <a:t> while running </a:t>
            </a:r>
            <a:r>
              <a:rPr lang="en-US" dirty="0" err="1" smtClean="0"/>
              <a:t>Revit</a:t>
            </a:r>
            <a:r>
              <a:rPr lang="en-US" dirty="0" smtClean="0"/>
              <a:t>, and to run command without registering an </a:t>
            </a:r>
            <a:r>
              <a:rPr lang="en-US" dirty="0" err="1" smtClean="0"/>
              <a:t>addin</a:t>
            </a:r>
            <a:endParaRPr lang="en-US" dirty="0" smtClean="0"/>
          </a:p>
          <a:p>
            <a:pPr lvl="0"/>
            <a:r>
              <a:rPr lang="en-US" b="1" smtClean="0"/>
              <a:t>SDKSamples2012.sln </a:t>
            </a:r>
            <a:r>
              <a:rPr lang="en-US" dirty="0" smtClean="0"/>
              <a:t>– allows you to build all the sample projects at once. </a:t>
            </a:r>
            <a:r>
              <a:rPr lang="en-US" b="1" dirty="0" smtClean="0"/>
              <a:t>RevitAPIDllsPathUpdater.exe</a:t>
            </a:r>
            <a:r>
              <a:rPr lang="en-US" dirty="0" smtClean="0"/>
              <a:t> is provided to update the location of references in each MSVS projects in case your installation of </a:t>
            </a:r>
            <a:r>
              <a:rPr lang="en-US" dirty="0" err="1" smtClean="0"/>
              <a:t>Revit</a:t>
            </a:r>
            <a:r>
              <a:rPr lang="en-US" dirty="0" smtClean="0"/>
              <a:t> is different from the default location or if you are using different verticals.  </a:t>
            </a:r>
          </a:p>
          <a:p>
            <a:pPr lvl="0"/>
            <a:r>
              <a:rPr lang="en-US" b="1" dirty="0" err="1" smtClean="0"/>
              <a:t>RvtSamples</a:t>
            </a:r>
            <a:r>
              <a:rPr lang="en-US" b="1" dirty="0" smtClean="0"/>
              <a:t> </a:t>
            </a:r>
            <a:r>
              <a:rPr lang="en-US" dirty="0" smtClean="0"/>
              <a:t>– application that creates a ribbon panel for all the samples for easy testing </a:t>
            </a:r>
          </a:p>
          <a:p>
            <a:endParaRPr lang="en-US" dirty="0"/>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DB Element</a:t>
            </a:r>
            <a:endParaRPr lang="en-US" dirty="0"/>
          </a:p>
        </p:txBody>
      </p:sp>
      <p:sp>
        <p:nvSpPr>
          <p:cNvPr id="3" name="Rectangle 3"/>
          <p:cNvSpPr txBox="1">
            <a:spLocks noChangeArrowheads="1"/>
          </p:cNvSpPr>
          <p:nvPr/>
        </p:nvSpPr>
        <p:spPr>
          <a:xfrm>
            <a:off x="561975" y="5106987"/>
            <a:ext cx="7983659"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kumimoji="0" lang="en-US"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rPr>
              <a:t>Understanding the Representation of </a:t>
            </a:r>
            <a:r>
              <a:rPr kumimoji="0" lang="en-US" sz="2400" b="0" i="1" u="none" strike="noStrike" kern="0" cap="none" spc="0" normalizeH="0" baseline="0" noProof="0" dirty="0" err="1" smtClean="0">
                <a:ln>
                  <a:noFill/>
                </a:ln>
                <a:solidFill>
                  <a:schemeClr val="accent4"/>
                </a:solidFill>
                <a:effectLst/>
                <a:uLnTx/>
                <a:uFillTx/>
                <a:latin typeface="+mn-lt"/>
                <a:ea typeface="+mn-ea"/>
                <a:cs typeface="+mn-cs"/>
                <a:sym typeface="Arial" pitchFamily="34" charset="0"/>
              </a:rPr>
              <a:t>Revit</a:t>
            </a:r>
            <a:r>
              <a:rPr kumimoji="0" lang="en-US"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rPr>
              <a:t> Element</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4"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DB Element</a:t>
            </a:r>
            <a:br>
              <a:rPr lang="en-US" dirty="0" smtClean="0"/>
            </a:br>
            <a:r>
              <a:rPr lang="en-US" sz="2800" b="0" i="1" dirty="0" smtClean="0">
                <a:solidFill>
                  <a:schemeClr val="accent4"/>
                </a:solidFill>
              </a:rPr>
              <a:t>Element Basics</a:t>
            </a:r>
            <a:endParaRPr lang="en-US" dirty="0"/>
          </a:p>
        </p:txBody>
      </p:sp>
      <p:sp>
        <p:nvSpPr>
          <p:cNvPr id="3" name="Content Placeholder 2"/>
          <p:cNvSpPr>
            <a:spLocks noGrp="1"/>
          </p:cNvSpPr>
          <p:nvPr>
            <p:ph idx="1"/>
          </p:nvPr>
        </p:nvSpPr>
        <p:spPr/>
        <p:txBody>
          <a:bodyPr/>
          <a:lstStyle/>
          <a:p>
            <a:pPr>
              <a:buNone/>
            </a:pPr>
            <a:r>
              <a:rPr lang="en-US" dirty="0" smtClean="0"/>
              <a:t>In </a:t>
            </a:r>
            <a:r>
              <a:rPr lang="en-US" smtClean="0"/>
              <a:t>typical </a:t>
            </a:r>
            <a:r>
              <a:rPr lang="en-US" smtClean="0"/>
              <a:t>object oriented programming</a:t>
            </a:r>
            <a:r>
              <a:rPr lang="en-US" dirty="0" smtClean="0"/>
              <a:t>, we identify the given object by checking </a:t>
            </a:r>
            <a:r>
              <a:rPr lang="en-US" smtClean="0"/>
              <a:t>its </a:t>
            </a:r>
            <a:r>
              <a:rPr lang="en-US" smtClean="0"/>
              <a:t>class. </a:t>
            </a:r>
            <a:r>
              <a:rPr lang="en-US" dirty="0" smtClean="0"/>
              <a:t>Does the same apply to </a:t>
            </a:r>
            <a:r>
              <a:rPr lang="en-US" dirty="0" err="1" smtClean="0"/>
              <a:t>Revit</a:t>
            </a:r>
            <a:r>
              <a:rPr lang="en-US" dirty="0" smtClean="0"/>
              <a:t> API? </a:t>
            </a:r>
          </a:p>
          <a:p>
            <a:pPr>
              <a:buNone/>
            </a:pPr>
            <a:r>
              <a:rPr lang="en-US" dirty="0" smtClean="0"/>
              <a:t>Answer is “</a:t>
            </a:r>
            <a:r>
              <a:rPr lang="en-US" smtClean="0"/>
              <a:t>no</a:t>
            </a:r>
            <a:r>
              <a:rPr lang="en-US" smtClean="0"/>
              <a:t>”...</a:t>
            </a:r>
            <a:endParaRPr lang="en-US" dirty="0" smtClean="0"/>
          </a:p>
          <a:p>
            <a:pPr>
              <a:buNone/>
            </a:pPr>
            <a:endParaRPr lang="en-US" dirty="0" smtClean="0"/>
          </a:p>
          <a:p>
            <a:pPr>
              <a:buNone/>
            </a:pPr>
            <a:r>
              <a:rPr lang="en-US" dirty="0" smtClean="0"/>
              <a:t>Let’s take a look to understand why …  </a:t>
            </a:r>
          </a:p>
          <a:p>
            <a:endParaRPr lang="en-US" dirty="0" smtClean="0"/>
          </a:p>
          <a:p>
            <a:endParaRPr lang="en-US" dirty="0"/>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DB Element</a:t>
            </a:r>
            <a:br>
              <a:rPr lang="en-US" dirty="0" smtClean="0"/>
            </a:br>
            <a:r>
              <a:rPr lang="en-US" sz="2800" b="0" i="1" dirty="0" smtClean="0">
                <a:solidFill>
                  <a:schemeClr val="accent4"/>
                </a:solidFill>
              </a:rPr>
              <a:t>Class Derivations</a:t>
            </a:r>
            <a:endParaRPr lang="en-US" dirty="0"/>
          </a:p>
        </p:txBody>
      </p:sp>
      <p:sp>
        <p:nvSpPr>
          <p:cNvPr id="3" name="Content Placeholder 2"/>
          <p:cNvSpPr>
            <a:spLocks noGrp="1"/>
          </p:cNvSpPr>
          <p:nvPr>
            <p:ph idx="1"/>
          </p:nvPr>
        </p:nvSpPr>
        <p:spPr/>
        <p:txBody>
          <a:bodyPr/>
          <a:lstStyle/>
          <a:p>
            <a:pPr>
              <a:buNone/>
            </a:pPr>
            <a:r>
              <a:rPr lang="en-US" dirty="0" smtClean="0"/>
              <a:t> </a:t>
            </a:r>
          </a:p>
          <a:p>
            <a:endParaRPr lang="en-US" dirty="0" smtClean="0"/>
          </a:p>
          <a:p>
            <a:endParaRPr lang="en-US" dirty="0"/>
          </a:p>
        </p:txBody>
      </p:sp>
      <p:sp>
        <p:nvSpPr>
          <p:cNvPr id="61" name="TextBox 60"/>
          <p:cNvSpPr txBox="1"/>
          <p:nvPr/>
        </p:nvSpPr>
        <p:spPr>
          <a:xfrm>
            <a:off x="7921603" y="8001000"/>
            <a:ext cx="5089547" cy="892552"/>
          </a:xfrm>
          <a:prstGeom prst="rect">
            <a:avLst/>
          </a:prstGeom>
          <a:noFill/>
        </p:spPr>
        <p:txBody>
          <a:bodyPr wrap="square" rtlCol="0">
            <a:spAutoFit/>
          </a:bodyPr>
          <a:lstStyle/>
          <a:p>
            <a:r>
              <a:rPr lang="en-US" dirty="0" smtClean="0"/>
              <a:t>Host and component objects, standard and system</a:t>
            </a:r>
            <a:endParaRPr lang="en-GB" dirty="0"/>
          </a:p>
        </p:txBody>
      </p:sp>
      <p:sp>
        <p:nvSpPr>
          <p:cNvPr id="62" name="TextBox 61"/>
          <p:cNvSpPr txBox="1"/>
          <p:nvPr/>
        </p:nvSpPr>
        <p:spPr>
          <a:xfrm>
            <a:off x="344909" y="8021050"/>
            <a:ext cx="5048521" cy="492443"/>
          </a:xfrm>
          <a:prstGeom prst="rect">
            <a:avLst/>
          </a:prstGeom>
          <a:noFill/>
        </p:spPr>
        <p:txBody>
          <a:bodyPr wrap="square" rtlCol="0">
            <a:spAutoFit/>
          </a:bodyPr>
          <a:lstStyle/>
          <a:p>
            <a:r>
              <a:rPr lang="en-US" smtClean="0"/>
              <a:t>Families and types, aka symbols</a:t>
            </a:r>
            <a:endParaRPr lang="en-GB"/>
          </a:p>
        </p:txBody>
      </p:sp>
      <p:grpSp>
        <p:nvGrpSpPr>
          <p:cNvPr id="64" name="Group 63"/>
          <p:cNvGrpSpPr/>
          <p:nvPr/>
        </p:nvGrpSpPr>
        <p:grpSpPr>
          <a:xfrm>
            <a:off x="465585" y="1863976"/>
            <a:ext cx="11983590" cy="5680160"/>
            <a:chOff x="267035" y="1863976"/>
            <a:chExt cx="11983590" cy="5680160"/>
          </a:xfrm>
        </p:grpSpPr>
        <p:sp>
          <p:nvSpPr>
            <p:cNvPr id="4" name="Text Box 4"/>
            <p:cNvSpPr txBox="1">
              <a:spLocks noChangeArrowheads="1"/>
            </p:cNvSpPr>
            <p:nvPr/>
          </p:nvSpPr>
          <p:spPr bwMode="auto">
            <a:xfrm>
              <a:off x="5665802" y="1863976"/>
              <a:ext cx="1355328" cy="404274"/>
            </a:xfrm>
            <a:prstGeom prst="rect">
              <a:avLst/>
            </a:prstGeom>
            <a:noFill/>
            <a:ln w="9525">
              <a:solidFill>
                <a:schemeClr val="tx1"/>
              </a:solidFill>
              <a:miter lim="800000"/>
              <a:headEnd/>
              <a:tailEnd/>
            </a:ln>
          </p:spPr>
          <p:txBody>
            <a:bodyPr lIns="130039" tIns="65020" rIns="130039" bIns="65020">
              <a:spAutoFit/>
            </a:bodyPr>
            <a:lstStyle/>
            <a:p>
              <a:pPr>
                <a:spcBef>
                  <a:spcPct val="50000"/>
                </a:spcBef>
              </a:pPr>
              <a:r>
                <a:rPr kumimoji="1" lang="en-US" altLang="ja-JP" sz="1700">
                  <a:ea typeface="ＭＳ Ｐゴシック" pitchFamily="34" charset="-128"/>
                </a:rPr>
                <a:t>API Object</a:t>
              </a:r>
            </a:p>
          </p:txBody>
        </p:sp>
        <p:sp>
          <p:nvSpPr>
            <p:cNvPr id="5" name="Text Box 5"/>
            <p:cNvSpPr txBox="1">
              <a:spLocks noChangeArrowheads="1"/>
            </p:cNvSpPr>
            <p:nvPr/>
          </p:nvSpPr>
          <p:spPr bwMode="auto">
            <a:xfrm>
              <a:off x="5665802" y="2832879"/>
              <a:ext cx="1355328" cy="404273"/>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Element</a:t>
              </a:r>
            </a:p>
          </p:txBody>
        </p:sp>
        <p:sp>
          <p:nvSpPr>
            <p:cNvPr id="6" name="Line 6"/>
            <p:cNvSpPr>
              <a:spLocks noChangeShapeType="1"/>
            </p:cNvSpPr>
            <p:nvPr/>
          </p:nvSpPr>
          <p:spPr bwMode="auto">
            <a:xfrm>
              <a:off x="6298288" y="2268251"/>
              <a:ext cx="0" cy="560111"/>
            </a:xfrm>
            <a:prstGeom prst="line">
              <a:avLst/>
            </a:prstGeom>
            <a:noFill/>
            <a:ln w="9525">
              <a:solidFill>
                <a:schemeClr val="tx1"/>
              </a:solidFill>
              <a:round/>
              <a:headEnd/>
              <a:tailEnd/>
            </a:ln>
          </p:spPr>
          <p:txBody>
            <a:bodyPr lIns="130039" tIns="65020" rIns="130039" bIns="65020"/>
            <a:lstStyle/>
            <a:p>
              <a:endParaRPr lang="en-GB"/>
            </a:p>
          </p:txBody>
        </p:sp>
        <p:sp>
          <p:nvSpPr>
            <p:cNvPr id="7" name="Line 7"/>
            <p:cNvSpPr>
              <a:spLocks noChangeShapeType="1"/>
            </p:cNvSpPr>
            <p:nvPr/>
          </p:nvSpPr>
          <p:spPr bwMode="auto">
            <a:xfrm flipH="1">
              <a:off x="4773545" y="2532493"/>
              <a:ext cx="3085630" cy="0"/>
            </a:xfrm>
            <a:prstGeom prst="line">
              <a:avLst/>
            </a:prstGeom>
            <a:noFill/>
            <a:ln w="9525">
              <a:solidFill>
                <a:schemeClr val="tx1"/>
              </a:solidFill>
              <a:round/>
              <a:headEnd/>
              <a:tailEnd/>
            </a:ln>
          </p:spPr>
          <p:txBody>
            <a:bodyPr lIns="130039" tIns="65020" rIns="130039" bIns="65020"/>
            <a:lstStyle/>
            <a:p>
              <a:endParaRPr lang="en-GB"/>
            </a:p>
          </p:txBody>
        </p:sp>
        <p:sp>
          <p:nvSpPr>
            <p:cNvPr id="8" name="Line 8"/>
            <p:cNvSpPr>
              <a:spLocks noChangeShapeType="1"/>
            </p:cNvSpPr>
            <p:nvPr/>
          </p:nvSpPr>
          <p:spPr bwMode="auto">
            <a:xfrm flipH="1">
              <a:off x="7886280" y="2532493"/>
              <a:ext cx="984872" cy="0"/>
            </a:xfrm>
            <a:prstGeom prst="line">
              <a:avLst/>
            </a:prstGeom>
            <a:noFill/>
            <a:ln w="9525">
              <a:solidFill>
                <a:schemeClr val="tx1"/>
              </a:solidFill>
              <a:prstDash val="dash"/>
              <a:round/>
              <a:headEnd/>
              <a:tailEnd/>
            </a:ln>
          </p:spPr>
          <p:txBody>
            <a:bodyPr lIns="130039" tIns="65020" rIns="130039" bIns="65020"/>
            <a:lstStyle/>
            <a:p>
              <a:endParaRPr lang="en-GB"/>
            </a:p>
          </p:txBody>
        </p:sp>
        <p:sp>
          <p:nvSpPr>
            <p:cNvPr id="9" name="Line 9"/>
            <p:cNvSpPr>
              <a:spLocks noChangeShapeType="1"/>
            </p:cNvSpPr>
            <p:nvPr/>
          </p:nvSpPr>
          <p:spPr bwMode="auto">
            <a:xfrm flipH="1">
              <a:off x="3779636" y="2532493"/>
              <a:ext cx="984872" cy="0"/>
            </a:xfrm>
            <a:prstGeom prst="line">
              <a:avLst/>
            </a:prstGeom>
            <a:noFill/>
            <a:ln w="9525">
              <a:solidFill>
                <a:schemeClr val="tx1"/>
              </a:solidFill>
              <a:prstDash val="dash"/>
              <a:round/>
              <a:headEnd/>
              <a:tailEnd/>
            </a:ln>
          </p:spPr>
          <p:txBody>
            <a:bodyPr lIns="130039" tIns="65020" rIns="130039" bIns="65020"/>
            <a:lstStyle/>
            <a:p>
              <a:endParaRPr lang="en-GB"/>
            </a:p>
          </p:txBody>
        </p:sp>
        <p:sp>
          <p:nvSpPr>
            <p:cNvPr id="10" name="Text Box 10"/>
            <p:cNvSpPr txBox="1">
              <a:spLocks noChangeArrowheads="1"/>
            </p:cNvSpPr>
            <p:nvPr/>
          </p:nvSpPr>
          <p:spPr bwMode="auto">
            <a:xfrm>
              <a:off x="9599610" y="3798090"/>
              <a:ext cx="1382397" cy="392910"/>
            </a:xfrm>
            <a:prstGeom prst="rect">
              <a:avLst/>
            </a:prstGeom>
            <a:noFill/>
            <a:ln w="9525">
              <a:solidFill>
                <a:schemeClr val="tx1"/>
              </a:solidFill>
              <a:miter lim="800000"/>
              <a:headEnd/>
              <a:tailEnd/>
            </a:ln>
          </p:spPr>
          <p:txBody>
            <a:bodyPr wrap="square" lIns="130039" tIns="65020" rIns="130039" bIns="65020">
              <a:spAutoFit/>
            </a:bodyPr>
            <a:lstStyle/>
            <a:p>
              <a:pPr algn="ctr">
                <a:spcBef>
                  <a:spcPct val="50000"/>
                </a:spcBef>
              </a:pPr>
              <a:r>
                <a:rPr kumimoji="1" lang="en-US" altLang="ja-JP" sz="1700">
                  <a:ea typeface="ＭＳ Ｐゴシック" pitchFamily="34" charset="-128"/>
                </a:rPr>
                <a:t>HostObject</a:t>
              </a:r>
            </a:p>
          </p:txBody>
        </p:sp>
        <p:sp>
          <p:nvSpPr>
            <p:cNvPr id="11" name="Text Box 11"/>
            <p:cNvSpPr txBox="1">
              <a:spLocks noChangeArrowheads="1"/>
            </p:cNvSpPr>
            <p:nvPr/>
          </p:nvSpPr>
          <p:spPr bwMode="auto">
            <a:xfrm>
              <a:off x="4139049" y="4667037"/>
              <a:ext cx="1488603" cy="664003"/>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HostObject Attributes</a:t>
              </a:r>
            </a:p>
          </p:txBody>
        </p:sp>
        <p:sp>
          <p:nvSpPr>
            <p:cNvPr id="12" name="Line 12"/>
            <p:cNvSpPr>
              <a:spLocks noChangeShapeType="1"/>
            </p:cNvSpPr>
            <p:nvPr/>
          </p:nvSpPr>
          <p:spPr bwMode="auto">
            <a:xfrm>
              <a:off x="4850595" y="4192748"/>
              <a:ext cx="0" cy="478805"/>
            </a:xfrm>
            <a:prstGeom prst="line">
              <a:avLst/>
            </a:prstGeom>
            <a:noFill/>
            <a:ln w="9525">
              <a:solidFill>
                <a:schemeClr val="tx1"/>
              </a:solidFill>
              <a:round/>
              <a:headEnd/>
              <a:tailEnd/>
            </a:ln>
          </p:spPr>
          <p:txBody>
            <a:bodyPr lIns="130039" tIns="65020" rIns="130039" bIns="65020"/>
            <a:lstStyle/>
            <a:p>
              <a:endParaRPr lang="en-GB"/>
            </a:p>
          </p:txBody>
        </p:sp>
        <p:sp>
          <p:nvSpPr>
            <p:cNvPr id="13" name="Line 13"/>
            <p:cNvSpPr>
              <a:spLocks noChangeShapeType="1"/>
            </p:cNvSpPr>
            <p:nvPr/>
          </p:nvSpPr>
          <p:spPr bwMode="auto">
            <a:xfrm flipH="1">
              <a:off x="3027678" y="4463768"/>
              <a:ext cx="3532889" cy="0"/>
            </a:xfrm>
            <a:prstGeom prst="line">
              <a:avLst/>
            </a:prstGeom>
            <a:noFill/>
            <a:ln w="9525">
              <a:solidFill>
                <a:schemeClr val="tx1"/>
              </a:solidFill>
              <a:round/>
              <a:headEnd/>
              <a:tailEnd/>
            </a:ln>
          </p:spPr>
          <p:txBody>
            <a:bodyPr lIns="130039" tIns="65020" rIns="130039" bIns="65020"/>
            <a:lstStyle/>
            <a:p>
              <a:endParaRPr lang="en-GB"/>
            </a:p>
          </p:txBody>
        </p:sp>
        <p:sp>
          <p:nvSpPr>
            <p:cNvPr id="14" name="Line 14"/>
            <p:cNvSpPr>
              <a:spLocks noChangeShapeType="1"/>
            </p:cNvSpPr>
            <p:nvPr/>
          </p:nvSpPr>
          <p:spPr bwMode="auto">
            <a:xfrm flipH="1">
              <a:off x="6438587" y="4463768"/>
              <a:ext cx="984872" cy="0"/>
            </a:xfrm>
            <a:prstGeom prst="line">
              <a:avLst/>
            </a:prstGeom>
            <a:noFill/>
            <a:ln w="9525">
              <a:solidFill>
                <a:schemeClr val="tx1"/>
              </a:solidFill>
              <a:prstDash val="dash"/>
              <a:round/>
              <a:headEnd/>
              <a:tailEnd/>
            </a:ln>
          </p:spPr>
          <p:txBody>
            <a:bodyPr lIns="130039" tIns="65020" rIns="130039" bIns="65020"/>
            <a:lstStyle/>
            <a:p>
              <a:endParaRPr lang="en-GB"/>
            </a:p>
          </p:txBody>
        </p:sp>
        <p:sp>
          <p:nvSpPr>
            <p:cNvPr id="15" name="Line 15"/>
            <p:cNvSpPr>
              <a:spLocks noChangeShapeType="1"/>
            </p:cNvSpPr>
            <p:nvPr/>
          </p:nvSpPr>
          <p:spPr bwMode="auto">
            <a:xfrm flipH="1">
              <a:off x="2331945" y="4463768"/>
              <a:ext cx="711548" cy="0"/>
            </a:xfrm>
            <a:prstGeom prst="line">
              <a:avLst/>
            </a:prstGeom>
            <a:noFill/>
            <a:ln w="9525">
              <a:solidFill>
                <a:schemeClr val="tx1"/>
              </a:solidFill>
              <a:prstDash val="dash"/>
              <a:round/>
              <a:headEnd/>
              <a:tailEnd/>
            </a:ln>
          </p:spPr>
          <p:txBody>
            <a:bodyPr lIns="130039" tIns="65020" rIns="130039" bIns="65020"/>
            <a:lstStyle/>
            <a:p>
              <a:endParaRPr lang="en-GB"/>
            </a:p>
          </p:txBody>
        </p:sp>
        <p:sp>
          <p:nvSpPr>
            <p:cNvPr id="16" name="Line 16"/>
            <p:cNvSpPr>
              <a:spLocks noChangeShapeType="1"/>
            </p:cNvSpPr>
            <p:nvPr/>
          </p:nvSpPr>
          <p:spPr bwMode="auto">
            <a:xfrm>
              <a:off x="6298288" y="3237153"/>
              <a:ext cx="1651" cy="258523"/>
            </a:xfrm>
            <a:prstGeom prst="line">
              <a:avLst/>
            </a:prstGeom>
            <a:noFill/>
            <a:ln w="9525">
              <a:solidFill>
                <a:schemeClr val="tx1"/>
              </a:solidFill>
              <a:round/>
              <a:headEnd/>
              <a:tailEnd/>
            </a:ln>
          </p:spPr>
          <p:txBody>
            <a:bodyPr lIns="130039" tIns="65020" rIns="130039" bIns="65020"/>
            <a:lstStyle/>
            <a:p>
              <a:endParaRPr lang="en-GB"/>
            </a:p>
          </p:txBody>
        </p:sp>
        <p:sp>
          <p:nvSpPr>
            <p:cNvPr id="17" name="Line 17"/>
            <p:cNvSpPr>
              <a:spLocks noChangeShapeType="1"/>
            </p:cNvSpPr>
            <p:nvPr/>
          </p:nvSpPr>
          <p:spPr bwMode="auto">
            <a:xfrm flipH="1">
              <a:off x="931190" y="3495676"/>
              <a:ext cx="9066704" cy="3463"/>
            </a:xfrm>
            <a:prstGeom prst="line">
              <a:avLst/>
            </a:prstGeom>
            <a:noFill/>
            <a:ln w="9525">
              <a:solidFill>
                <a:schemeClr val="tx1"/>
              </a:solidFill>
              <a:round/>
              <a:headEnd/>
              <a:tailEnd/>
            </a:ln>
          </p:spPr>
          <p:txBody>
            <a:bodyPr lIns="130039" tIns="65020" rIns="130039" bIns="65020"/>
            <a:lstStyle/>
            <a:p>
              <a:endParaRPr lang="en-GB"/>
            </a:p>
          </p:txBody>
        </p:sp>
        <p:sp>
          <p:nvSpPr>
            <p:cNvPr id="18" name="Text Box 18"/>
            <p:cNvSpPr txBox="1">
              <a:spLocks noChangeArrowheads="1"/>
            </p:cNvSpPr>
            <p:nvPr/>
          </p:nvSpPr>
          <p:spPr bwMode="auto">
            <a:xfrm>
              <a:off x="5849021" y="4667037"/>
              <a:ext cx="1488601" cy="664003"/>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Insertable Object</a:t>
              </a:r>
            </a:p>
          </p:txBody>
        </p:sp>
        <p:sp>
          <p:nvSpPr>
            <p:cNvPr id="19" name="Text Box 19"/>
            <p:cNvSpPr txBox="1">
              <a:spLocks noChangeArrowheads="1"/>
            </p:cNvSpPr>
            <p:nvPr/>
          </p:nvSpPr>
          <p:spPr bwMode="auto">
            <a:xfrm>
              <a:off x="5632170" y="5651748"/>
              <a:ext cx="1863576" cy="404273"/>
            </a:xfrm>
            <a:prstGeom prst="rect">
              <a:avLst/>
            </a:prstGeom>
            <a:noFill/>
            <a:ln w="9525">
              <a:solidFill>
                <a:srgbClr val="FF0000"/>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Family Symbol</a:t>
              </a:r>
            </a:p>
          </p:txBody>
        </p:sp>
        <p:sp>
          <p:nvSpPr>
            <p:cNvPr id="20" name="Line 20"/>
            <p:cNvSpPr>
              <a:spLocks noChangeShapeType="1"/>
            </p:cNvSpPr>
            <p:nvPr/>
          </p:nvSpPr>
          <p:spPr bwMode="auto">
            <a:xfrm flipV="1">
              <a:off x="6560566" y="5342330"/>
              <a:ext cx="0" cy="316192"/>
            </a:xfrm>
            <a:prstGeom prst="line">
              <a:avLst/>
            </a:prstGeom>
            <a:noFill/>
            <a:ln w="9525">
              <a:solidFill>
                <a:schemeClr val="tx1"/>
              </a:solidFill>
              <a:round/>
              <a:headEnd/>
              <a:tailEnd/>
            </a:ln>
          </p:spPr>
          <p:txBody>
            <a:bodyPr lIns="130039" tIns="65020" rIns="130039" bIns="65020"/>
            <a:lstStyle/>
            <a:p>
              <a:endParaRPr lang="en-GB"/>
            </a:p>
          </p:txBody>
        </p:sp>
        <p:sp>
          <p:nvSpPr>
            <p:cNvPr id="21" name="Line 21"/>
            <p:cNvSpPr>
              <a:spLocks noChangeShapeType="1"/>
            </p:cNvSpPr>
            <p:nvPr/>
          </p:nvSpPr>
          <p:spPr bwMode="auto">
            <a:xfrm flipV="1">
              <a:off x="6504095" y="4468287"/>
              <a:ext cx="0" cy="198749"/>
            </a:xfrm>
            <a:prstGeom prst="line">
              <a:avLst/>
            </a:prstGeom>
            <a:noFill/>
            <a:ln w="9525">
              <a:solidFill>
                <a:schemeClr val="tx1"/>
              </a:solidFill>
              <a:round/>
              <a:headEnd/>
              <a:tailEnd/>
            </a:ln>
          </p:spPr>
          <p:txBody>
            <a:bodyPr lIns="130039" tIns="65020" rIns="130039" bIns="65020"/>
            <a:lstStyle/>
            <a:p>
              <a:endParaRPr lang="en-GB"/>
            </a:p>
          </p:txBody>
        </p:sp>
        <p:sp>
          <p:nvSpPr>
            <p:cNvPr id="22" name="Text Box 22"/>
            <p:cNvSpPr txBox="1">
              <a:spLocks noChangeArrowheads="1"/>
            </p:cNvSpPr>
            <p:nvPr/>
          </p:nvSpPr>
          <p:spPr bwMode="auto">
            <a:xfrm>
              <a:off x="2408747" y="4667036"/>
              <a:ext cx="1488603" cy="404273"/>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Group Type</a:t>
              </a:r>
            </a:p>
          </p:txBody>
        </p:sp>
        <p:sp>
          <p:nvSpPr>
            <p:cNvPr id="23" name="Line 23"/>
            <p:cNvSpPr>
              <a:spLocks noChangeShapeType="1"/>
            </p:cNvSpPr>
            <p:nvPr/>
          </p:nvSpPr>
          <p:spPr bwMode="auto">
            <a:xfrm flipV="1">
              <a:off x="3063820" y="4468287"/>
              <a:ext cx="0" cy="198749"/>
            </a:xfrm>
            <a:prstGeom prst="line">
              <a:avLst/>
            </a:prstGeom>
            <a:noFill/>
            <a:ln w="9525">
              <a:solidFill>
                <a:schemeClr val="tx1"/>
              </a:solidFill>
              <a:round/>
              <a:headEnd/>
              <a:tailEnd/>
            </a:ln>
          </p:spPr>
          <p:txBody>
            <a:bodyPr lIns="130039" tIns="65020" rIns="130039" bIns="65020"/>
            <a:lstStyle/>
            <a:p>
              <a:endParaRPr lang="en-GB"/>
            </a:p>
          </p:txBody>
        </p:sp>
        <p:sp>
          <p:nvSpPr>
            <p:cNvPr id="24" name="Text Box 24"/>
            <p:cNvSpPr txBox="1">
              <a:spLocks noChangeArrowheads="1"/>
            </p:cNvSpPr>
            <p:nvPr/>
          </p:nvSpPr>
          <p:spPr bwMode="auto">
            <a:xfrm>
              <a:off x="4139049" y="6700537"/>
              <a:ext cx="1488603" cy="404273"/>
            </a:xfrm>
            <a:prstGeom prst="rect">
              <a:avLst/>
            </a:prstGeom>
            <a:noFill/>
            <a:ln w="9525">
              <a:solidFill>
                <a:srgbClr val="FF0000"/>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Floor Type</a:t>
              </a:r>
            </a:p>
          </p:txBody>
        </p:sp>
        <p:sp>
          <p:nvSpPr>
            <p:cNvPr id="25" name="Text Box 25"/>
            <p:cNvSpPr txBox="1">
              <a:spLocks noChangeArrowheads="1"/>
            </p:cNvSpPr>
            <p:nvPr/>
          </p:nvSpPr>
          <p:spPr bwMode="auto">
            <a:xfrm>
              <a:off x="5849022" y="6700538"/>
              <a:ext cx="1673829" cy="664003"/>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dirty="0">
                  <a:ea typeface="ＭＳ Ｐゴシック" pitchFamily="34" charset="-128"/>
                </a:rPr>
                <a:t>Cont. Footing Type</a:t>
              </a:r>
            </a:p>
          </p:txBody>
        </p:sp>
        <p:sp>
          <p:nvSpPr>
            <p:cNvPr id="26" name="Text Box 26"/>
            <p:cNvSpPr txBox="1">
              <a:spLocks noChangeArrowheads="1"/>
            </p:cNvSpPr>
            <p:nvPr/>
          </p:nvSpPr>
          <p:spPr bwMode="auto">
            <a:xfrm>
              <a:off x="2392933" y="6700537"/>
              <a:ext cx="1488601" cy="404273"/>
            </a:xfrm>
            <a:prstGeom prst="rect">
              <a:avLst/>
            </a:prstGeom>
            <a:noFill/>
            <a:ln w="9525">
              <a:solidFill>
                <a:srgbClr val="FF0000"/>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Wall Type</a:t>
              </a:r>
            </a:p>
          </p:txBody>
        </p:sp>
        <p:sp>
          <p:nvSpPr>
            <p:cNvPr id="27" name="Line 28"/>
            <p:cNvSpPr>
              <a:spLocks noChangeShapeType="1"/>
            </p:cNvSpPr>
            <p:nvPr/>
          </p:nvSpPr>
          <p:spPr bwMode="auto">
            <a:xfrm flipH="1" flipV="1">
              <a:off x="3027678" y="6391123"/>
              <a:ext cx="3532889" cy="13551"/>
            </a:xfrm>
            <a:prstGeom prst="line">
              <a:avLst/>
            </a:prstGeom>
            <a:noFill/>
            <a:ln w="9525">
              <a:solidFill>
                <a:schemeClr val="tx1"/>
              </a:solidFill>
              <a:round/>
              <a:headEnd/>
              <a:tailEnd/>
            </a:ln>
          </p:spPr>
          <p:txBody>
            <a:bodyPr lIns="130039" tIns="65020" rIns="130039" bIns="65020"/>
            <a:lstStyle/>
            <a:p>
              <a:endParaRPr lang="en-GB"/>
            </a:p>
          </p:txBody>
        </p:sp>
        <p:sp>
          <p:nvSpPr>
            <p:cNvPr id="28" name="Line 29"/>
            <p:cNvSpPr>
              <a:spLocks noChangeShapeType="1"/>
            </p:cNvSpPr>
            <p:nvPr/>
          </p:nvSpPr>
          <p:spPr bwMode="auto">
            <a:xfrm flipH="1">
              <a:off x="6438587" y="6404671"/>
              <a:ext cx="984872" cy="0"/>
            </a:xfrm>
            <a:prstGeom prst="line">
              <a:avLst/>
            </a:prstGeom>
            <a:noFill/>
            <a:ln w="9525">
              <a:solidFill>
                <a:schemeClr val="tx1"/>
              </a:solidFill>
              <a:prstDash val="dash"/>
              <a:round/>
              <a:headEnd/>
              <a:tailEnd/>
            </a:ln>
          </p:spPr>
          <p:txBody>
            <a:bodyPr lIns="130039" tIns="65020" rIns="130039" bIns="65020"/>
            <a:lstStyle/>
            <a:p>
              <a:endParaRPr lang="en-GB"/>
            </a:p>
          </p:txBody>
        </p:sp>
        <p:sp>
          <p:nvSpPr>
            <p:cNvPr id="29" name="Line 30"/>
            <p:cNvSpPr>
              <a:spLocks noChangeShapeType="1"/>
            </p:cNvSpPr>
            <p:nvPr/>
          </p:nvSpPr>
          <p:spPr bwMode="auto">
            <a:xfrm flipH="1">
              <a:off x="2083468" y="6391119"/>
              <a:ext cx="980354" cy="0"/>
            </a:xfrm>
            <a:prstGeom prst="line">
              <a:avLst/>
            </a:prstGeom>
            <a:noFill/>
            <a:ln w="9525">
              <a:solidFill>
                <a:schemeClr val="tx1"/>
              </a:solidFill>
              <a:prstDash val="dash"/>
              <a:round/>
              <a:headEnd/>
              <a:tailEnd/>
            </a:ln>
          </p:spPr>
          <p:txBody>
            <a:bodyPr lIns="130039" tIns="65020" rIns="130039" bIns="65020"/>
            <a:lstStyle/>
            <a:p>
              <a:endParaRPr lang="en-GB"/>
            </a:p>
          </p:txBody>
        </p:sp>
        <p:sp>
          <p:nvSpPr>
            <p:cNvPr id="30" name="Line 31"/>
            <p:cNvSpPr>
              <a:spLocks noChangeShapeType="1"/>
            </p:cNvSpPr>
            <p:nvPr/>
          </p:nvSpPr>
          <p:spPr bwMode="auto">
            <a:xfrm flipV="1">
              <a:off x="6504095" y="6409188"/>
              <a:ext cx="0" cy="295866"/>
            </a:xfrm>
            <a:prstGeom prst="line">
              <a:avLst/>
            </a:prstGeom>
            <a:noFill/>
            <a:ln w="9525">
              <a:solidFill>
                <a:schemeClr val="tx1"/>
              </a:solidFill>
              <a:round/>
              <a:headEnd/>
              <a:tailEnd/>
            </a:ln>
          </p:spPr>
          <p:txBody>
            <a:bodyPr lIns="130039" tIns="65020" rIns="130039" bIns="65020"/>
            <a:lstStyle/>
            <a:p>
              <a:endParaRPr lang="en-GB"/>
            </a:p>
          </p:txBody>
        </p:sp>
        <p:sp>
          <p:nvSpPr>
            <p:cNvPr id="31" name="Line 32"/>
            <p:cNvSpPr>
              <a:spLocks noChangeShapeType="1"/>
            </p:cNvSpPr>
            <p:nvPr/>
          </p:nvSpPr>
          <p:spPr bwMode="auto">
            <a:xfrm flipV="1">
              <a:off x="3063820" y="6391120"/>
              <a:ext cx="0" cy="309417"/>
            </a:xfrm>
            <a:prstGeom prst="line">
              <a:avLst/>
            </a:prstGeom>
            <a:noFill/>
            <a:ln w="9525">
              <a:solidFill>
                <a:schemeClr val="tx1"/>
              </a:solidFill>
              <a:round/>
              <a:headEnd/>
              <a:tailEnd/>
            </a:ln>
          </p:spPr>
          <p:txBody>
            <a:bodyPr lIns="130039" tIns="65020" rIns="130039" bIns="65020"/>
            <a:lstStyle/>
            <a:p>
              <a:endParaRPr lang="en-GB"/>
            </a:p>
          </p:txBody>
        </p:sp>
        <p:sp>
          <p:nvSpPr>
            <p:cNvPr id="32" name="Text Box 33"/>
            <p:cNvSpPr txBox="1">
              <a:spLocks noChangeArrowheads="1"/>
            </p:cNvSpPr>
            <p:nvPr/>
          </p:nvSpPr>
          <p:spPr bwMode="auto">
            <a:xfrm>
              <a:off x="10624232" y="4592259"/>
              <a:ext cx="815456" cy="404274"/>
            </a:xfrm>
            <a:prstGeom prst="rect">
              <a:avLst/>
            </a:prstGeom>
            <a:noFill/>
            <a:ln w="9525">
              <a:solidFill>
                <a:srgbClr val="FF0000"/>
              </a:solidFill>
              <a:miter lim="800000"/>
              <a:headEnd/>
              <a:tailEnd/>
            </a:ln>
          </p:spPr>
          <p:txBody>
            <a:bodyPr lIns="130039" tIns="65020" rIns="130039" bIns="65020">
              <a:spAutoFit/>
            </a:bodyPr>
            <a:lstStyle/>
            <a:p>
              <a:pPr>
                <a:spcBef>
                  <a:spcPct val="50000"/>
                </a:spcBef>
              </a:pPr>
              <a:r>
                <a:rPr kumimoji="1" lang="en-US" altLang="ja-JP" sz="1700">
                  <a:ea typeface="ＭＳ Ｐゴシック" pitchFamily="34" charset="-128"/>
                </a:rPr>
                <a:t>Wall</a:t>
              </a:r>
            </a:p>
          </p:txBody>
        </p:sp>
        <p:sp>
          <p:nvSpPr>
            <p:cNvPr id="33" name="Text Box 34"/>
            <p:cNvSpPr txBox="1">
              <a:spLocks noChangeArrowheads="1"/>
            </p:cNvSpPr>
            <p:nvPr/>
          </p:nvSpPr>
          <p:spPr bwMode="auto">
            <a:xfrm>
              <a:off x="10624231" y="5242711"/>
              <a:ext cx="1626394" cy="404274"/>
            </a:xfrm>
            <a:prstGeom prst="rect">
              <a:avLst/>
            </a:prstGeom>
            <a:noFill/>
            <a:ln w="9525">
              <a:solidFill>
                <a:srgbClr val="FF0000"/>
              </a:solidFill>
              <a:miter lim="800000"/>
              <a:headEnd/>
              <a:tailEnd/>
            </a:ln>
          </p:spPr>
          <p:txBody>
            <a:bodyPr lIns="130039" tIns="65020" rIns="130039" bIns="65020">
              <a:spAutoFit/>
            </a:bodyPr>
            <a:lstStyle/>
            <a:p>
              <a:pPr>
                <a:spcBef>
                  <a:spcPct val="50000"/>
                </a:spcBef>
              </a:pPr>
              <a:r>
                <a:rPr kumimoji="1" lang="en-US" altLang="ja-JP" sz="1700">
                  <a:ea typeface="ＭＳ Ｐゴシック" pitchFamily="34" charset="-128"/>
                </a:rPr>
                <a:t>Floor</a:t>
              </a:r>
            </a:p>
          </p:txBody>
        </p:sp>
        <p:sp>
          <p:nvSpPr>
            <p:cNvPr id="34" name="Text Box 35"/>
            <p:cNvSpPr txBox="1">
              <a:spLocks noChangeArrowheads="1"/>
            </p:cNvSpPr>
            <p:nvPr/>
          </p:nvSpPr>
          <p:spPr bwMode="auto">
            <a:xfrm>
              <a:off x="10624231" y="5838958"/>
              <a:ext cx="1626394" cy="404274"/>
            </a:xfrm>
            <a:prstGeom prst="rect">
              <a:avLst/>
            </a:prstGeom>
            <a:noFill/>
            <a:ln w="9525">
              <a:solidFill>
                <a:schemeClr val="tx1"/>
              </a:solidFill>
              <a:miter lim="800000"/>
              <a:headEnd/>
              <a:tailEnd/>
            </a:ln>
          </p:spPr>
          <p:txBody>
            <a:bodyPr lIns="130039" tIns="65020" rIns="130039" bIns="65020">
              <a:spAutoFit/>
            </a:bodyPr>
            <a:lstStyle/>
            <a:p>
              <a:pPr>
                <a:spcBef>
                  <a:spcPct val="50000"/>
                </a:spcBef>
              </a:pPr>
              <a:r>
                <a:rPr kumimoji="1" lang="en-US" altLang="ja-JP" sz="1700">
                  <a:ea typeface="ＭＳ Ｐゴシック" pitchFamily="34" charset="-128"/>
                </a:rPr>
                <a:t>Clg. &amp; Flr</a:t>
              </a:r>
            </a:p>
          </p:txBody>
        </p:sp>
        <p:sp>
          <p:nvSpPr>
            <p:cNvPr id="35" name="Text Box 37"/>
            <p:cNvSpPr txBox="1">
              <a:spLocks noChangeArrowheads="1"/>
            </p:cNvSpPr>
            <p:nvPr/>
          </p:nvSpPr>
          <p:spPr bwMode="auto">
            <a:xfrm>
              <a:off x="10624231" y="6507478"/>
              <a:ext cx="1626394" cy="404274"/>
            </a:xfrm>
            <a:prstGeom prst="rect">
              <a:avLst/>
            </a:prstGeom>
            <a:noFill/>
            <a:ln w="9525">
              <a:solidFill>
                <a:schemeClr val="tx1"/>
              </a:solidFill>
              <a:miter lim="800000"/>
              <a:headEnd/>
              <a:tailEnd/>
            </a:ln>
          </p:spPr>
          <p:txBody>
            <a:bodyPr lIns="130039" tIns="65020" rIns="130039" bIns="65020">
              <a:spAutoFit/>
            </a:bodyPr>
            <a:lstStyle/>
            <a:p>
              <a:pPr>
                <a:spcBef>
                  <a:spcPct val="50000"/>
                </a:spcBef>
              </a:pPr>
              <a:r>
                <a:rPr kumimoji="1" lang="en-US" altLang="ja-JP" sz="1700">
                  <a:ea typeface="ＭＳ Ｐゴシック" pitchFamily="34" charset="-128"/>
                </a:rPr>
                <a:t>Cont. Footing</a:t>
              </a:r>
            </a:p>
          </p:txBody>
        </p:sp>
        <p:sp>
          <p:nvSpPr>
            <p:cNvPr id="36" name="Text Box 38"/>
            <p:cNvSpPr txBox="1">
              <a:spLocks noChangeArrowheads="1"/>
            </p:cNvSpPr>
            <p:nvPr/>
          </p:nvSpPr>
          <p:spPr bwMode="auto">
            <a:xfrm>
              <a:off x="10624231" y="7139862"/>
              <a:ext cx="1626394" cy="404274"/>
            </a:xfrm>
            <a:prstGeom prst="rect">
              <a:avLst/>
            </a:prstGeom>
            <a:noFill/>
            <a:ln w="9525">
              <a:solidFill>
                <a:schemeClr val="tx1"/>
              </a:solidFill>
              <a:miter lim="800000"/>
              <a:headEnd/>
              <a:tailEnd/>
            </a:ln>
          </p:spPr>
          <p:txBody>
            <a:bodyPr lIns="130039" tIns="65020" rIns="130039" bIns="65020">
              <a:spAutoFit/>
            </a:bodyPr>
            <a:lstStyle/>
            <a:p>
              <a:pPr>
                <a:spcBef>
                  <a:spcPct val="50000"/>
                </a:spcBef>
              </a:pPr>
              <a:r>
                <a:rPr kumimoji="1" lang="en-US" altLang="ja-JP" sz="1700" smtClean="0">
                  <a:ea typeface="ＭＳ Ｐゴシック" pitchFamily="34" charset="-128"/>
                </a:rPr>
                <a:t>RoofBase</a:t>
              </a:r>
              <a:endParaRPr kumimoji="1" lang="en-US" altLang="ja-JP" sz="1700">
                <a:ea typeface="ＭＳ Ｐゴシック" pitchFamily="34" charset="-128"/>
              </a:endParaRPr>
            </a:p>
          </p:txBody>
        </p:sp>
        <p:sp>
          <p:nvSpPr>
            <p:cNvPr id="37" name="Line 39"/>
            <p:cNvSpPr>
              <a:spLocks noChangeShapeType="1"/>
            </p:cNvSpPr>
            <p:nvPr/>
          </p:nvSpPr>
          <p:spPr bwMode="auto">
            <a:xfrm flipH="1">
              <a:off x="9973674" y="4181476"/>
              <a:ext cx="394" cy="2495394"/>
            </a:xfrm>
            <a:prstGeom prst="line">
              <a:avLst/>
            </a:prstGeom>
            <a:noFill/>
            <a:ln w="9525">
              <a:solidFill>
                <a:schemeClr val="tx1"/>
              </a:solidFill>
              <a:round/>
              <a:headEnd/>
              <a:tailEnd/>
            </a:ln>
          </p:spPr>
          <p:txBody>
            <a:bodyPr lIns="130039" tIns="65020" rIns="130039" bIns="65020"/>
            <a:lstStyle/>
            <a:p>
              <a:endParaRPr lang="en-GB"/>
            </a:p>
          </p:txBody>
        </p:sp>
        <p:sp>
          <p:nvSpPr>
            <p:cNvPr id="38" name="Line 40"/>
            <p:cNvSpPr>
              <a:spLocks noChangeShapeType="1"/>
            </p:cNvSpPr>
            <p:nvPr/>
          </p:nvSpPr>
          <p:spPr bwMode="auto">
            <a:xfrm flipH="1">
              <a:off x="9973676" y="4818108"/>
              <a:ext cx="650558" cy="0"/>
            </a:xfrm>
            <a:prstGeom prst="line">
              <a:avLst/>
            </a:prstGeom>
            <a:noFill/>
            <a:ln w="9525">
              <a:solidFill>
                <a:schemeClr val="tx1"/>
              </a:solidFill>
              <a:round/>
              <a:headEnd/>
              <a:tailEnd/>
            </a:ln>
          </p:spPr>
          <p:txBody>
            <a:bodyPr lIns="130039" tIns="65020" rIns="130039" bIns="65020"/>
            <a:lstStyle/>
            <a:p>
              <a:endParaRPr lang="en-GB"/>
            </a:p>
          </p:txBody>
        </p:sp>
        <p:sp>
          <p:nvSpPr>
            <p:cNvPr id="39" name="Line 41"/>
            <p:cNvSpPr>
              <a:spLocks noChangeShapeType="1"/>
            </p:cNvSpPr>
            <p:nvPr/>
          </p:nvSpPr>
          <p:spPr bwMode="auto">
            <a:xfrm flipH="1" flipV="1">
              <a:off x="9976450" y="5467351"/>
              <a:ext cx="647782" cy="1211"/>
            </a:xfrm>
            <a:prstGeom prst="line">
              <a:avLst/>
            </a:prstGeom>
            <a:noFill/>
            <a:ln w="9525">
              <a:solidFill>
                <a:schemeClr val="tx1"/>
              </a:solidFill>
              <a:round/>
              <a:headEnd/>
              <a:tailEnd/>
            </a:ln>
          </p:spPr>
          <p:txBody>
            <a:bodyPr lIns="130039" tIns="65020" rIns="130039" bIns="65020"/>
            <a:lstStyle/>
            <a:p>
              <a:endParaRPr lang="en-GB"/>
            </a:p>
          </p:txBody>
        </p:sp>
        <p:sp>
          <p:nvSpPr>
            <p:cNvPr id="40" name="Line 42"/>
            <p:cNvSpPr>
              <a:spLocks noChangeShapeType="1"/>
            </p:cNvSpPr>
            <p:nvPr/>
          </p:nvSpPr>
          <p:spPr bwMode="auto">
            <a:xfrm flipH="1">
              <a:off x="9973676" y="6082875"/>
              <a:ext cx="650558" cy="0"/>
            </a:xfrm>
            <a:prstGeom prst="line">
              <a:avLst/>
            </a:prstGeom>
            <a:noFill/>
            <a:ln w="9525">
              <a:solidFill>
                <a:schemeClr val="tx1"/>
              </a:solidFill>
              <a:round/>
              <a:headEnd/>
              <a:tailEnd/>
            </a:ln>
          </p:spPr>
          <p:txBody>
            <a:bodyPr lIns="130039" tIns="65020" rIns="130039" bIns="65020"/>
            <a:lstStyle/>
            <a:p>
              <a:endParaRPr lang="en-GB"/>
            </a:p>
          </p:txBody>
        </p:sp>
        <p:sp>
          <p:nvSpPr>
            <p:cNvPr id="41" name="Line 43"/>
            <p:cNvSpPr>
              <a:spLocks noChangeShapeType="1"/>
            </p:cNvSpPr>
            <p:nvPr/>
          </p:nvSpPr>
          <p:spPr bwMode="auto">
            <a:xfrm flipH="1">
              <a:off x="9973676" y="6676866"/>
              <a:ext cx="650558" cy="0"/>
            </a:xfrm>
            <a:prstGeom prst="line">
              <a:avLst/>
            </a:prstGeom>
            <a:noFill/>
            <a:ln w="9525">
              <a:solidFill>
                <a:schemeClr val="tx1"/>
              </a:solidFill>
              <a:round/>
              <a:headEnd/>
              <a:tailEnd/>
            </a:ln>
          </p:spPr>
          <p:txBody>
            <a:bodyPr lIns="130039" tIns="65020" rIns="130039" bIns="65020"/>
            <a:lstStyle/>
            <a:p>
              <a:endParaRPr lang="en-GB"/>
            </a:p>
          </p:txBody>
        </p:sp>
        <p:sp>
          <p:nvSpPr>
            <p:cNvPr id="42" name="Line 44"/>
            <p:cNvSpPr>
              <a:spLocks noChangeShapeType="1"/>
            </p:cNvSpPr>
            <p:nvPr/>
          </p:nvSpPr>
          <p:spPr bwMode="auto">
            <a:xfrm flipH="1">
              <a:off x="9973676" y="7327317"/>
              <a:ext cx="650558" cy="0"/>
            </a:xfrm>
            <a:prstGeom prst="line">
              <a:avLst/>
            </a:prstGeom>
            <a:noFill/>
            <a:ln w="9525">
              <a:solidFill>
                <a:schemeClr val="tx1"/>
              </a:solidFill>
              <a:prstDash val="solid"/>
              <a:round/>
              <a:headEnd/>
              <a:tailEnd/>
            </a:ln>
          </p:spPr>
          <p:txBody>
            <a:bodyPr lIns="130039" tIns="65020" rIns="130039" bIns="65020"/>
            <a:lstStyle/>
            <a:p>
              <a:endParaRPr lang="en-GB"/>
            </a:p>
          </p:txBody>
        </p:sp>
        <p:sp>
          <p:nvSpPr>
            <p:cNvPr id="43" name="Line 45"/>
            <p:cNvSpPr>
              <a:spLocks noChangeShapeType="1"/>
            </p:cNvSpPr>
            <p:nvPr/>
          </p:nvSpPr>
          <p:spPr bwMode="auto">
            <a:xfrm flipH="1">
              <a:off x="9973674" y="6676866"/>
              <a:ext cx="0" cy="650452"/>
            </a:xfrm>
            <a:prstGeom prst="line">
              <a:avLst/>
            </a:prstGeom>
            <a:noFill/>
            <a:ln w="9525">
              <a:solidFill>
                <a:schemeClr val="tx1"/>
              </a:solidFill>
              <a:prstDash val="solid"/>
              <a:round/>
              <a:headEnd/>
              <a:tailEnd/>
            </a:ln>
          </p:spPr>
          <p:txBody>
            <a:bodyPr lIns="130039" tIns="65020" rIns="130039" bIns="65020"/>
            <a:lstStyle/>
            <a:p>
              <a:endParaRPr lang="en-GB"/>
            </a:p>
          </p:txBody>
        </p:sp>
        <p:sp>
          <p:nvSpPr>
            <p:cNvPr id="44" name="Text Box 46"/>
            <p:cNvSpPr txBox="1">
              <a:spLocks noChangeArrowheads="1"/>
            </p:cNvSpPr>
            <p:nvPr/>
          </p:nvSpPr>
          <p:spPr bwMode="auto">
            <a:xfrm>
              <a:off x="267035" y="3785618"/>
              <a:ext cx="1488603" cy="404274"/>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Family Base</a:t>
              </a:r>
            </a:p>
          </p:txBody>
        </p:sp>
        <p:sp>
          <p:nvSpPr>
            <p:cNvPr id="45" name="Line 47"/>
            <p:cNvSpPr>
              <a:spLocks noChangeShapeType="1"/>
            </p:cNvSpPr>
            <p:nvPr/>
          </p:nvSpPr>
          <p:spPr bwMode="auto">
            <a:xfrm flipH="1" flipV="1">
              <a:off x="10000780" y="3494376"/>
              <a:ext cx="1880" cy="296574"/>
            </a:xfrm>
            <a:prstGeom prst="line">
              <a:avLst/>
            </a:prstGeom>
            <a:noFill/>
            <a:ln w="9525">
              <a:solidFill>
                <a:schemeClr val="tx1"/>
              </a:solidFill>
              <a:round/>
              <a:headEnd/>
              <a:tailEnd/>
            </a:ln>
          </p:spPr>
          <p:txBody>
            <a:bodyPr lIns="130039" tIns="65020" rIns="130039" bIns="65020"/>
            <a:lstStyle/>
            <a:p>
              <a:endParaRPr lang="en-GB"/>
            </a:p>
          </p:txBody>
        </p:sp>
        <p:sp>
          <p:nvSpPr>
            <p:cNvPr id="46" name="Text Box 48"/>
            <p:cNvSpPr txBox="1">
              <a:spLocks noChangeArrowheads="1"/>
            </p:cNvSpPr>
            <p:nvPr/>
          </p:nvSpPr>
          <p:spPr bwMode="auto">
            <a:xfrm>
              <a:off x="3944825" y="3788473"/>
              <a:ext cx="1828800" cy="404113"/>
            </a:xfrm>
            <a:prstGeom prst="rect">
              <a:avLst/>
            </a:prstGeom>
            <a:noFill/>
            <a:ln w="9525">
              <a:solidFill>
                <a:schemeClr val="tx1"/>
              </a:solidFill>
              <a:miter lim="800000"/>
              <a:headEnd/>
              <a:tailEnd/>
            </a:ln>
          </p:spPr>
          <p:txBody>
            <a:bodyPr wrap="square" lIns="130039" tIns="65020" rIns="130039" bIns="65020">
              <a:spAutoFit/>
            </a:bodyPr>
            <a:lstStyle/>
            <a:p>
              <a:pPr algn="ctr">
                <a:spcBef>
                  <a:spcPct val="50000"/>
                </a:spcBef>
              </a:pPr>
              <a:r>
                <a:rPr kumimoji="1" lang="en-US" altLang="ja-JP" sz="1700" dirty="0" err="1" smtClean="0">
                  <a:ea typeface="ＭＳ Ｐゴシック" pitchFamily="34" charset="-128"/>
                </a:rPr>
                <a:t>ElementType</a:t>
              </a:r>
              <a:endParaRPr kumimoji="1" lang="en-US" altLang="ja-JP" sz="1700" dirty="0">
                <a:ea typeface="ＭＳ Ｐゴシック" pitchFamily="34" charset="-128"/>
              </a:endParaRPr>
            </a:p>
          </p:txBody>
        </p:sp>
        <p:sp>
          <p:nvSpPr>
            <p:cNvPr id="47" name="Text Box 49"/>
            <p:cNvSpPr txBox="1">
              <a:spLocks noChangeArrowheads="1"/>
            </p:cNvSpPr>
            <p:nvPr/>
          </p:nvSpPr>
          <p:spPr bwMode="auto">
            <a:xfrm>
              <a:off x="267035" y="4657404"/>
              <a:ext cx="1488603" cy="404274"/>
            </a:xfrm>
            <a:prstGeom prst="rect">
              <a:avLst/>
            </a:prstGeom>
            <a:noFill/>
            <a:ln w="9525">
              <a:solidFill>
                <a:srgbClr val="FF0000"/>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Family</a:t>
              </a:r>
            </a:p>
          </p:txBody>
        </p:sp>
        <p:sp>
          <p:nvSpPr>
            <p:cNvPr id="48" name="Line 50"/>
            <p:cNvSpPr>
              <a:spLocks noChangeShapeType="1"/>
            </p:cNvSpPr>
            <p:nvPr/>
          </p:nvSpPr>
          <p:spPr bwMode="auto">
            <a:xfrm flipV="1">
              <a:off x="942439" y="4205701"/>
              <a:ext cx="0" cy="447186"/>
            </a:xfrm>
            <a:prstGeom prst="line">
              <a:avLst/>
            </a:prstGeom>
            <a:noFill/>
            <a:ln w="9525">
              <a:solidFill>
                <a:schemeClr val="tx1"/>
              </a:solidFill>
              <a:round/>
              <a:headEnd/>
              <a:tailEnd/>
            </a:ln>
          </p:spPr>
          <p:txBody>
            <a:bodyPr lIns="130039" tIns="65020" rIns="130039" bIns="65020"/>
            <a:lstStyle/>
            <a:p>
              <a:endParaRPr lang="en-GB"/>
            </a:p>
          </p:txBody>
        </p:sp>
        <p:sp>
          <p:nvSpPr>
            <p:cNvPr id="49" name="Line 51"/>
            <p:cNvSpPr>
              <a:spLocks noChangeShapeType="1"/>
            </p:cNvSpPr>
            <p:nvPr/>
          </p:nvSpPr>
          <p:spPr bwMode="auto">
            <a:xfrm flipV="1">
              <a:off x="931144" y="3501046"/>
              <a:ext cx="0" cy="284573"/>
            </a:xfrm>
            <a:prstGeom prst="line">
              <a:avLst/>
            </a:prstGeom>
            <a:noFill/>
            <a:ln w="9525">
              <a:solidFill>
                <a:schemeClr val="tx1"/>
              </a:solidFill>
              <a:round/>
              <a:headEnd/>
              <a:tailEnd/>
            </a:ln>
          </p:spPr>
          <p:txBody>
            <a:bodyPr lIns="130039" tIns="65020" rIns="130039" bIns="65020"/>
            <a:lstStyle/>
            <a:p>
              <a:endParaRPr lang="en-GB"/>
            </a:p>
          </p:txBody>
        </p:sp>
        <p:sp>
          <p:nvSpPr>
            <p:cNvPr id="50" name="Text Box 52"/>
            <p:cNvSpPr txBox="1">
              <a:spLocks noChangeArrowheads="1"/>
            </p:cNvSpPr>
            <p:nvPr/>
          </p:nvSpPr>
          <p:spPr bwMode="auto">
            <a:xfrm>
              <a:off x="7846534" y="3786520"/>
              <a:ext cx="1488603" cy="404274"/>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Instance</a:t>
              </a:r>
            </a:p>
          </p:txBody>
        </p:sp>
        <p:sp>
          <p:nvSpPr>
            <p:cNvPr id="51" name="Text Box 53"/>
            <p:cNvSpPr txBox="1">
              <a:spLocks noChangeArrowheads="1"/>
            </p:cNvSpPr>
            <p:nvPr/>
          </p:nvSpPr>
          <p:spPr bwMode="auto">
            <a:xfrm>
              <a:off x="7846534" y="4658308"/>
              <a:ext cx="1488603" cy="664003"/>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Insertable Instance</a:t>
              </a:r>
            </a:p>
          </p:txBody>
        </p:sp>
        <p:sp>
          <p:nvSpPr>
            <p:cNvPr id="52" name="Line 54"/>
            <p:cNvSpPr>
              <a:spLocks noChangeShapeType="1"/>
            </p:cNvSpPr>
            <p:nvPr/>
          </p:nvSpPr>
          <p:spPr bwMode="auto">
            <a:xfrm flipV="1">
              <a:off x="8521937" y="4206603"/>
              <a:ext cx="0" cy="447186"/>
            </a:xfrm>
            <a:prstGeom prst="line">
              <a:avLst/>
            </a:prstGeom>
            <a:noFill/>
            <a:ln w="9525">
              <a:solidFill>
                <a:schemeClr val="tx1"/>
              </a:solidFill>
              <a:round/>
              <a:headEnd/>
              <a:tailEnd/>
            </a:ln>
          </p:spPr>
          <p:txBody>
            <a:bodyPr lIns="130039" tIns="65020" rIns="130039" bIns="65020"/>
            <a:lstStyle/>
            <a:p>
              <a:endParaRPr lang="en-GB"/>
            </a:p>
          </p:txBody>
        </p:sp>
        <p:sp>
          <p:nvSpPr>
            <p:cNvPr id="53" name="Line 55"/>
            <p:cNvSpPr>
              <a:spLocks noChangeShapeType="1"/>
            </p:cNvSpPr>
            <p:nvPr/>
          </p:nvSpPr>
          <p:spPr bwMode="auto">
            <a:xfrm flipV="1">
              <a:off x="8510642" y="3501948"/>
              <a:ext cx="0" cy="284573"/>
            </a:xfrm>
            <a:prstGeom prst="line">
              <a:avLst/>
            </a:prstGeom>
            <a:noFill/>
            <a:ln w="9525">
              <a:solidFill>
                <a:schemeClr val="tx1"/>
              </a:solidFill>
              <a:round/>
              <a:headEnd/>
              <a:tailEnd/>
            </a:ln>
          </p:spPr>
          <p:txBody>
            <a:bodyPr lIns="130039" tIns="65020" rIns="130039" bIns="65020"/>
            <a:lstStyle/>
            <a:p>
              <a:endParaRPr lang="en-GB"/>
            </a:p>
          </p:txBody>
        </p:sp>
        <p:sp>
          <p:nvSpPr>
            <p:cNvPr id="54" name="Text Box 56"/>
            <p:cNvSpPr txBox="1">
              <a:spLocks noChangeArrowheads="1"/>
            </p:cNvSpPr>
            <p:nvPr/>
          </p:nvSpPr>
          <p:spPr bwMode="auto">
            <a:xfrm>
              <a:off x="7855006" y="5667862"/>
              <a:ext cx="1754563" cy="654530"/>
            </a:xfrm>
            <a:prstGeom prst="rect">
              <a:avLst/>
            </a:prstGeom>
            <a:noFill/>
            <a:ln w="9525">
              <a:solidFill>
                <a:srgbClr val="FF0000"/>
              </a:solidFill>
              <a:miter lim="800000"/>
              <a:headEnd/>
              <a:tailEnd/>
            </a:ln>
          </p:spPr>
          <p:txBody>
            <a:bodyPr wrap="square" lIns="130039" tIns="65020" rIns="130039" bIns="65020">
              <a:spAutoFit/>
            </a:bodyPr>
            <a:lstStyle/>
            <a:p>
              <a:pPr algn="ctr">
                <a:spcBef>
                  <a:spcPct val="50000"/>
                </a:spcBef>
              </a:pPr>
              <a:r>
                <a:rPr kumimoji="1" lang="en-US" altLang="ja-JP" sz="1700">
                  <a:ea typeface="ＭＳ Ｐゴシック" pitchFamily="34" charset="-128"/>
                </a:rPr>
                <a:t>Family Instance</a:t>
              </a:r>
            </a:p>
          </p:txBody>
        </p:sp>
        <p:sp>
          <p:nvSpPr>
            <p:cNvPr id="55" name="Line 57"/>
            <p:cNvSpPr>
              <a:spLocks noChangeShapeType="1"/>
            </p:cNvSpPr>
            <p:nvPr/>
          </p:nvSpPr>
          <p:spPr bwMode="auto">
            <a:xfrm flipV="1">
              <a:off x="8517419" y="5322308"/>
              <a:ext cx="0" cy="334260"/>
            </a:xfrm>
            <a:prstGeom prst="line">
              <a:avLst/>
            </a:prstGeom>
            <a:noFill/>
            <a:ln w="9525">
              <a:solidFill>
                <a:schemeClr val="tx1"/>
              </a:solidFill>
              <a:round/>
              <a:headEnd/>
              <a:tailEnd/>
            </a:ln>
          </p:spPr>
          <p:txBody>
            <a:bodyPr lIns="130039" tIns="65020" rIns="130039" bIns="65020"/>
            <a:lstStyle/>
            <a:p>
              <a:endParaRPr lang="en-GB"/>
            </a:p>
          </p:txBody>
        </p:sp>
        <p:sp>
          <p:nvSpPr>
            <p:cNvPr id="56" name="Line 59"/>
            <p:cNvSpPr>
              <a:spLocks noChangeShapeType="1"/>
            </p:cNvSpPr>
            <p:nvPr/>
          </p:nvSpPr>
          <p:spPr bwMode="auto">
            <a:xfrm flipH="1">
              <a:off x="7774248" y="4461814"/>
              <a:ext cx="1208501" cy="0"/>
            </a:xfrm>
            <a:prstGeom prst="line">
              <a:avLst/>
            </a:prstGeom>
            <a:noFill/>
            <a:ln w="9525">
              <a:solidFill>
                <a:schemeClr val="tx1"/>
              </a:solidFill>
              <a:round/>
              <a:headEnd/>
              <a:tailEnd/>
            </a:ln>
          </p:spPr>
          <p:txBody>
            <a:bodyPr lIns="130039" tIns="65020" rIns="130039" bIns="65020"/>
            <a:lstStyle/>
            <a:p>
              <a:endParaRPr lang="en-GB"/>
            </a:p>
          </p:txBody>
        </p:sp>
        <p:sp>
          <p:nvSpPr>
            <p:cNvPr id="57" name="Line 60"/>
            <p:cNvSpPr>
              <a:spLocks noChangeShapeType="1"/>
            </p:cNvSpPr>
            <p:nvPr/>
          </p:nvSpPr>
          <p:spPr bwMode="auto">
            <a:xfrm flipH="1">
              <a:off x="8874322" y="4461814"/>
              <a:ext cx="537614" cy="0"/>
            </a:xfrm>
            <a:prstGeom prst="line">
              <a:avLst/>
            </a:prstGeom>
            <a:noFill/>
            <a:ln w="9525">
              <a:solidFill>
                <a:schemeClr val="tx1"/>
              </a:solidFill>
              <a:prstDash val="dash"/>
              <a:round/>
              <a:headEnd/>
              <a:tailEnd/>
            </a:ln>
          </p:spPr>
          <p:txBody>
            <a:bodyPr lIns="130039" tIns="65020" rIns="130039" bIns="65020"/>
            <a:lstStyle/>
            <a:p>
              <a:endParaRPr lang="en-GB"/>
            </a:p>
          </p:txBody>
        </p:sp>
        <p:sp>
          <p:nvSpPr>
            <p:cNvPr id="58" name="Line 62"/>
            <p:cNvSpPr>
              <a:spLocks noChangeShapeType="1"/>
            </p:cNvSpPr>
            <p:nvPr/>
          </p:nvSpPr>
          <p:spPr bwMode="auto">
            <a:xfrm>
              <a:off x="6713666" y="3503819"/>
              <a:ext cx="0" cy="284573"/>
            </a:xfrm>
            <a:prstGeom prst="line">
              <a:avLst/>
            </a:prstGeom>
            <a:noFill/>
            <a:ln w="9525">
              <a:solidFill>
                <a:schemeClr val="tx1"/>
              </a:solidFill>
              <a:round/>
              <a:headEnd/>
              <a:tailEnd/>
            </a:ln>
          </p:spPr>
          <p:txBody>
            <a:bodyPr lIns="130039" tIns="65020" rIns="130039" bIns="65020"/>
            <a:lstStyle/>
            <a:p>
              <a:endParaRPr lang="en-GB"/>
            </a:p>
          </p:txBody>
        </p:sp>
        <p:sp>
          <p:nvSpPr>
            <p:cNvPr id="59" name="Text Box 63"/>
            <p:cNvSpPr txBox="1">
              <a:spLocks noChangeArrowheads="1"/>
            </p:cNvSpPr>
            <p:nvPr/>
          </p:nvSpPr>
          <p:spPr bwMode="auto">
            <a:xfrm>
              <a:off x="5981792" y="3788391"/>
              <a:ext cx="1488603" cy="404274"/>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Group</a:t>
              </a:r>
            </a:p>
          </p:txBody>
        </p:sp>
        <p:sp>
          <p:nvSpPr>
            <p:cNvPr id="60" name="Line 16"/>
            <p:cNvSpPr>
              <a:spLocks noChangeShapeType="1"/>
            </p:cNvSpPr>
            <p:nvPr/>
          </p:nvSpPr>
          <p:spPr bwMode="auto">
            <a:xfrm>
              <a:off x="4849604" y="3499071"/>
              <a:ext cx="1651" cy="282354"/>
            </a:xfrm>
            <a:prstGeom prst="line">
              <a:avLst/>
            </a:prstGeom>
            <a:noFill/>
            <a:ln w="9525">
              <a:solidFill>
                <a:schemeClr val="tx1"/>
              </a:solidFill>
              <a:round/>
              <a:headEnd/>
              <a:tailEnd/>
            </a:ln>
          </p:spPr>
          <p:txBody>
            <a:bodyPr lIns="130039" tIns="65020" rIns="130039" bIns="65020"/>
            <a:lstStyle/>
            <a:p>
              <a:endParaRPr lang="en-GB"/>
            </a:p>
          </p:txBody>
        </p:sp>
        <p:cxnSp>
          <p:nvCxnSpPr>
            <p:cNvPr id="63" name="Straight Connector 62"/>
            <p:cNvCxnSpPr>
              <a:stCxn id="11" idx="2"/>
              <a:endCxn id="24" idx="0"/>
            </p:cNvCxnSpPr>
            <p:nvPr/>
          </p:nvCxnSpPr>
          <p:spPr>
            <a:xfrm rot="5400000">
              <a:off x="4198603" y="6015787"/>
              <a:ext cx="1369497" cy="158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DB Element</a:t>
            </a:r>
            <a:br>
              <a:rPr lang="en-US" dirty="0" smtClean="0"/>
            </a:br>
            <a:r>
              <a:rPr lang="en-US" sz="2800" b="0" i="1" dirty="0" smtClean="0">
                <a:solidFill>
                  <a:schemeClr val="accent4"/>
                </a:solidFill>
              </a:rPr>
              <a:t>Element versus Symbol </a:t>
            </a:r>
            <a:endParaRPr lang="en-US" dirty="0"/>
          </a:p>
        </p:txBody>
      </p:sp>
      <p:sp>
        <p:nvSpPr>
          <p:cNvPr id="3" name="Content Placeholder 2"/>
          <p:cNvSpPr>
            <a:spLocks noGrp="1"/>
          </p:cNvSpPr>
          <p:nvPr>
            <p:ph idx="1"/>
          </p:nvPr>
        </p:nvSpPr>
        <p:spPr/>
        <p:txBody>
          <a:bodyPr/>
          <a:lstStyle/>
          <a:p>
            <a:endParaRPr lang="en-US" dirty="0" smtClean="0"/>
          </a:p>
          <a:p>
            <a:endParaRPr lang="en-US" dirty="0"/>
          </a:p>
        </p:txBody>
      </p:sp>
      <p:graphicFrame>
        <p:nvGraphicFramePr>
          <p:cNvPr id="4" name="Content Placeholder 3"/>
          <p:cNvGraphicFramePr>
            <a:graphicFrameLocks/>
          </p:cNvGraphicFramePr>
          <p:nvPr/>
        </p:nvGraphicFramePr>
        <p:xfrm>
          <a:off x="666197" y="1768819"/>
          <a:ext cx="11226987" cy="7148168"/>
        </p:xfrm>
        <a:graphic>
          <a:graphicData uri="http://schemas.openxmlformats.org/drawingml/2006/table">
            <a:tbl>
              <a:tblPr/>
              <a:tblGrid>
                <a:gridCol w="1403708"/>
                <a:gridCol w="3644832"/>
                <a:gridCol w="910738"/>
                <a:gridCol w="76802"/>
                <a:gridCol w="4111162"/>
                <a:gridCol w="1079745"/>
              </a:tblGrid>
              <a:tr h="223593">
                <a:tc gridSpan="3">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300" b="1" i="0" u="none" strike="noStrike" cap="none" normalizeH="0" baseline="0" dirty="0" smtClean="0">
                          <a:ln>
                            <a:noFill/>
                          </a:ln>
                          <a:solidFill>
                            <a:schemeClr val="tx1"/>
                          </a:solidFill>
                          <a:effectLst/>
                          <a:latin typeface="Calibri" pitchFamily="34" charset="0"/>
                        </a:rPr>
                        <a:t>Element</a:t>
                      </a:r>
                    </a:p>
                  </a:txBody>
                  <a:tcPr marL="11146" marR="11146" marT="11144" marB="0" anchor="b" horzOverflow="overflow">
                    <a:lnL>
                      <a:noFill/>
                    </a:lnL>
                    <a:lnR>
                      <a:noFill/>
                    </a:lnR>
                    <a:lnT>
                      <a:noFill/>
                    </a:lnT>
                    <a:lnB>
                      <a:noFill/>
                    </a:lnB>
                    <a:lnTlToBr>
                      <a:noFill/>
                    </a:lnTlToBr>
                    <a:lnBlToTr>
                      <a:noFill/>
                    </a:lnBlToTr>
                    <a:noFill/>
                  </a:tcPr>
                </a:tc>
                <a:tc hMerge="1">
                  <a:txBody>
                    <a:bodyPr/>
                    <a:lstStyle/>
                    <a:p>
                      <a:endParaRPr lang="en-GB"/>
                    </a:p>
                  </a:txBody>
                  <a:tcPr/>
                </a:tc>
                <a:tc h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1"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gridSpan="2">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rPr>
                        <a:t>Symbol</a:t>
                      </a:r>
                    </a:p>
                  </a:txBody>
                  <a:tcPr marL="11146" marR="11146" marT="11144" marB="0" anchor="b" horzOverflow="overflow">
                    <a:lnL>
                      <a:noFill/>
                    </a:lnL>
                    <a:lnR>
                      <a:noFill/>
                    </a:lnR>
                    <a:lnT>
                      <a:noFill/>
                    </a:lnT>
                    <a:lnB>
                      <a:noFill/>
                    </a:lnB>
                    <a:lnTlToBr>
                      <a:noFill/>
                    </a:lnTlToBr>
                    <a:lnBlToTr>
                      <a:noFill/>
                    </a:lnBlToTr>
                    <a:noFill/>
                  </a:tcPr>
                </a:tc>
                <a:tc hMerge="1">
                  <a:txBody>
                    <a:bodyPr/>
                    <a:lstStyle/>
                    <a:p>
                      <a:endParaRPr lang="en-GB"/>
                    </a:p>
                  </a:txBody>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1" i="0" u="none" strike="noStrike" cap="none" normalizeH="0" baseline="0" dirty="0" smtClean="0">
                          <a:ln>
                            <a:noFill/>
                          </a:ln>
                          <a:solidFill>
                            <a:schemeClr val="tx1"/>
                          </a:solidFill>
                          <a:effectLst/>
                          <a:latin typeface="Calibri" pitchFamily="34" charset="0"/>
                        </a:rPr>
                        <a:t>Kind of Element in UI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rPr>
                        <a:t>Derived from Element/TypeOf</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rPr>
                        <a:t>Category</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rPr>
                        <a:t>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rPr>
                        <a:t>Derived from Symbol/TypeOf</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rPr>
                        <a:t>Category</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dirty="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accent4"/>
                          </a:solidFill>
                          <a:effectLst/>
                          <a:latin typeface="Calibri" pitchFamily="34" charset="0"/>
                        </a:rPr>
                        <a:t>Wall</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err="1" smtClean="0">
                          <a:ln>
                            <a:noFill/>
                          </a:ln>
                          <a:solidFill>
                            <a:schemeClr val="tx1"/>
                          </a:solidFill>
                          <a:effectLst/>
                          <a:latin typeface="Calibri" pitchFamily="34" charset="0"/>
                        </a:rPr>
                        <a:t>HostObject</a:t>
                      </a:r>
                      <a:r>
                        <a:rPr kumimoji="0" lang="en-US" sz="1300" b="0" i="0" u="none" strike="noStrike" cap="none" normalizeH="0" baseline="0" dirty="0" smtClean="0">
                          <a:ln>
                            <a:noFill/>
                          </a:ln>
                          <a:solidFill>
                            <a:schemeClr val="tx1"/>
                          </a:solidFill>
                          <a:effectLst/>
                          <a:latin typeface="Calibri" pitchFamily="34" charset="0"/>
                        </a:rPr>
                        <a:t>/</a:t>
                      </a:r>
                      <a:r>
                        <a:rPr kumimoji="0" lang="en-US" sz="1300" b="0" i="0" u="none" strike="noStrike" cap="none" normalizeH="0" baseline="0" dirty="0" smtClean="0">
                          <a:ln>
                            <a:noFill/>
                          </a:ln>
                          <a:solidFill>
                            <a:schemeClr val="accent4"/>
                          </a:solidFill>
                          <a:effectLst/>
                          <a:latin typeface="Calibri" pitchFamily="34" charset="0"/>
                        </a:rPr>
                        <a:t>Wall</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accent4"/>
                          </a:solidFill>
                          <a:effectLst/>
                          <a:latin typeface="Calibri" pitchFamily="34" charset="0"/>
                        </a:rPr>
                        <a:t>Walls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err="1" smtClean="0">
                          <a:ln>
                            <a:noFill/>
                          </a:ln>
                          <a:solidFill>
                            <a:schemeClr val="tx1"/>
                          </a:solidFill>
                          <a:effectLst/>
                          <a:latin typeface="Calibri" pitchFamily="34" charset="0"/>
                        </a:rPr>
                        <a:t>HostObjAttributes</a:t>
                      </a:r>
                      <a:r>
                        <a:rPr kumimoji="0" lang="en-US" sz="1300" b="0" i="0" u="none" strike="noStrike" cap="none" normalizeH="0" baseline="0" dirty="0" smtClean="0">
                          <a:ln>
                            <a:noFill/>
                          </a:ln>
                          <a:solidFill>
                            <a:schemeClr val="tx1"/>
                          </a:solidFill>
                          <a:effectLst/>
                          <a:latin typeface="Calibri" pitchFamily="34" charset="0"/>
                        </a:rPr>
                        <a:t>/</a:t>
                      </a:r>
                      <a:r>
                        <a:rPr kumimoji="0" lang="en-US" sz="1300" b="0" i="0" u="none" strike="noStrike" cap="none" normalizeH="0" baseline="0" dirty="0" err="1" smtClean="0">
                          <a:ln>
                            <a:noFill/>
                          </a:ln>
                          <a:solidFill>
                            <a:schemeClr val="accent4"/>
                          </a:solidFill>
                          <a:effectLst/>
                          <a:latin typeface="Calibri" pitchFamily="34" charset="0"/>
                        </a:rPr>
                        <a:t>WallType</a:t>
                      </a:r>
                      <a:endParaRPr kumimoji="0" lang="en-US" sz="1300" b="0" i="0" u="none" strike="noStrike" cap="none" normalizeH="0" baseline="0" dirty="0" smtClean="0">
                        <a:ln>
                          <a:noFill/>
                        </a:ln>
                        <a:solidFill>
                          <a:schemeClr val="accent4"/>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accent4"/>
                          </a:solidFill>
                          <a:effectLst/>
                          <a:latin typeface="Calibri" pitchFamily="34" charset="0"/>
                        </a:rPr>
                        <a:t>Walls</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accent4"/>
                          </a:solidFill>
                          <a:effectLst/>
                          <a:latin typeface="Calibri" pitchFamily="34" charset="0"/>
                        </a:rPr>
                        <a:t>Door</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Instance/</a:t>
                      </a:r>
                      <a:r>
                        <a:rPr kumimoji="0" lang="en-US" sz="1300" b="0" i="0" u="none" strike="noStrike" cap="none" normalizeH="0" baseline="0" dirty="0" err="1" smtClean="0">
                          <a:ln>
                            <a:noFill/>
                          </a:ln>
                          <a:solidFill>
                            <a:schemeClr val="tx1"/>
                          </a:solidFill>
                          <a:effectLst/>
                          <a:latin typeface="Calibri" pitchFamily="34" charset="0"/>
                        </a:rPr>
                        <a:t>InsertableInstance</a:t>
                      </a:r>
                      <a:r>
                        <a:rPr kumimoji="0" lang="en-US" sz="1300" b="0" i="0" u="none" strike="noStrike" cap="none" normalizeH="0" baseline="0" dirty="0" smtClean="0">
                          <a:ln>
                            <a:noFill/>
                          </a:ln>
                          <a:solidFill>
                            <a:schemeClr val="tx1"/>
                          </a:solidFill>
                          <a:effectLst/>
                          <a:latin typeface="Calibri" pitchFamily="34" charset="0"/>
                        </a:rPr>
                        <a:t>/</a:t>
                      </a:r>
                      <a:r>
                        <a:rPr kumimoji="0" lang="en-US" sz="1300" b="0" i="0" u="none" strike="noStrike" cap="none" normalizeH="0" baseline="0" dirty="0" err="1" smtClean="0">
                          <a:ln>
                            <a:noFill/>
                          </a:ln>
                          <a:solidFill>
                            <a:schemeClr val="accent4"/>
                          </a:solidFill>
                          <a:effectLst/>
                          <a:latin typeface="Calibri" pitchFamily="34" charset="0"/>
                        </a:rPr>
                        <a:t>FamilyInstance</a:t>
                      </a:r>
                      <a:endParaRPr kumimoji="0" lang="en-US" sz="1300" b="0" i="0" u="none" strike="noStrike" cap="none" normalizeH="0" baseline="0" dirty="0" smtClean="0">
                        <a:ln>
                          <a:noFill/>
                        </a:ln>
                        <a:solidFill>
                          <a:schemeClr val="accent4"/>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accent4"/>
                          </a:solidFill>
                          <a:effectLst/>
                          <a:latin typeface="Calibri" pitchFamily="34" charset="0"/>
                        </a:rPr>
                        <a:t>Doors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err="1" smtClean="0">
                          <a:ln>
                            <a:noFill/>
                          </a:ln>
                          <a:solidFill>
                            <a:schemeClr val="tx1"/>
                          </a:solidFill>
                          <a:effectLst/>
                          <a:latin typeface="Calibri" pitchFamily="34" charset="0"/>
                        </a:rPr>
                        <a:t>InsertableObject</a:t>
                      </a:r>
                      <a:r>
                        <a:rPr kumimoji="0" lang="en-US" sz="1300" b="0" i="0" u="none" strike="noStrike" cap="none" normalizeH="0" baseline="0" dirty="0" smtClean="0">
                          <a:ln>
                            <a:noFill/>
                          </a:ln>
                          <a:solidFill>
                            <a:schemeClr val="tx1"/>
                          </a:solidFill>
                          <a:effectLst/>
                          <a:latin typeface="Calibri" pitchFamily="34" charset="0"/>
                        </a:rPr>
                        <a:t> /</a:t>
                      </a:r>
                      <a:r>
                        <a:rPr kumimoji="0" lang="en-US" sz="1300" b="0" i="0" u="none" strike="noStrike" cap="none" normalizeH="0" baseline="0" dirty="0" err="1" smtClean="0">
                          <a:ln>
                            <a:noFill/>
                          </a:ln>
                          <a:solidFill>
                            <a:schemeClr val="accent4"/>
                          </a:solidFill>
                          <a:effectLst/>
                          <a:latin typeface="Calibri" pitchFamily="34" charset="0"/>
                        </a:rPr>
                        <a:t>FamilySymbol</a:t>
                      </a:r>
                      <a:endParaRPr kumimoji="0" lang="en-US" sz="1300" b="0" i="0" u="none" strike="noStrike" cap="none" normalizeH="0" baseline="0" dirty="0" smtClean="0">
                        <a:ln>
                          <a:noFill/>
                        </a:ln>
                        <a:solidFill>
                          <a:schemeClr val="accent4"/>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accent4"/>
                          </a:solidFill>
                          <a:effectLst/>
                          <a:latin typeface="Calibri" pitchFamily="34" charset="0"/>
                        </a:rPr>
                        <a:t>Doors</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Door Tag</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err="1" smtClean="0">
                          <a:ln>
                            <a:noFill/>
                          </a:ln>
                          <a:solidFill>
                            <a:schemeClr val="tx1"/>
                          </a:solidFill>
                          <a:effectLst/>
                          <a:latin typeface="Calibri" pitchFamily="34" charset="0"/>
                        </a:rPr>
                        <a:t>IndependentTag</a:t>
                      </a:r>
                      <a:endParaRPr kumimoji="0" lang="en-US" sz="1300" b="0" i="0" u="none" strike="noStrike" cap="none" normalizeH="0" baseline="0" dirty="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Door Tags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InsertableObject /FamilySymbol</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Door Tags</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accent4"/>
                          </a:solidFill>
                          <a:effectLst/>
                          <a:latin typeface="Calibri" pitchFamily="34" charset="0"/>
                        </a:rPr>
                        <a:t>Window</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Instance/</a:t>
                      </a:r>
                      <a:r>
                        <a:rPr kumimoji="0" lang="en-US" sz="1300" b="0" i="0" u="none" strike="noStrike" cap="none" normalizeH="0" baseline="0" dirty="0" err="1" smtClean="0">
                          <a:ln>
                            <a:noFill/>
                          </a:ln>
                          <a:solidFill>
                            <a:schemeClr val="tx1"/>
                          </a:solidFill>
                          <a:effectLst/>
                          <a:latin typeface="Calibri" pitchFamily="34" charset="0"/>
                        </a:rPr>
                        <a:t>InsertableInstance</a:t>
                      </a:r>
                      <a:r>
                        <a:rPr kumimoji="0" lang="en-US" sz="1300" b="0" i="0" u="none" strike="noStrike" cap="none" normalizeH="0" baseline="0" dirty="0" smtClean="0">
                          <a:ln>
                            <a:noFill/>
                          </a:ln>
                          <a:solidFill>
                            <a:schemeClr val="tx1"/>
                          </a:solidFill>
                          <a:effectLst/>
                          <a:latin typeface="Calibri" pitchFamily="34" charset="0"/>
                        </a:rPr>
                        <a:t>/</a:t>
                      </a:r>
                      <a:r>
                        <a:rPr kumimoji="0" lang="en-US" sz="1300" b="0" i="0" u="none" strike="noStrike" cap="none" normalizeH="0" baseline="0" dirty="0" err="1" smtClean="0">
                          <a:ln>
                            <a:noFill/>
                          </a:ln>
                          <a:solidFill>
                            <a:schemeClr val="accent4"/>
                          </a:solidFill>
                          <a:effectLst/>
                          <a:latin typeface="Calibri" pitchFamily="34" charset="0"/>
                        </a:rPr>
                        <a:t>FamilyInstance</a:t>
                      </a:r>
                      <a:endParaRPr kumimoji="0" lang="en-US" sz="1300" b="0" i="0" u="none" strike="noStrike" cap="none" normalizeH="0" baseline="0" dirty="0" smtClean="0">
                        <a:ln>
                          <a:noFill/>
                        </a:ln>
                        <a:solidFill>
                          <a:schemeClr val="accent4"/>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Windows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InsertableObject /FamilySymbol</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Windows</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err="1" smtClean="0">
                          <a:ln>
                            <a:noFill/>
                          </a:ln>
                          <a:solidFill>
                            <a:schemeClr val="tx1"/>
                          </a:solidFill>
                          <a:effectLst/>
                          <a:latin typeface="Calibri" pitchFamily="34" charset="0"/>
                        </a:rPr>
                        <a:t>WindowTag</a:t>
                      </a:r>
                      <a:endParaRPr kumimoji="0" lang="en-US" sz="1300" b="0" i="0" u="none" strike="noStrike" cap="none" normalizeH="0" baseline="0" dirty="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IndependentTag</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Window Tags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InsertableObject /FamilySymbol</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Window Tags</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Opening</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Opening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Calibri" pitchFamily="34" charset="0"/>
                        </a:rPr>
                        <a:t>Rectangular Straight  Wall Opening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null &gt;</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  ---</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Floor</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HostObject/Floor</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Floors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HostObjAttributes/FloorType</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Floors</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Ceiling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Element &gt;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Ceilings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HostObjAttributes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Ceilings</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Roof</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HostObject/RoofBase/FootPrintRoof,ExtrusionRoof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Roofs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HostObjAttributes/RoofType</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Roofs</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accent4"/>
                          </a:solidFill>
                          <a:effectLst/>
                          <a:latin typeface="Calibri" pitchFamily="34" charset="0"/>
                        </a:rPr>
                        <a:t>Column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Instance/</a:t>
                      </a:r>
                      <a:r>
                        <a:rPr kumimoji="0" lang="en-US" sz="1300" b="0" i="0" u="none" strike="noStrike" cap="none" normalizeH="0" baseline="0" dirty="0" err="1" smtClean="0">
                          <a:ln>
                            <a:noFill/>
                          </a:ln>
                          <a:solidFill>
                            <a:schemeClr val="tx1"/>
                          </a:solidFill>
                          <a:effectLst/>
                          <a:latin typeface="Calibri" pitchFamily="34" charset="0"/>
                        </a:rPr>
                        <a:t>InsertableInstance</a:t>
                      </a:r>
                      <a:r>
                        <a:rPr kumimoji="0" lang="en-US" sz="1300" b="0" i="0" u="none" strike="noStrike" cap="none" normalizeH="0" baseline="0" dirty="0" smtClean="0">
                          <a:ln>
                            <a:noFill/>
                          </a:ln>
                          <a:solidFill>
                            <a:schemeClr val="tx1"/>
                          </a:solidFill>
                          <a:effectLst/>
                          <a:latin typeface="Calibri" pitchFamily="34" charset="0"/>
                        </a:rPr>
                        <a:t>/</a:t>
                      </a:r>
                      <a:r>
                        <a:rPr kumimoji="0" lang="en-US" sz="1300" b="0" i="0" u="none" strike="noStrike" cap="none" normalizeH="0" baseline="0" dirty="0" err="1" smtClean="0">
                          <a:ln>
                            <a:noFill/>
                          </a:ln>
                          <a:solidFill>
                            <a:schemeClr val="accent4"/>
                          </a:solidFill>
                          <a:effectLst/>
                          <a:latin typeface="Calibri" pitchFamily="34" charset="0"/>
                        </a:rPr>
                        <a:t>FamilyInstance</a:t>
                      </a:r>
                      <a:endParaRPr kumimoji="0" lang="en-US" sz="1300" b="0" i="0" u="none" strike="noStrike" cap="none" normalizeH="0" baseline="0" dirty="0" smtClean="0">
                        <a:ln>
                          <a:noFill/>
                        </a:ln>
                        <a:solidFill>
                          <a:schemeClr val="accent4"/>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Columns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InsertableObject /FamilySymbol</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Columns</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accent4"/>
                          </a:solidFill>
                          <a:effectLst/>
                          <a:latin typeface="Calibri" pitchFamily="34" charset="0"/>
                        </a:rPr>
                        <a:t>Component (Desk)</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Instance/</a:t>
                      </a:r>
                      <a:r>
                        <a:rPr kumimoji="0" lang="en-US" sz="1300" b="0" i="0" u="none" strike="noStrike" cap="none" normalizeH="0" baseline="0" dirty="0" err="1" smtClean="0">
                          <a:ln>
                            <a:noFill/>
                          </a:ln>
                          <a:solidFill>
                            <a:schemeClr val="tx1"/>
                          </a:solidFill>
                          <a:effectLst/>
                          <a:latin typeface="Calibri" pitchFamily="34" charset="0"/>
                        </a:rPr>
                        <a:t>InsertableInstance</a:t>
                      </a:r>
                      <a:r>
                        <a:rPr kumimoji="0" lang="en-US" sz="1300" b="0" i="0" u="none" strike="noStrike" cap="none" normalizeH="0" baseline="0" dirty="0" smtClean="0">
                          <a:ln>
                            <a:noFill/>
                          </a:ln>
                          <a:solidFill>
                            <a:schemeClr val="tx1"/>
                          </a:solidFill>
                          <a:effectLst/>
                          <a:latin typeface="Calibri" pitchFamily="34" charset="0"/>
                        </a:rPr>
                        <a:t>/</a:t>
                      </a:r>
                      <a:r>
                        <a:rPr kumimoji="0" lang="en-US" sz="1300" b="0" i="0" u="none" strike="noStrike" cap="none" normalizeH="0" baseline="0" dirty="0" err="1" smtClean="0">
                          <a:ln>
                            <a:noFill/>
                          </a:ln>
                          <a:solidFill>
                            <a:schemeClr val="accent4"/>
                          </a:solidFill>
                          <a:effectLst/>
                          <a:latin typeface="Calibri" pitchFamily="34" charset="0"/>
                        </a:rPr>
                        <a:t>FamilyInstance</a:t>
                      </a:r>
                      <a:endParaRPr kumimoji="0" lang="en-US" sz="1300" b="0" i="0" u="none" strike="noStrike" cap="none" normalizeH="0" baseline="0" dirty="0" smtClean="0">
                        <a:ln>
                          <a:noFill/>
                        </a:ln>
                        <a:solidFill>
                          <a:schemeClr val="accent4"/>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Furniture</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InsertableObject /FamilySymbol</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Furniture</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accent4"/>
                          </a:solidFill>
                          <a:effectLst/>
                          <a:latin typeface="Calibri" pitchFamily="34" charset="0"/>
                        </a:rPr>
                        <a:t>Component (Tree)</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Instance/</a:t>
                      </a:r>
                      <a:r>
                        <a:rPr kumimoji="0" lang="en-US" sz="1300" b="0" i="0" u="none" strike="noStrike" cap="none" normalizeH="0" baseline="0" dirty="0" err="1" smtClean="0">
                          <a:ln>
                            <a:noFill/>
                          </a:ln>
                          <a:solidFill>
                            <a:schemeClr val="tx1"/>
                          </a:solidFill>
                          <a:effectLst/>
                          <a:latin typeface="Calibri" pitchFamily="34" charset="0"/>
                        </a:rPr>
                        <a:t>InsertableInstance</a:t>
                      </a:r>
                      <a:r>
                        <a:rPr kumimoji="0" lang="en-US" sz="1300" b="0" i="0" u="none" strike="noStrike" cap="none" normalizeH="0" baseline="0" dirty="0" smtClean="0">
                          <a:ln>
                            <a:noFill/>
                          </a:ln>
                          <a:solidFill>
                            <a:schemeClr val="tx1"/>
                          </a:solidFill>
                          <a:effectLst/>
                          <a:latin typeface="Calibri" pitchFamily="34" charset="0"/>
                        </a:rPr>
                        <a:t>/</a:t>
                      </a:r>
                      <a:r>
                        <a:rPr kumimoji="0" lang="en-US" sz="1300" b="0" i="0" u="none" strike="noStrike" cap="none" normalizeH="0" baseline="0" dirty="0" err="1" smtClean="0">
                          <a:ln>
                            <a:noFill/>
                          </a:ln>
                          <a:solidFill>
                            <a:schemeClr val="accent4"/>
                          </a:solidFill>
                          <a:effectLst/>
                          <a:latin typeface="Calibri" pitchFamily="34" charset="0"/>
                        </a:rPr>
                        <a:t>FamilyInstance</a:t>
                      </a:r>
                      <a:endParaRPr kumimoji="0" lang="en-US" sz="1300" b="0" i="0" u="none" strike="noStrike" cap="none" normalizeH="0" baseline="0" dirty="0" smtClean="0">
                        <a:ln>
                          <a:noFill/>
                        </a:ln>
                        <a:solidFill>
                          <a:schemeClr val="accent4"/>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Planting</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InsertableObject /FamilySymbol</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Planting</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Stairs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&lt; Element &gt;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Stairs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Symbol &gt;</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Staies </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Railing</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Element &gt;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Railings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Symbol &gt;</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Railings</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Room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Room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Rooms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null &gt;</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  ---</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Room Tag</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RoomTag</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Room Tags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Symbol &gt;</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Room Tags</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Grid</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Grid</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Grids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LineAndTextAttrSymbol/GridType</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null &gt;</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Lines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err="1" smtClean="0">
                          <a:ln>
                            <a:noFill/>
                          </a:ln>
                          <a:solidFill>
                            <a:schemeClr val="tx1"/>
                          </a:solidFill>
                          <a:effectLst/>
                          <a:latin typeface="Calibri" pitchFamily="34" charset="0"/>
                        </a:rPr>
                        <a:t>ModelCurve</a:t>
                      </a:r>
                      <a:r>
                        <a:rPr kumimoji="0" lang="en-US" sz="1300" b="0" i="0" u="none" strike="noStrike" cap="none" normalizeH="0" baseline="0" dirty="0" smtClean="0">
                          <a:ln>
                            <a:noFill/>
                          </a:ln>
                          <a:solidFill>
                            <a:schemeClr val="tx1"/>
                          </a:solidFill>
                          <a:effectLst/>
                          <a:latin typeface="Calibri" pitchFamily="34" charset="0"/>
                        </a:rPr>
                        <a:t>/</a:t>
                      </a:r>
                      <a:r>
                        <a:rPr kumimoji="0" lang="en-US" sz="1300" b="0" i="0" u="none" strike="noStrike" cap="none" normalizeH="0" baseline="0" dirty="0" err="1" smtClean="0">
                          <a:ln>
                            <a:noFill/>
                          </a:ln>
                          <a:solidFill>
                            <a:schemeClr val="tx1"/>
                          </a:solidFill>
                          <a:effectLst/>
                          <a:latin typeface="Calibri" pitchFamily="34" charset="0"/>
                        </a:rPr>
                        <a:t>ModelLine</a:t>
                      </a:r>
                      <a:endParaRPr kumimoji="0" lang="en-US" sz="1300" b="0" i="0" u="none" strike="noStrike" cap="none" normalizeH="0" baseline="0" dirty="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Lines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null &gt;</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  --- </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Ref Plane</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err="1" smtClean="0">
                          <a:ln>
                            <a:noFill/>
                          </a:ln>
                          <a:solidFill>
                            <a:schemeClr val="tx1"/>
                          </a:solidFill>
                          <a:effectLst/>
                          <a:latin typeface="Calibri" pitchFamily="34" charset="0"/>
                        </a:rPr>
                        <a:t>ReferencePlane</a:t>
                      </a:r>
                      <a:endParaRPr kumimoji="0" lang="en-US" sz="1300" b="0" i="0" u="none" strike="noStrike" cap="none" normalizeH="0" baseline="0" dirty="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Reference Planes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null &gt;</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  --- </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Dimension</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Dimension</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Dimensions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DimensionType</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&lt; null &gt;</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Section</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&lt; Element &gt;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Views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Symbol &gt;</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null &gt;</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Text</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TextElement/TextNote</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Text Notes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LineAndTextAttrSymbol/TextElementType/TextNoteType</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null &gt;</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Level</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Level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Levels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LevelType</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Levels</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Model Group</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Group</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Calibri" pitchFamily="34" charset="0"/>
                        </a:rPr>
                        <a:t>Model Group</a:t>
                      </a:r>
                      <a:r>
                        <a:rPr kumimoji="0" lang="en-US" sz="1300" b="0" i="0" u="none" strike="noStrike" cap="none" normalizeH="0" baseline="0" dirty="0" smtClean="0">
                          <a:ln>
                            <a:noFill/>
                          </a:ln>
                          <a:solidFill>
                            <a:schemeClr val="tx1"/>
                          </a:solidFill>
                          <a:effectLst/>
                          <a:latin typeface="Calibri" pitchFamily="34" charset="0"/>
                        </a:rPr>
                        <a:t>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GroupType</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Model Groups</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Create…/Walls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Instance/</a:t>
                      </a:r>
                      <a:r>
                        <a:rPr kumimoji="0" lang="en-US" sz="1300" b="0" i="0" u="none" strike="noStrike" cap="none" normalizeH="0" baseline="0" dirty="0" err="1" smtClean="0">
                          <a:ln>
                            <a:noFill/>
                          </a:ln>
                          <a:solidFill>
                            <a:schemeClr val="tx1"/>
                          </a:solidFill>
                          <a:effectLst/>
                          <a:latin typeface="Calibri" pitchFamily="34" charset="0"/>
                        </a:rPr>
                        <a:t>InsertableInstance</a:t>
                      </a:r>
                      <a:r>
                        <a:rPr kumimoji="0" lang="en-US" sz="1300" b="0" i="0" u="none" strike="noStrike" cap="none" normalizeH="0" baseline="0" dirty="0" smtClean="0">
                          <a:ln>
                            <a:noFill/>
                          </a:ln>
                          <a:solidFill>
                            <a:schemeClr val="tx1"/>
                          </a:solidFill>
                          <a:effectLst/>
                          <a:latin typeface="Calibri" pitchFamily="34" charset="0"/>
                        </a:rPr>
                        <a:t>/</a:t>
                      </a:r>
                      <a:r>
                        <a:rPr kumimoji="0" lang="en-US" sz="1300" b="0" i="0" u="none" strike="noStrike" cap="none" normalizeH="0" baseline="0" dirty="0" err="1" smtClean="0">
                          <a:ln>
                            <a:noFill/>
                          </a:ln>
                          <a:solidFill>
                            <a:schemeClr val="accent4"/>
                          </a:solidFill>
                          <a:effectLst/>
                          <a:latin typeface="Calibri" pitchFamily="34" charset="0"/>
                        </a:rPr>
                        <a:t>FamilyInstance</a:t>
                      </a:r>
                      <a:endParaRPr kumimoji="0" lang="en-US" sz="1300" b="0" i="0" u="none" strike="noStrike" cap="none" normalizeH="0" baseline="0" dirty="0" smtClean="0">
                        <a:ln>
                          <a:noFill/>
                        </a:ln>
                        <a:solidFill>
                          <a:schemeClr val="accent4"/>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accent4"/>
                          </a:solidFill>
                          <a:effectLst/>
                          <a:latin typeface="Calibri" pitchFamily="34" charset="0"/>
                        </a:rPr>
                        <a:t>Walls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InsertableObject /FamilySymbol</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Walls</a:t>
                      </a:r>
                    </a:p>
                  </a:txBody>
                  <a:tcPr marL="11146" marR="11146" marT="11144" marB="0" anchor="b" horzOverflow="overflow">
                    <a:lnL>
                      <a:noFill/>
                    </a:lnL>
                    <a:lnR>
                      <a:noFill/>
                    </a:lnR>
                    <a:lnT>
                      <a:noFill/>
                    </a:lnT>
                    <a:lnB>
                      <a:noFill/>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DB Element</a:t>
            </a:r>
            <a:br>
              <a:rPr lang="en-US" dirty="0" smtClean="0"/>
            </a:br>
            <a:r>
              <a:rPr lang="en-US" sz="2800" b="0" i="1" dirty="0" smtClean="0">
                <a:solidFill>
                  <a:schemeClr val="accent4"/>
                </a:solidFill>
              </a:rPr>
              <a:t>Identifying Element   </a:t>
            </a:r>
            <a:endParaRPr lang="en-US" dirty="0"/>
          </a:p>
        </p:txBody>
      </p:sp>
      <p:sp>
        <p:nvSpPr>
          <p:cNvPr id="3" name="Content Placeholder 2"/>
          <p:cNvSpPr>
            <a:spLocks noGrp="1"/>
          </p:cNvSpPr>
          <p:nvPr>
            <p:ph idx="1"/>
          </p:nvPr>
        </p:nvSpPr>
        <p:spPr/>
        <p:txBody>
          <a:bodyPr/>
          <a:lstStyle/>
          <a:p>
            <a:r>
              <a:rPr lang="en-US" dirty="0" smtClean="0"/>
              <a:t>A system family is a built-in object in </a:t>
            </a:r>
            <a:r>
              <a:rPr lang="en-US" dirty="0" err="1" smtClean="0"/>
              <a:t>Revit</a:t>
            </a:r>
            <a:r>
              <a:rPr lang="en-US" dirty="0" smtClean="0"/>
              <a:t>. There is a designated class for it. You can use it to identify the element. </a:t>
            </a:r>
          </a:p>
          <a:p>
            <a:r>
              <a:rPr lang="en-US" dirty="0" smtClean="0"/>
              <a:t>A component family has a generic form as </a:t>
            </a:r>
            <a:r>
              <a:rPr lang="en-US" dirty="0" err="1" smtClean="0"/>
              <a:t>FamilyInstance</a:t>
            </a:r>
            <a:r>
              <a:rPr lang="en-US" dirty="0" smtClean="0"/>
              <a:t>/</a:t>
            </a:r>
            <a:r>
              <a:rPr lang="en-US" dirty="0" err="1" smtClean="0"/>
              <a:t>FamilySymbol</a:t>
            </a:r>
            <a:r>
              <a:rPr lang="en-US" dirty="0" smtClean="0"/>
              <a:t>. Category is the way to further identify the kind of object it is representing in </a:t>
            </a:r>
            <a:r>
              <a:rPr lang="en-US" dirty="0" err="1" smtClean="0"/>
              <a:t>Revit</a:t>
            </a:r>
            <a:r>
              <a:rPr lang="en-US" dirty="0" smtClean="0"/>
              <a:t>. </a:t>
            </a:r>
          </a:p>
          <a:p>
            <a:r>
              <a:rPr lang="en-US" dirty="0" smtClean="0"/>
              <a:t>Depending on an element you are interested in, you will need to check the following:</a:t>
            </a:r>
          </a:p>
          <a:p>
            <a:pPr lvl="2"/>
            <a:r>
              <a:rPr lang="en-US" sz="2800" dirty="0" smtClean="0"/>
              <a:t>Class name</a:t>
            </a:r>
          </a:p>
          <a:p>
            <a:pPr lvl="2"/>
            <a:r>
              <a:rPr lang="en-US" sz="2800" dirty="0" smtClean="0"/>
              <a:t>Category property  </a:t>
            </a:r>
          </a:p>
          <a:p>
            <a:pPr lvl="2"/>
            <a:r>
              <a:rPr lang="en-US" sz="2800" dirty="0" smtClean="0"/>
              <a:t>If an element is Element </a:t>
            </a:r>
            <a:br>
              <a:rPr lang="en-US" sz="2800" dirty="0" smtClean="0"/>
            </a:br>
            <a:r>
              <a:rPr lang="en-US" sz="2800" dirty="0" smtClean="0"/>
              <a:t>Type (Symbol) or not </a:t>
            </a:r>
          </a:p>
          <a:p>
            <a:pPr lvl="2"/>
            <a:endParaRPr lang="en-US" sz="2800" dirty="0" smtClean="0"/>
          </a:p>
          <a:p>
            <a:pPr lvl="1"/>
            <a:endParaRPr lang="en-US" dirty="0" smtClean="0"/>
          </a:p>
          <a:p>
            <a:pPr>
              <a:buNone/>
            </a:pPr>
            <a:endParaRPr lang="en-US" dirty="0" smtClean="0"/>
          </a:p>
          <a:p>
            <a:pPr lvl="0">
              <a:buNone/>
            </a:pPr>
            <a:endParaRPr lang="en-US" dirty="0" smtClean="0"/>
          </a:p>
          <a:p>
            <a:endParaRPr lang="en-US" dirty="0"/>
          </a:p>
        </p:txBody>
      </p:sp>
      <p:graphicFrame>
        <p:nvGraphicFramePr>
          <p:cNvPr id="4" name="Table 3"/>
          <p:cNvGraphicFramePr>
            <a:graphicFrameLocks noGrp="1"/>
          </p:cNvGraphicFramePr>
          <p:nvPr/>
        </p:nvGraphicFramePr>
        <p:xfrm>
          <a:off x="5591175" y="5411787"/>
          <a:ext cx="6581868" cy="3312414"/>
        </p:xfrm>
        <a:graphic>
          <a:graphicData uri="http://schemas.openxmlformats.org/drawingml/2006/table">
            <a:tbl>
              <a:tblPr/>
              <a:tblGrid>
                <a:gridCol w="1645467"/>
                <a:gridCol w="2347210"/>
                <a:gridCol w="2589191"/>
              </a:tblGrid>
              <a:tr h="367326">
                <a:tc>
                  <a:txBody>
                    <a:bodyPr/>
                    <a:lstStyle/>
                    <a:p>
                      <a:pPr marL="0" marR="0">
                        <a:lnSpc>
                          <a:spcPct val="115000"/>
                        </a:lnSpc>
                        <a:spcBef>
                          <a:spcPts val="0"/>
                        </a:spcBef>
                        <a:spcAft>
                          <a:spcPts val="0"/>
                        </a:spcAft>
                      </a:pPr>
                      <a:r>
                        <a:rPr lang="en-US" sz="2100" dirty="0">
                          <a:solidFill>
                            <a:srgbClr val="000000"/>
                          </a:solidFill>
                          <a:latin typeface="Calibri"/>
                          <a:ea typeface="Times New Roman"/>
                          <a:cs typeface="Times New Roman"/>
                        </a:rPr>
                        <a:t> </a:t>
                      </a:r>
                      <a:endParaRPr lang="en-US" sz="2100" dirty="0">
                        <a:latin typeface="Calibri"/>
                        <a:ea typeface="MS Mincho"/>
                        <a:cs typeface="Times New Roman"/>
                      </a:endParaRPr>
                    </a:p>
                  </a:txBody>
                  <a:tcPr marL="130669" marR="1306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100" b="1">
                          <a:solidFill>
                            <a:srgbClr val="000000"/>
                          </a:solidFill>
                          <a:latin typeface="Calibri"/>
                          <a:ea typeface="Times New Roman"/>
                          <a:cs typeface="Times New Roman"/>
                        </a:rPr>
                        <a:t>System Family </a:t>
                      </a:r>
                      <a:endParaRPr lang="en-US" sz="2100">
                        <a:latin typeface="Calibri"/>
                        <a:ea typeface="MS Mincho"/>
                        <a:cs typeface="Times New Roman"/>
                      </a:endParaRPr>
                    </a:p>
                  </a:txBody>
                  <a:tcPr marL="130669" marR="1306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100" b="1">
                          <a:solidFill>
                            <a:srgbClr val="000000"/>
                          </a:solidFill>
                          <a:latin typeface="Calibri"/>
                          <a:ea typeface="Times New Roman"/>
                          <a:cs typeface="Times New Roman"/>
                        </a:rPr>
                        <a:t>Component Family </a:t>
                      </a:r>
                      <a:endParaRPr lang="en-US" sz="2100">
                        <a:latin typeface="Calibri"/>
                        <a:ea typeface="MS Mincho"/>
                        <a:cs typeface="Times New Roman"/>
                      </a:endParaRPr>
                    </a:p>
                  </a:txBody>
                  <a:tcPr marL="130669" marR="1306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69305">
                <a:tc>
                  <a:txBody>
                    <a:bodyPr/>
                    <a:lstStyle/>
                    <a:p>
                      <a:pPr marL="0" marR="0">
                        <a:lnSpc>
                          <a:spcPct val="115000"/>
                        </a:lnSpc>
                        <a:spcBef>
                          <a:spcPts val="0"/>
                        </a:spcBef>
                        <a:spcAft>
                          <a:spcPts val="0"/>
                        </a:spcAft>
                      </a:pPr>
                      <a:r>
                        <a:rPr lang="en-US" sz="2100" b="1">
                          <a:solidFill>
                            <a:srgbClr val="000000"/>
                          </a:solidFill>
                          <a:latin typeface="Calibri"/>
                          <a:ea typeface="Times New Roman"/>
                          <a:cs typeface="Times New Roman"/>
                        </a:rPr>
                        <a:t>Family Type </a:t>
                      </a:r>
                      <a:endParaRPr lang="en-US" sz="2100">
                        <a:latin typeface="Calibri"/>
                        <a:ea typeface="MS Mincho"/>
                        <a:cs typeface="Times New Roman"/>
                      </a:endParaRPr>
                    </a:p>
                  </a:txBody>
                  <a:tcPr marL="130669" marR="1306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100" dirty="0" err="1">
                          <a:solidFill>
                            <a:srgbClr val="000000"/>
                          </a:solidFill>
                          <a:latin typeface="Calibri"/>
                          <a:ea typeface="Times New Roman"/>
                          <a:cs typeface="Times New Roman"/>
                        </a:rPr>
                        <a:t>WallType</a:t>
                      </a:r>
                      <a:r>
                        <a:rPr lang="en-US" sz="2100" dirty="0">
                          <a:solidFill>
                            <a:srgbClr val="000000"/>
                          </a:solidFill>
                          <a:latin typeface="Calibri"/>
                          <a:ea typeface="Times New Roman"/>
                          <a:cs typeface="Times New Roman"/>
                        </a:rPr>
                        <a:t/>
                      </a:r>
                      <a:br>
                        <a:rPr lang="en-US" sz="2100" dirty="0">
                          <a:solidFill>
                            <a:srgbClr val="000000"/>
                          </a:solidFill>
                          <a:latin typeface="Calibri"/>
                          <a:ea typeface="Times New Roman"/>
                          <a:cs typeface="Times New Roman"/>
                        </a:rPr>
                      </a:br>
                      <a:r>
                        <a:rPr lang="en-US" sz="2100" dirty="0" err="1">
                          <a:solidFill>
                            <a:srgbClr val="000000"/>
                          </a:solidFill>
                          <a:latin typeface="Calibri"/>
                          <a:ea typeface="Times New Roman"/>
                          <a:cs typeface="Times New Roman"/>
                        </a:rPr>
                        <a:t>FloorType</a:t>
                      </a:r>
                      <a:endParaRPr lang="en-US" sz="2100" dirty="0">
                        <a:latin typeface="Calibri"/>
                        <a:ea typeface="MS Mincho"/>
                        <a:cs typeface="Times New Roman"/>
                      </a:endParaRPr>
                    </a:p>
                  </a:txBody>
                  <a:tcPr marL="130669" marR="1306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100" dirty="0" err="1">
                          <a:solidFill>
                            <a:srgbClr val="000000"/>
                          </a:solidFill>
                          <a:latin typeface="Calibri"/>
                          <a:ea typeface="Times New Roman"/>
                          <a:cs typeface="Times New Roman"/>
                        </a:rPr>
                        <a:t>FamilySymbol</a:t>
                      </a:r>
                      <a:r>
                        <a:rPr lang="en-US" sz="2100" dirty="0">
                          <a:solidFill>
                            <a:srgbClr val="000000"/>
                          </a:solidFill>
                          <a:latin typeface="Calibri"/>
                          <a:ea typeface="Times New Roman"/>
                          <a:cs typeface="Times New Roman"/>
                        </a:rPr>
                        <a:t/>
                      </a:r>
                      <a:br>
                        <a:rPr lang="en-US" sz="2100" dirty="0">
                          <a:solidFill>
                            <a:srgbClr val="000000"/>
                          </a:solidFill>
                          <a:latin typeface="Calibri"/>
                          <a:ea typeface="Times New Roman"/>
                          <a:cs typeface="Times New Roman"/>
                        </a:rPr>
                      </a:br>
                      <a:r>
                        <a:rPr lang="en-US" sz="2100" dirty="0">
                          <a:solidFill>
                            <a:srgbClr val="000000"/>
                          </a:solidFill>
                          <a:latin typeface="Calibri"/>
                          <a:ea typeface="Times New Roman"/>
                          <a:cs typeface="Times New Roman"/>
                        </a:rPr>
                        <a:t>&amp; </a:t>
                      </a:r>
                      <a:br>
                        <a:rPr lang="en-US" sz="2100" dirty="0">
                          <a:solidFill>
                            <a:srgbClr val="000000"/>
                          </a:solidFill>
                          <a:latin typeface="Calibri"/>
                          <a:ea typeface="Times New Roman"/>
                          <a:cs typeface="Times New Roman"/>
                        </a:rPr>
                      </a:br>
                      <a:r>
                        <a:rPr lang="en-US" sz="2100" dirty="0">
                          <a:solidFill>
                            <a:srgbClr val="000000"/>
                          </a:solidFill>
                          <a:latin typeface="Calibri"/>
                          <a:ea typeface="Times New Roman"/>
                          <a:cs typeface="Times New Roman"/>
                        </a:rPr>
                        <a:t>Category - Doors, Windows</a:t>
                      </a:r>
                      <a:endParaRPr lang="en-US" sz="2100" dirty="0">
                        <a:latin typeface="Calibri"/>
                        <a:ea typeface="MS Mincho"/>
                        <a:cs typeface="Times New Roman"/>
                      </a:endParaRPr>
                    </a:p>
                  </a:txBody>
                  <a:tcPr marL="130669" marR="1306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69305">
                <a:tc>
                  <a:txBody>
                    <a:bodyPr/>
                    <a:lstStyle/>
                    <a:p>
                      <a:pPr marL="0" marR="0">
                        <a:lnSpc>
                          <a:spcPct val="115000"/>
                        </a:lnSpc>
                        <a:spcBef>
                          <a:spcPts val="0"/>
                        </a:spcBef>
                        <a:spcAft>
                          <a:spcPts val="0"/>
                        </a:spcAft>
                      </a:pPr>
                      <a:r>
                        <a:rPr lang="en-US" sz="2100" b="1" dirty="0">
                          <a:solidFill>
                            <a:srgbClr val="000000"/>
                          </a:solidFill>
                          <a:latin typeface="Calibri"/>
                          <a:ea typeface="Times New Roman"/>
                          <a:cs typeface="Times New Roman"/>
                        </a:rPr>
                        <a:t>Instance </a:t>
                      </a:r>
                      <a:endParaRPr lang="en-US" sz="2100" dirty="0">
                        <a:latin typeface="Calibri"/>
                        <a:ea typeface="MS Mincho"/>
                        <a:cs typeface="Times New Roman"/>
                      </a:endParaRPr>
                    </a:p>
                  </a:txBody>
                  <a:tcPr marL="130669" marR="1306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100" dirty="0">
                          <a:solidFill>
                            <a:srgbClr val="000000"/>
                          </a:solidFill>
                          <a:latin typeface="Calibri"/>
                          <a:ea typeface="Times New Roman"/>
                          <a:cs typeface="Times New Roman"/>
                        </a:rPr>
                        <a:t>Wall</a:t>
                      </a:r>
                      <a:br>
                        <a:rPr lang="en-US" sz="2100" dirty="0">
                          <a:solidFill>
                            <a:srgbClr val="000000"/>
                          </a:solidFill>
                          <a:latin typeface="Calibri"/>
                          <a:ea typeface="Times New Roman"/>
                          <a:cs typeface="Times New Roman"/>
                        </a:rPr>
                      </a:br>
                      <a:r>
                        <a:rPr lang="en-US" sz="2100" dirty="0">
                          <a:solidFill>
                            <a:srgbClr val="000000"/>
                          </a:solidFill>
                          <a:latin typeface="Calibri"/>
                          <a:ea typeface="Times New Roman"/>
                          <a:cs typeface="Times New Roman"/>
                        </a:rPr>
                        <a:t>Floor</a:t>
                      </a:r>
                      <a:endParaRPr lang="en-US" sz="2100" dirty="0">
                        <a:latin typeface="Calibri"/>
                        <a:ea typeface="MS Mincho"/>
                        <a:cs typeface="Times New Roman"/>
                      </a:endParaRPr>
                    </a:p>
                  </a:txBody>
                  <a:tcPr marL="130669" marR="1306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100" dirty="0" err="1">
                          <a:solidFill>
                            <a:srgbClr val="000000"/>
                          </a:solidFill>
                          <a:latin typeface="Calibri"/>
                          <a:ea typeface="Times New Roman"/>
                          <a:cs typeface="Times New Roman"/>
                        </a:rPr>
                        <a:t>FamilyInstance</a:t>
                      </a:r>
                      <a:r>
                        <a:rPr lang="en-US" sz="2100" dirty="0">
                          <a:solidFill>
                            <a:srgbClr val="000000"/>
                          </a:solidFill>
                          <a:latin typeface="Calibri"/>
                          <a:ea typeface="Times New Roman"/>
                          <a:cs typeface="Times New Roman"/>
                        </a:rPr>
                        <a:t/>
                      </a:r>
                      <a:br>
                        <a:rPr lang="en-US" sz="2100" dirty="0">
                          <a:solidFill>
                            <a:srgbClr val="000000"/>
                          </a:solidFill>
                          <a:latin typeface="Calibri"/>
                          <a:ea typeface="Times New Roman"/>
                          <a:cs typeface="Times New Roman"/>
                        </a:rPr>
                      </a:br>
                      <a:r>
                        <a:rPr lang="en-US" sz="2100" dirty="0">
                          <a:solidFill>
                            <a:srgbClr val="000000"/>
                          </a:solidFill>
                          <a:latin typeface="Calibri"/>
                          <a:ea typeface="Times New Roman"/>
                          <a:cs typeface="Times New Roman"/>
                        </a:rPr>
                        <a:t>&amp; </a:t>
                      </a:r>
                      <a:br>
                        <a:rPr lang="en-US" sz="2100" dirty="0">
                          <a:solidFill>
                            <a:srgbClr val="000000"/>
                          </a:solidFill>
                          <a:latin typeface="Calibri"/>
                          <a:ea typeface="Times New Roman"/>
                          <a:cs typeface="Times New Roman"/>
                        </a:rPr>
                      </a:br>
                      <a:r>
                        <a:rPr lang="en-US" sz="2100" dirty="0">
                          <a:solidFill>
                            <a:srgbClr val="000000"/>
                          </a:solidFill>
                          <a:latin typeface="Calibri"/>
                          <a:ea typeface="Times New Roman"/>
                          <a:cs typeface="Times New Roman"/>
                        </a:rPr>
                        <a:t>Category - Doors, Windows</a:t>
                      </a:r>
                      <a:endParaRPr lang="en-US" sz="2100" dirty="0">
                        <a:latin typeface="Calibri"/>
                        <a:ea typeface="MS Mincho"/>
                        <a:cs typeface="Times New Roman"/>
                      </a:endParaRPr>
                    </a:p>
                  </a:txBody>
                  <a:tcPr marL="130669" marR="1306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DB Element</a:t>
            </a:r>
            <a:br>
              <a:rPr lang="en-US" dirty="0" smtClean="0"/>
            </a:br>
            <a:r>
              <a:rPr lang="en-US" sz="2800" b="0" i="1" dirty="0" smtClean="0">
                <a:solidFill>
                  <a:schemeClr val="accent4"/>
                </a:solidFill>
              </a:rPr>
              <a:t>Identifying an Element  </a:t>
            </a:r>
            <a:endParaRPr lang="en-US" dirty="0"/>
          </a:p>
        </p:txBody>
      </p:sp>
      <p:sp>
        <p:nvSpPr>
          <p:cNvPr id="3" name="Content Placeholder 2"/>
          <p:cNvSpPr>
            <a:spLocks noGrp="1"/>
          </p:cNvSpPr>
          <p:nvPr>
            <p:ph idx="1"/>
          </p:nvPr>
        </p:nvSpPr>
        <p:spPr/>
        <p:txBody>
          <a:bodyPr/>
          <a:lstStyle/>
          <a:p>
            <a:pPr lvl="0"/>
            <a:r>
              <a:rPr lang="en-US" b="1" dirty="0" smtClean="0"/>
              <a:t>ABC</a:t>
            </a:r>
            <a:endParaRPr lang="en-US" dirty="0" smtClean="0"/>
          </a:p>
          <a:p>
            <a:endParaRPr lang="en-US" dirty="0"/>
          </a:p>
        </p:txBody>
      </p:sp>
      <p:sp>
        <p:nvSpPr>
          <p:cNvPr id="4" name="TextBox 3"/>
          <p:cNvSpPr txBox="1"/>
          <p:nvPr/>
        </p:nvSpPr>
        <p:spPr>
          <a:xfrm>
            <a:off x="0" y="-18511"/>
            <a:ext cx="13011150" cy="9011698"/>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b="1" dirty="0" smtClean="0">
                <a:latin typeface="Calibri"/>
                <a:ea typeface="MS Mincho"/>
                <a:cs typeface="Times New Roman"/>
              </a:rPr>
              <a:t>&lt;VB.NET&gt;</a:t>
            </a:r>
            <a:endParaRPr lang="en-US" sz="1800"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8000"/>
                </a:solidFill>
                <a:latin typeface="Courier New"/>
                <a:ea typeface="MS Mincho"/>
                <a:cs typeface="Times New Roman"/>
              </a:rPr>
              <a:t>''  identify the type of the element known to the UI. </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Public</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Sub</a:t>
            </a:r>
            <a:r>
              <a:rPr lang="en-US" sz="1800" b="1" dirty="0" smtClean="0">
                <a:latin typeface="Courier New"/>
                <a:ea typeface="MS Mincho"/>
                <a:cs typeface="Times New Roman"/>
              </a:rPr>
              <a:t> </a:t>
            </a:r>
            <a:r>
              <a:rPr lang="en-US" sz="1800" b="1" dirty="0" err="1" smtClean="0">
                <a:latin typeface="Courier New"/>
                <a:ea typeface="MS Mincho"/>
                <a:cs typeface="Times New Roman"/>
              </a:rPr>
              <a:t>IdentifyElement</a:t>
            </a:r>
            <a:r>
              <a:rPr lang="en-US" sz="1800" b="1" dirty="0" smtClean="0">
                <a:latin typeface="Courier New"/>
                <a:ea typeface="MS Mincho"/>
                <a:cs typeface="Times New Roman"/>
              </a:rPr>
              <a:t>(</a:t>
            </a:r>
            <a:r>
              <a:rPr lang="en-US" sz="1800" b="1" dirty="0" err="1" smtClean="0">
                <a:solidFill>
                  <a:srgbClr val="0000FF"/>
                </a:solidFill>
                <a:latin typeface="Courier New"/>
                <a:ea typeface="MS Mincho"/>
                <a:cs typeface="Times New Roman"/>
              </a:rPr>
              <a:t>ByVal</a:t>
            </a:r>
            <a:r>
              <a:rPr lang="en-US" sz="1800" b="1" dirty="0" smtClean="0">
                <a:latin typeface="Courier New"/>
                <a:ea typeface="MS Mincho"/>
                <a:cs typeface="Times New Roman"/>
              </a:rPr>
              <a:t> </a:t>
            </a:r>
            <a:r>
              <a:rPr lang="en-US" sz="1800" b="1" dirty="0" err="1" smtClean="0">
                <a:latin typeface="Courier New"/>
                <a:ea typeface="MS Mincho"/>
                <a:cs typeface="Times New Roman"/>
              </a:rPr>
              <a:t>elem</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Element)</a:t>
            </a:r>
            <a:endParaRPr lang="en-US" sz="1800" b="1" dirty="0" smtClean="0">
              <a:latin typeface="Calibri"/>
              <a:ea typeface="MS Mincho"/>
              <a:cs typeface="Times New Roman"/>
            </a:endParaRPr>
          </a:p>
          <a:p>
            <a:pPr marL="0" marR="0">
              <a:lnSpc>
                <a:spcPct val="115000"/>
              </a:lnSpc>
              <a:spcBef>
                <a:spcPts val="0"/>
              </a:spcBef>
              <a:spcAft>
                <a:spcPts val="0"/>
              </a:spcAft>
            </a:pP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Dim</a:t>
            </a:r>
            <a:r>
              <a:rPr lang="en-US" sz="1800" b="1" dirty="0" smtClean="0">
                <a:latin typeface="Courier New"/>
                <a:ea typeface="MS Mincho"/>
                <a:cs typeface="Times New Roman"/>
              </a:rPr>
              <a:t> s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String</a:t>
            </a:r>
            <a:r>
              <a:rPr lang="en-US" sz="1800" b="1" dirty="0" smtClean="0">
                <a:latin typeface="Courier New"/>
                <a:ea typeface="MS Mincho"/>
                <a:cs typeface="Times New Roman"/>
              </a:rPr>
              <a:t> = </a:t>
            </a:r>
            <a:r>
              <a:rPr lang="en-US" sz="1800" b="1" dirty="0" smtClean="0">
                <a:solidFill>
                  <a:srgbClr val="A31515"/>
                </a:solidFill>
                <a:latin typeface="Courier New"/>
                <a:ea typeface="MS Mincho"/>
                <a:cs typeface="Times New Roman"/>
              </a:rPr>
              <a:t>""</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If</a:t>
            </a:r>
            <a:r>
              <a:rPr lang="en-US" sz="1800" b="1" dirty="0" smtClean="0">
                <a:latin typeface="Courier New"/>
                <a:ea typeface="MS Mincho"/>
                <a:cs typeface="Times New Roman"/>
              </a:rPr>
              <a:t> </a:t>
            </a:r>
            <a:r>
              <a:rPr lang="en-US" sz="1800" b="1" dirty="0" err="1" smtClean="0">
                <a:solidFill>
                  <a:srgbClr val="0000FF"/>
                </a:solidFill>
                <a:latin typeface="Courier New"/>
                <a:ea typeface="MS Mincho"/>
                <a:cs typeface="Times New Roman"/>
              </a:rPr>
              <a:t>TypeOf</a:t>
            </a:r>
            <a:r>
              <a:rPr lang="en-US" sz="1800" b="1" dirty="0" smtClean="0">
                <a:latin typeface="Courier New"/>
                <a:ea typeface="MS Mincho"/>
                <a:cs typeface="Times New Roman"/>
              </a:rPr>
              <a:t> </a:t>
            </a:r>
            <a:r>
              <a:rPr lang="en-US" sz="1800" b="1" dirty="0" err="1" smtClean="0">
                <a:latin typeface="Courier New"/>
                <a:ea typeface="MS Mincho"/>
                <a:cs typeface="Times New Roman"/>
              </a:rPr>
              <a:t>elem</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Is</a:t>
            </a:r>
            <a:r>
              <a:rPr lang="en-US" sz="1800" b="1" dirty="0" smtClean="0">
                <a:latin typeface="Courier New"/>
                <a:ea typeface="MS Mincho"/>
                <a:cs typeface="Times New Roman"/>
              </a:rPr>
              <a:t> Wall </a:t>
            </a:r>
            <a:r>
              <a:rPr lang="en-US" sz="1800" b="1" dirty="0" smtClean="0">
                <a:solidFill>
                  <a:srgbClr val="0000FF"/>
                </a:solidFill>
                <a:latin typeface="Courier New"/>
                <a:ea typeface="MS Mincho"/>
                <a:cs typeface="Times New Roman"/>
              </a:rPr>
              <a:t>Then</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s = </a:t>
            </a:r>
            <a:r>
              <a:rPr lang="en-US" sz="1800" b="1" dirty="0" smtClean="0">
                <a:solidFill>
                  <a:srgbClr val="A31515"/>
                </a:solidFill>
                <a:latin typeface="Courier New"/>
                <a:ea typeface="MS Mincho"/>
                <a:cs typeface="Times New Roman"/>
              </a:rPr>
              <a:t>"Wall"</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solidFill>
                  <a:srgbClr val="0000FF"/>
                </a:solidFill>
                <a:latin typeface="Courier New"/>
                <a:ea typeface="MS Mincho"/>
                <a:cs typeface="Times New Roman"/>
              </a:rPr>
              <a:t>ElseIf</a:t>
            </a:r>
            <a:r>
              <a:rPr lang="en-US" sz="1800" b="1" dirty="0" smtClean="0">
                <a:latin typeface="Courier New"/>
                <a:ea typeface="MS Mincho"/>
                <a:cs typeface="Times New Roman"/>
              </a:rPr>
              <a:t> </a:t>
            </a:r>
            <a:r>
              <a:rPr lang="en-US" sz="1800" b="1" dirty="0" err="1" smtClean="0">
                <a:solidFill>
                  <a:srgbClr val="0000FF"/>
                </a:solidFill>
                <a:latin typeface="Courier New"/>
                <a:ea typeface="MS Mincho"/>
                <a:cs typeface="Times New Roman"/>
              </a:rPr>
              <a:t>TypeOf</a:t>
            </a:r>
            <a:r>
              <a:rPr lang="en-US" sz="1800" b="1" dirty="0" smtClean="0">
                <a:latin typeface="Courier New"/>
                <a:ea typeface="MS Mincho"/>
                <a:cs typeface="Times New Roman"/>
              </a:rPr>
              <a:t> </a:t>
            </a:r>
            <a:r>
              <a:rPr lang="en-US" sz="1800" b="1" dirty="0" err="1" smtClean="0">
                <a:latin typeface="Courier New"/>
                <a:ea typeface="MS Mincho"/>
                <a:cs typeface="Times New Roman"/>
              </a:rPr>
              <a:t>elem</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Is</a:t>
            </a:r>
            <a:r>
              <a:rPr lang="en-US" sz="1800" b="1" dirty="0" smtClean="0">
                <a:latin typeface="Courier New"/>
                <a:ea typeface="MS Mincho"/>
                <a:cs typeface="Times New Roman"/>
              </a:rPr>
              <a:t> Floor </a:t>
            </a:r>
            <a:r>
              <a:rPr lang="en-US" sz="1800" b="1" dirty="0" smtClean="0">
                <a:solidFill>
                  <a:srgbClr val="0000FF"/>
                </a:solidFill>
                <a:latin typeface="Courier New"/>
                <a:ea typeface="MS Mincho"/>
                <a:cs typeface="Times New Roman"/>
              </a:rPr>
              <a:t>Then</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s = </a:t>
            </a:r>
            <a:r>
              <a:rPr lang="en-US" sz="1800" b="1" dirty="0" smtClean="0">
                <a:solidFill>
                  <a:srgbClr val="A31515"/>
                </a:solidFill>
                <a:latin typeface="Courier New"/>
                <a:ea typeface="MS Mincho"/>
                <a:cs typeface="Times New Roman"/>
              </a:rPr>
              <a:t>"Floor"</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solidFill>
                  <a:srgbClr val="0000FF"/>
                </a:solidFill>
                <a:latin typeface="Courier New"/>
                <a:ea typeface="MS Mincho"/>
                <a:cs typeface="Times New Roman"/>
              </a:rPr>
              <a:t>ElseIf</a:t>
            </a:r>
            <a:r>
              <a:rPr lang="en-US" sz="1800" b="1" dirty="0" smtClean="0">
                <a:latin typeface="Courier New"/>
                <a:ea typeface="MS Mincho"/>
                <a:cs typeface="Times New Roman"/>
              </a:rPr>
              <a:t> </a:t>
            </a:r>
            <a:r>
              <a:rPr lang="en-US" sz="1800" b="1" dirty="0" err="1" smtClean="0">
                <a:solidFill>
                  <a:srgbClr val="0000FF"/>
                </a:solidFill>
                <a:latin typeface="Courier New"/>
                <a:ea typeface="MS Mincho"/>
                <a:cs typeface="Times New Roman"/>
              </a:rPr>
              <a:t>TypeOf</a:t>
            </a:r>
            <a:r>
              <a:rPr lang="en-US" sz="1800" b="1" dirty="0" smtClean="0">
                <a:latin typeface="Courier New"/>
                <a:ea typeface="MS Mincho"/>
                <a:cs typeface="Times New Roman"/>
              </a:rPr>
              <a:t> </a:t>
            </a:r>
            <a:r>
              <a:rPr lang="en-US" sz="1800" b="1" dirty="0" err="1" smtClean="0">
                <a:latin typeface="Courier New"/>
                <a:ea typeface="MS Mincho"/>
                <a:cs typeface="Times New Roman"/>
              </a:rPr>
              <a:t>elem</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Is</a:t>
            </a:r>
            <a:r>
              <a:rPr lang="en-US" sz="1800" b="1" dirty="0" smtClean="0">
                <a:latin typeface="Courier New"/>
                <a:ea typeface="MS Mincho"/>
                <a:cs typeface="Times New Roman"/>
              </a:rPr>
              <a:t> </a:t>
            </a:r>
            <a:r>
              <a:rPr lang="en-US" sz="1800" b="1" dirty="0" err="1" smtClean="0">
                <a:latin typeface="Courier New"/>
                <a:ea typeface="MS Mincho"/>
                <a:cs typeface="Times New Roman"/>
              </a:rPr>
              <a:t>RoofBase</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Then</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s = </a:t>
            </a:r>
            <a:r>
              <a:rPr lang="en-US" sz="1800" b="1" dirty="0" smtClean="0">
                <a:solidFill>
                  <a:srgbClr val="A31515"/>
                </a:solidFill>
                <a:latin typeface="Courier New"/>
                <a:ea typeface="MS Mincho"/>
                <a:cs typeface="Times New Roman"/>
              </a:rPr>
              <a:t>"Roof"</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solidFill>
                  <a:srgbClr val="0000FF"/>
                </a:solidFill>
                <a:latin typeface="Courier New"/>
                <a:ea typeface="MS Mincho"/>
                <a:cs typeface="Times New Roman"/>
              </a:rPr>
              <a:t>ElseIf</a:t>
            </a:r>
            <a:r>
              <a:rPr lang="en-US" sz="1800" b="1" dirty="0" smtClean="0">
                <a:latin typeface="Courier New"/>
                <a:ea typeface="MS Mincho"/>
                <a:cs typeface="Times New Roman"/>
              </a:rPr>
              <a:t> </a:t>
            </a:r>
            <a:r>
              <a:rPr lang="en-US" sz="1800" b="1" dirty="0" err="1" smtClean="0">
                <a:solidFill>
                  <a:srgbClr val="0000FF"/>
                </a:solidFill>
                <a:latin typeface="Courier New"/>
                <a:ea typeface="MS Mincho"/>
                <a:cs typeface="Times New Roman"/>
              </a:rPr>
              <a:t>TypeOf</a:t>
            </a:r>
            <a:r>
              <a:rPr lang="en-US" sz="1800" b="1" dirty="0" smtClean="0">
                <a:latin typeface="Courier New"/>
                <a:ea typeface="MS Mincho"/>
                <a:cs typeface="Times New Roman"/>
              </a:rPr>
              <a:t> </a:t>
            </a:r>
            <a:r>
              <a:rPr lang="en-US" sz="1800" b="1" dirty="0" err="1" smtClean="0">
                <a:latin typeface="Courier New"/>
                <a:ea typeface="MS Mincho"/>
                <a:cs typeface="Times New Roman"/>
              </a:rPr>
              <a:t>elem</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Is</a:t>
            </a:r>
            <a:r>
              <a:rPr lang="en-US" sz="1800" b="1" dirty="0" smtClean="0">
                <a:latin typeface="Courier New"/>
                <a:ea typeface="MS Mincho"/>
                <a:cs typeface="Times New Roman"/>
              </a:rPr>
              <a:t> </a:t>
            </a:r>
            <a:r>
              <a:rPr lang="en-US" sz="1800" b="1" dirty="0" err="1" smtClean="0">
                <a:latin typeface="Courier New"/>
                <a:ea typeface="MS Mincho"/>
                <a:cs typeface="Times New Roman"/>
              </a:rPr>
              <a:t>FamilyInstance</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Then</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8000"/>
                </a:solidFill>
                <a:latin typeface="Courier New"/>
                <a:ea typeface="MS Mincho"/>
                <a:cs typeface="Times New Roman"/>
              </a:rPr>
              <a:t>''  An instance of a component family is all </a:t>
            </a:r>
            <a:r>
              <a:rPr lang="en-US" sz="1800" b="1" dirty="0" err="1" smtClean="0">
                <a:solidFill>
                  <a:srgbClr val="008000"/>
                </a:solidFill>
                <a:latin typeface="Courier New"/>
                <a:ea typeface="MS Mincho"/>
                <a:cs typeface="Times New Roman"/>
              </a:rPr>
              <a:t>FamilyInstance</a:t>
            </a:r>
            <a:r>
              <a:rPr lang="en-US" sz="1800" b="1" dirty="0" smtClean="0">
                <a:solidFill>
                  <a:srgbClr val="008000"/>
                </a:solidFill>
                <a:latin typeface="Courier New"/>
                <a:ea typeface="MS Mincho"/>
                <a:cs typeface="Times New Roman"/>
              </a:rPr>
              <a:t>.</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8000"/>
                </a:solidFill>
                <a:latin typeface="Courier New"/>
                <a:ea typeface="MS Mincho"/>
                <a:cs typeface="Times New Roman"/>
              </a:rPr>
              <a:t>''  We'll need to further check its category.  </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If</a:t>
            </a:r>
            <a:r>
              <a:rPr lang="en-US" sz="1800" b="1" dirty="0" smtClean="0">
                <a:latin typeface="Courier New"/>
                <a:ea typeface="MS Mincho"/>
                <a:cs typeface="Times New Roman"/>
              </a:rPr>
              <a:t> </a:t>
            </a:r>
            <a:r>
              <a:rPr lang="en-US" sz="1800" b="1" dirty="0" err="1" smtClean="0">
                <a:latin typeface="Courier New"/>
                <a:ea typeface="MS Mincho"/>
                <a:cs typeface="Times New Roman"/>
              </a:rPr>
              <a:t>elem.Category.Id.IntegerValue</a:t>
            </a:r>
            <a:r>
              <a:rPr lang="en-US" sz="1800" b="1" dirty="0" smtClean="0">
                <a:latin typeface="Courier New"/>
                <a:ea typeface="MS Mincho"/>
                <a:cs typeface="Times New Roman"/>
              </a:rPr>
              <a:t> = _</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latin typeface="Courier New"/>
                <a:ea typeface="MS Mincho"/>
                <a:cs typeface="Times New Roman"/>
              </a:rPr>
              <a:t>BuiltInCategory.OST_Doors</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Then</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s = </a:t>
            </a:r>
            <a:r>
              <a:rPr lang="en-US" sz="1800" b="1" dirty="0" smtClean="0">
                <a:solidFill>
                  <a:srgbClr val="A31515"/>
                </a:solidFill>
                <a:latin typeface="Courier New"/>
                <a:ea typeface="MS Mincho"/>
                <a:cs typeface="Times New Roman"/>
              </a:rPr>
              <a:t>"Door"</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solidFill>
                  <a:srgbClr val="0000FF"/>
                </a:solidFill>
                <a:latin typeface="Courier New"/>
                <a:ea typeface="MS Mincho"/>
                <a:cs typeface="Times New Roman"/>
              </a:rPr>
              <a:t>ElseIf</a:t>
            </a:r>
            <a:r>
              <a:rPr lang="en-US" sz="1800" b="1" dirty="0" smtClean="0">
                <a:latin typeface="Courier New"/>
                <a:ea typeface="MS Mincho"/>
                <a:cs typeface="Times New Roman"/>
              </a:rPr>
              <a:t> </a:t>
            </a:r>
            <a:r>
              <a:rPr lang="en-US" sz="1800" b="1" dirty="0" err="1" smtClean="0">
                <a:latin typeface="Courier New"/>
                <a:ea typeface="MS Mincho"/>
                <a:cs typeface="Times New Roman"/>
              </a:rPr>
              <a:t>elem.Category.Id.IntegerValue</a:t>
            </a:r>
            <a:r>
              <a:rPr lang="en-US" sz="1800" b="1" dirty="0" smtClean="0">
                <a:latin typeface="Courier New"/>
                <a:ea typeface="MS Mincho"/>
                <a:cs typeface="Times New Roman"/>
              </a:rPr>
              <a:t> = _</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latin typeface="Courier New"/>
                <a:ea typeface="MS Mincho"/>
                <a:cs typeface="Times New Roman"/>
              </a:rPr>
              <a:t>BuiltInCategory.OST_Windows</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Then</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s = </a:t>
            </a:r>
            <a:r>
              <a:rPr lang="en-US" sz="1800" b="1" dirty="0" smtClean="0">
                <a:solidFill>
                  <a:srgbClr val="A31515"/>
                </a:solidFill>
                <a:latin typeface="Courier New"/>
                <a:ea typeface="MS Mincho"/>
                <a:cs typeface="Times New Roman"/>
              </a:rPr>
              <a:t>"Window"</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solidFill>
                  <a:srgbClr val="0000FF"/>
                </a:solidFill>
                <a:latin typeface="Courier New"/>
                <a:ea typeface="MS Mincho"/>
                <a:cs typeface="Times New Roman"/>
              </a:rPr>
              <a:t>ElseIf</a:t>
            </a:r>
            <a:r>
              <a:rPr lang="en-US" sz="1800" b="1" dirty="0" smtClean="0">
                <a:latin typeface="Courier New"/>
                <a:ea typeface="MS Mincho"/>
                <a:cs typeface="Times New Roman"/>
              </a:rPr>
              <a:t> </a:t>
            </a:r>
            <a:r>
              <a:rPr lang="en-US" sz="1800" b="1" dirty="0" err="1" smtClean="0">
                <a:latin typeface="Courier New"/>
                <a:ea typeface="MS Mincho"/>
                <a:cs typeface="Times New Roman"/>
              </a:rPr>
              <a:t>elem.Category.Id.IntegerValue</a:t>
            </a:r>
            <a:r>
              <a:rPr lang="en-US" sz="1800" b="1" dirty="0" smtClean="0">
                <a:latin typeface="Courier New"/>
                <a:ea typeface="MS Mincho"/>
                <a:cs typeface="Times New Roman"/>
              </a:rPr>
              <a:t> = _</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latin typeface="Courier New"/>
                <a:ea typeface="MS Mincho"/>
                <a:cs typeface="Times New Roman"/>
              </a:rPr>
              <a:t>BuiltInCategory.OST_Furniture</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Then</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s = </a:t>
            </a:r>
            <a:r>
              <a:rPr lang="en-US" sz="1800" b="1" dirty="0" smtClean="0">
                <a:solidFill>
                  <a:srgbClr val="A31515"/>
                </a:solidFill>
                <a:latin typeface="Courier New"/>
                <a:ea typeface="MS Mincho"/>
                <a:cs typeface="Times New Roman"/>
              </a:rPr>
              <a:t>"Furniture"</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Else</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s = </a:t>
            </a:r>
            <a:r>
              <a:rPr lang="en-US" sz="1800" b="1" dirty="0" smtClean="0">
                <a:solidFill>
                  <a:srgbClr val="A31515"/>
                </a:solidFill>
                <a:latin typeface="Courier New"/>
                <a:ea typeface="MS Mincho"/>
                <a:cs typeface="Times New Roman"/>
              </a:rPr>
              <a:t>"Component family instance"</a:t>
            </a:r>
            <a:r>
              <a:rPr lang="en-US" sz="1800" b="1" dirty="0" smtClean="0">
                <a:latin typeface="Courier New"/>
                <a:ea typeface="MS Mincho"/>
                <a:cs typeface="Times New Roman"/>
              </a:rPr>
              <a:t>  </a:t>
            </a:r>
            <a:r>
              <a:rPr lang="en-US" sz="1800" b="1" dirty="0" smtClean="0">
                <a:solidFill>
                  <a:srgbClr val="008000"/>
                </a:solidFill>
                <a:latin typeface="Courier New"/>
                <a:ea typeface="MS Mincho"/>
                <a:cs typeface="Times New Roman"/>
              </a:rPr>
              <a:t>'' e.g. Plant </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End</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If</a:t>
            </a:r>
            <a:endParaRPr lang="en-US" sz="1800" b="1" dirty="0" smtClean="0">
              <a:latin typeface="Calibri"/>
              <a:ea typeface="MS Mincho"/>
              <a:cs typeface="Times New Roman"/>
            </a:endParaRPr>
          </a:p>
          <a:p>
            <a:pPr marL="0" marR="0">
              <a:lnSpc>
                <a:spcPct val="115000"/>
              </a:lnSpc>
              <a:spcBef>
                <a:spcPts val="0"/>
              </a:spcBef>
              <a:spcAft>
                <a:spcPts val="0"/>
              </a:spcAft>
            </a:pPr>
            <a:r>
              <a:rPr lang="en-US" sz="1400" b="1" dirty="0" smtClean="0">
                <a:latin typeface="Courier New"/>
                <a:ea typeface="MS Mincho"/>
                <a:cs typeface="Times New Roman"/>
              </a:rPr>
              <a:t>        ... </a:t>
            </a:r>
            <a:endParaRPr lang="en-US" sz="1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alibri"/>
                <a:ea typeface="MS Mincho"/>
                <a:cs typeface="Times New Roman"/>
              </a:rPr>
              <a:t>&lt;/VB.NET&gt;</a:t>
            </a:r>
            <a:endParaRPr lang="en-US" sz="1800" dirty="0"/>
          </a:p>
        </p:txBody>
      </p:sp>
      <p:sp>
        <p:nvSpPr>
          <p:cNvPr id="5" name="Title 1"/>
          <p:cNvSpPr txBox="1">
            <a:spLocks/>
          </p:cNvSpPr>
          <p:nvPr/>
        </p:nvSpPr>
        <p:spPr bwMode="auto">
          <a:xfrm>
            <a:off x="9096375" y="306387"/>
            <a:ext cx="3292475" cy="1417320"/>
          </a:xfrm>
          <a:prstGeom prst="rect">
            <a:avLst/>
          </a:prstGeom>
          <a:noFill/>
          <a:ln w="12700">
            <a:noFill/>
            <a:miter lim="800000"/>
            <a:headEnd/>
            <a:tailEnd/>
          </a:ln>
        </p:spPr>
        <p:txBody>
          <a:bodyPr vert="horz" wrap="square" lIns="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0" cap="none" spc="0" normalizeH="0" baseline="0" noProof="0" dirty="0" smtClean="0">
                <a:ln>
                  <a:noFill/>
                </a:ln>
                <a:solidFill>
                  <a:schemeClr val="tx1"/>
                </a:solidFill>
                <a:effectLst/>
                <a:uLnTx/>
                <a:uFillTx/>
                <a:latin typeface="+mj-lt"/>
                <a:ea typeface="+mj-ea"/>
                <a:cs typeface="+mj-cs"/>
                <a:sym typeface="Arial" pitchFamily="34" charset="0"/>
              </a:rPr>
              <a:t>DB Element</a:t>
            </a:r>
            <a:br>
              <a:rPr kumimoji="0" lang="en-US" sz="4000" b="1" i="0" u="none" strike="noStrike" kern="0" cap="none" spc="0" normalizeH="0" baseline="0" noProof="0" dirty="0" smtClean="0">
                <a:ln>
                  <a:noFill/>
                </a:ln>
                <a:solidFill>
                  <a:schemeClr val="tx1"/>
                </a:solidFill>
                <a:effectLst/>
                <a:uLnTx/>
                <a:uFillTx/>
                <a:latin typeface="+mj-lt"/>
                <a:ea typeface="+mj-ea"/>
                <a:cs typeface="+mj-cs"/>
                <a:sym typeface="Arial" pitchFamily="34" charset="0"/>
              </a:rPr>
            </a:br>
            <a:r>
              <a:rPr kumimoji="0" lang="en-US" sz="2800" b="0" i="1" u="none" strike="noStrike" kern="0" cap="none" spc="0" normalizeH="0" baseline="0" noProof="0" dirty="0" smtClean="0">
                <a:ln>
                  <a:noFill/>
                </a:ln>
                <a:solidFill>
                  <a:schemeClr val="accent4"/>
                </a:solidFill>
                <a:effectLst/>
                <a:uLnTx/>
                <a:uFillTx/>
                <a:latin typeface="+mj-lt"/>
                <a:ea typeface="+mj-ea"/>
                <a:cs typeface="+mj-cs"/>
                <a:sym typeface="Arial" pitchFamily="34" charset="0"/>
              </a:rPr>
              <a:t>Identifying Element   </a:t>
            </a:r>
            <a:endParaRPr kumimoji="0" lang="en-US" sz="4000" b="1" i="0" u="none" strike="noStrike" kern="0" cap="none" spc="0" normalizeH="0" baseline="0" noProof="0" dirty="0">
              <a:ln>
                <a:noFill/>
              </a:ln>
              <a:solidFill>
                <a:schemeClr val="tx1"/>
              </a:solidFill>
              <a:effectLst/>
              <a:uLnTx/>
              <a:uFillTx/>
              <a:latin typeface="+mj-lt"/>
              <a:ea typeface="+mj-ea"/>
              <a:cs typeface="+mj-cs"/>
              <a:sym typeface="Arial" pitchFamily="34" charset="0"/>
            </a:endParaRPr>
          </a:p>
        </p:txBody>
      </p:sp>
      <p:pic>
        <p:nvPicPr>
          <p:cNvPr id="148482" name="Picture 2" descr="D:\RevitAPI 2011\Training\Labs\Revit Intro Labs\Images\DB Element Identify Element.PNG"/>
          <p:cNvPicPr>
            <a:picLocks noChangeAspect="1" noChangeArrowheads="1"/>
          </p:cNvPicPr>
          <p:nvPr/>
        </p:nvPicPr>
        <p:blipFill>
          <a:blip r:embed="rId2" cstate="print"/>
          <a:srcRect/>
          <a:stretch>
            <a:fillRect/>
          </a:stretch>
        </p:blipFill>
        <p:spPr bwMode="auto">
          <a:xfrm>
            <a:off x="6276975" y="1754187"/>
            <a:ext cx="6534665" cy="1447800"/>
          </a:xfrm>
          <a:prstGeom prst="rect">
            <a:avLst/>
          </a:prstGeom>
          <a:noFill/>
        </p:spPr>
      </p:pic>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DB Element</a:t>
            </a:r>
            <a:br>
              <a:rPr lang="en-US" dirty="0" smtClean="0"/>
            </a:br>
            <a:r>
              <a:rPr lang="en-US" sz="2800" b="0" i="1" dirty="0" err="1" smtClean="0">
                <a:solidFill>
                  <a:schemeClr val="accent4"/>
                </a:solidFill>
              </a:rPr>
              <a:t>Element.Parameters</a:t>
            </a:r>
            <a:endParaRPr lang="en-US" b="0" i="1" dirty="0">
              <a:solidFill>
                <a:schemeClr val="accent4"/>
              </a:solidFill>
            </a:endParaRPr>
          </a:p>
        </p:txBody>
      </p:sp>
      <p:sp>
        <p:nvSpPr>
          <p:cNvPr id="3" name="Content Placeholder 2"/>
          <p:cNvSpPr>
            <a:spLocks noGrp="1"/>
          </p:cNvSpPr>
          <p:nvPr>
            <p:ph idx="1"/>
          </p:nvPr>
        </p:nvSpPr>
        <p:spPr/>
        <p:txBody>
          <a:bodyPr/>
          <a:lstStyle/>
          <a:p>
            <a:r>
              <a:rPr lang="en-US" dirty="0" smtClean="0"/>
              <a:t>Parameters property of an Element class largely corresponds to an element or family “properties” in the UI. </a:t>
            </a:r>
          </a:p>
          <a:p>
            <a:r>
              <a:rPr lang="en-US" dirty="0" smtClean="0"/>
              <a:t>In API, there are two ways to access those properties or parameters:  </a:t>
            </a:r>
          </a:p>
          <a:p>
            <a:pPr lvl="2"/>
            <a:r>
              <a:rPr lang="en-US" sz="2800" dirty="0" err="1" smtClean="0"/>
              <a:t>Element.Parameters</a:t>
            </a:r>
            <a:r>
              <a:rPr lang="en-US" sz="2800" dirty="0" smtClean="0"/>
              <a:t> – returns a set of parameters applicable to the given element. </a:t>
            </a:r>
          </a:p>
          <a:p>
            <a:pPr lvl="2"/>
            <a:r>
              <a:rPr lang="en-US" sz="2800" dirty="0" err="1" smtClean="0"/>
              <a:t>Element.Parameter</a:t>
            </a:r>
            <a:r>
              <a:rPr lang="en-US" sz="2800" dirty="0" smtClean="0"/>
              <a:t> – takes an argument that can identify the kind of parameter and returns the value of single parameter. </a:t>
            </a:r>
          </a:p>
          <a:p>
            <a:endParaRPr lang="en-US" dirty="0"/>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Revit</a:t>
            </a:r>
            <a:r>
              <a:rPr lang="en-US" dirty="0" smtClean="0"/>
              <a:t> Products </a:t>
            </a:r>
            <a:endParaRPr lang="en-US" dirty="0"/>
          </a:p>
        </p:txBody>
      </p:sp>
      <p:sp>
        <p:nvSpPr>
          <p:cNvPr id="3" name="Content Placeholder 2"/>
          <p:cNvSpPr>
            <a:spLocks noGrp="1"/>
          </p:cNvSpPr>
          <p:nvPr>
            <p:ph idx="1"/>
          </p:nvPr>
        </p:nvSpPr>
        <p:spPr/>
        <p:txBody>
          <a:bodyPr/>
          <a:lstStyle/>
          <a:p>
            <a:pPr>
              <a:buNone/>
            </a:pPr>
            <a:r>
              <a:rPr lang="en-GB" dirty="0" smtClean="0"/>
              <a:t>Three flavours of </a:t>
            </a:r>
            <a:r>
              <a:rPr lang="en-GB" dirty="0" err="1" smtClean="0"/>
              <a:t>Revit</a:t>
            </a:r>
            <a:r>
              <a:rPr lang="en-GB" dirty="0" smtClean="0"/>
              <a:t> product and API </a:t>
            </a:r>
          </a:p>
          <a:p>
            <a:pPr marL="722313" lvl="1" indent="-361950">
              <a:spcBef>
                <a:spcPts val="600"/>
              </a:spcBef>
            </a:pPr>
            <a:r>
              <a:rPr lang="en-GB" dirty="0" err="1" smtClean="0"/>
              <a:t>Revit</a:t>
            </a:r>
            <a:r>
              <a:rPr lang="en-GB" dirty="0" smtClean="0"/>
              <a:t> Architecture</a:t>
            </a:r>
          </a:p>
          <a:p>
            <a:pPr marL="722313" lvl="1" indent="-361950">
              <a:spcBef>
                <a:spcPts val="600"/>
              </a:spcBef>
            </a:pPr>
            <a:r>
              <a:rPr lang="en-GB" dirty="0" err="1" smtClean="0"/>
              <a:t>Revit</a:t>
            </a:r>
            <a:r>
              <a:rPr lang="en-GB" dirty="0" smtClean="0"/>
              <a:t> </a:t>
            </a:r>
            <a:r>
              <a:rPr lang="en-GB" smtClean="0"/>
              <a:t>MEP (mechanical, electrical, plumbing, aka. HVAC) </a:t>
            </a:r>
            <a:endParaRPr lang="en-GB" dirty="0" smtClean="0"/>
          </a:p>
          <a:p>
            <a:pPr marL="722313" lvl="1" indent="-361950">
              <a:spcBef>
                <a:spcPts val="600"/>
              </a:spcBef>
            </a:pPr>
            <a:r>
              <a:rPr lang="en-GB" dirty="0" err="1" smtClean="0"/>
              <a:t>Revit</a:t>
            </a:r>
            <a:r>
              <a:rPr lang="en-GB" dirty="0" smtClean="0"/>
              <a:t> Structure</a:t>
            </a:r>
          </a:p>
          <a:p>
            <a:pPr>
              <a:spcBef>
                <a:spcPts val="600"/>
              </a:spcBef>
              <a:buNone/>
            </a:pPr>
            <a:endParaRPr lang="en-GB" dirty="0" smtClean="0"/>
          </a:p>
          <a:p>
            <a:pPr>
              <a:spcBef>
                <a:spcPts val="600"/>
              </a:spcBef>
              <a:buNone/>
            </a:pPr>
            <a:r>
              <a:rPr lang="en-GB" dirty="0" smtClean="0"/>
              <a:t>Product build and distribution</a:t>
            </a:r>
          </a:p>
          <a:p>
            <a:pPr marL="722313" lvl="1" indent="-361950">
              <a:spcBef>
                <a:spcPts val="600"/>
              </a:spcBef>
            </a:pPr>
            <a:r>
              <a:rPr lang="en-GB" dirty="0" smtClean="0"/>
              <a:t>DVD version posted to ADN member web site</a:t>
            </a:r>
          </a:p>
          <a:p>
            <a:pPr marL="1071563" lvl="2" indent="-349250">
              <a:spcBef>
                <a:spcPts val="600"/>
              </a:spcBef>
            </a:pPr>
            <a:r>
              <a:rPr lang="en-GB" altLang="ja-JP" dirty="0" smtClean="0">
                <a:ea typeface="ＭＳ Ｐゴシック" pitchFamily="34" charset="-128"/>
              </a:rPr>
              <a:t>Software &amp; Support &gt; </a:t>
            </a:r>
            <a:r>
              <a:rPr lang="en-GB" altLang="ja-JP" dirty="0" err="1" smtClean="0">
                <a:ea typeface="ＭＳ Ｐゴシック" pitchFamily="34" charset="-128"/>
              </a:rPr>
              <a:t>Revit</a:t>
            </a:r>
            <a:r>
              <a:rPr lang="en-GB" altLang="ja-JP" dirty="0" smtClean="0">
                <a:ea typeface="ＭＳ Ｐゴシック" pitchFamily="34" charset="-128"/>
              </a:rPr>
              <a:t> &gt; Downloads</a:t>
            </a:r>
          </a:p>
          <a:p>
            <a:pPr marL="1071563" lvl="2" indent="-349250">
              <a:spcBef>
                <a:spcPts val="600"/>
              </a:spcBef>
            </a:pPr>
            <a:r>
              <a:rPr lang="en-GB" altLang="ja-JP" dirty="0" smtClean="0">
                <a:ea typeface="ＭＳ Ｐゴシック" pitchFamily="34" charset="-128"/>
              </a:rPr>
              <a:t>Posted once only at initial product </a:t>
            </a:r>
            <a:r>
              <a:rPr lang="en-GB" altLang="ja-JP" smtClean="0">
                <a:ea typeface="ＭＳ Ｐゴシック" pitchFamily="34" charset="-128"/>
              </a:rPr>
              <a:t>release time</a:t>
            </a:r>
            <a:endParaRPr lang="en-GB" altLang="ja-JP" dirty="0" smtClean="0">
              <a:ea typeface="ＭＳ Ｐゴシック" pitchFamily="34" charset="-128"/>
            </a:endParaRPr>
          </a:p>
          <a:p>
            <a:pPr marL="722313" lvl="1" indent="-361950">
              <a:spcBef>
                <a:spcPts val="600"/>
              </a:spcBef>
            </a:pPr>
            <a:r>
              <a:rPr lang="en-GB" dirty="0" smtClean="0"/>
              <a:t>Web version and Web Update version on Autodesk home page</a:t>
            </a:r>
          </a:p>
          <a:p>
            <a:pPr marL="1071563" lvl="2" indent="-349250">
              <a:spcBef>
                <a:spcPts val="600"/>
              </a:spcBef>
            </a:pPr>
            <a:r>
              <a:rPr lang="en-US" dirty="0" smtClean="0"/>
              <a:t>Products </a:t>
            </a:r>
            <a:r>
              <a:rPr lang="en-GB" altLang="ja-JP" dirty="0" smtClean="0">
                <a:ea typeface="ＭＳ Ｐゴシック" pitchFamily="34" charset="-128"/>
              </a:rPr>
              <a:t>&gt;</a:t>
            </a:r>
            <a:r>
              <a:rPr lang="en-US" dirty="0" smtClean="0"/>
              <a:t> Autodesk </a:t>
            </a:r>
            <a:r>
              <a:rPr lang="en-US" dirty="0" err="1" smtClean="0"/>
              <a:t>Revit</a:t>
            </a:r>
            <a:r>
              <a:rPr lang="en-US" dirty="0" smtClean="0"/>
              <a:t> Architecture/MEP/Structure </a:t>
            </a:r>
            <a:r>
              <a:rPr lang="en-GB" altLang="ja-JP" dirty="0" smtClean="0">
                <a:ea typeface="ＭＳ Ｐゴシック" pitchFamily="34" charset="-128"/>
              </a:rPr>
              <a:t>&gt;</a:t>
            </a:r>
            <a:r>
              <a:rPr lang="en-US" dirty="0" smtClean="0"/>
              <a:t> Product Download</a:t>
            </a:r>
          </a:p>
          <a:p>
            <a:pPr marL="1071563" lvl="2" indent="-349250">
              <a:spcBef>
                <a:spcPts val="600"/>
              </a:spcBef>
            </a:pPr>
            <a:r>
              <a:rPr lang="en-GB" dirty="0" smtClean="0"/>
              <a:t>Latest download version from the public product site</a:t>
            </a:r>
          </a:p>
          <a:p>
            <a:pPr marL="1071563" lvl="2" indent="-349250">
              <a:spcBef>
                <a:spcPts val="600"/>
              </a:spcBef>
            </a:pPr>
            <a:r>
              <a:rPr lang="en-GB" smtClean="0"/>
              <a:t>Revit uses service pack technology, so no need for full installation on update</a:t>
            </a:r>
            <a:endParaRPr lang="en-GB" dirty="0" smtClean="0"/>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DB Element</a:t>
            </a:r>
            <a:br>
              <a:rPr lang="en-US" dirty="0" smtClean="0"/>
            </a:br>
            <a:r>
              <a:rPr lang="en-US" sz="2800" b="0" i="1" dirty="0" err="1" smtClean="0">
                <a:solidFill>
                  <a:schemeClr val="accent4"/>
                </a:solidFill>
              </a:rPr>
              <a:t>Element.Parameters</a:t>
            </a:r>
            <a:r>
              <a:rPr lang="en-US" sz="2800" b="0" i="1" dirty="0" smtClean="0">
                <a:solidFill>
                  <a:schemeClr val="accent4"/>
                </a:solidFill>
              </a:rPr>
              <a:t>   </a:t>
            </a:r>
            <a:endParaRPr lang="en-US" dirty="0"/>
          </a:p>
        </p:txBody>
      </p:sp>
      <p:sp>
        <p:nvSpPr>
          <p:cNvPr id="3" name="Content Placeholder 2"/>
          <p:cNvSpPr>
            <a:spLocks noGrp="1"/>
          </p:cNvSpPr>
          <p:nvPr>
            <p:ph idx="1"/>
          </p:nvPr>
        </p:nvSpPr>
        <p:spPr/>
        <p:txBody>
          <a:bodyPr/>
          <a:lstStyle/>
          <a:p>
            <a:pPr lvl="0"/>
            <a:r>
              <a:rPr lang="en-US" b="1" dirty="0" smtClean="0"/>
              <a:t> </a:t>
            </a:r>
            <a:endParaRPr lang="en-US" dirty="0" smtClean="0"/>
          </a:p>
          <a:p>
            <a:endParaRPr lang="en-US" dirty="0"/>
          </a:p>
        </p:txBody>
      </p:sp>
      <p:sp>
        <p:nvSpPr>
          <p:cNvPr id="4" name="TextBox 3"/>
          <p:cNvSpPr txBox="1"/>
          <p:nvPr/>
        </p:nvSpPr>
        <p:spPr>
          <a:xfrm>
            <a:off x="561975" y="2139305"/>
            <a:ext cx="11811000" cy="6301725"/>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latin typeface="Calibri"/>
                <a:ea typeface="MS Mincho"/>
                <a:cs typeface="Times New Roman"/>
              </a:rPr>
              <a:t>&lt;VB.NET&gt;</a:t>
            </a: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show all the parameter values of the element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Public</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Sub</a:t>
            </a:r>
            <a:r>
              <a:rPr lang="en-US" sz="1800" dirty="0" smtClean="0">
                <a:latin typeface="Courier New"/>
                <a:ea typeface="MS Mincho"/>
                <a:cs typeface="Times New Roman"/>
              </a:rPr>
              <a:t> </a:t>
            </a:r>
            <a:r>
              <a:rPr lang="en-US" sz="1800" dirty="0" err="1" smtClean="0">
                <a:latin typeface="Courier New"/>
                <a:ea typeface="MS Mincho"/>
                <a:cs typeface="Times New Roman"/>
              </a:rPr>
              <a:t>ShowParameters</a:t>
            </a:r>
            <a:r>
              <a:rPr lang="en-US" sz="1800" dirty="0" smtClean="0">
                <a:latin typeface="Courier New"/>
                <a:ea typeface="MS Mincho"/>
                <a:cs typeface="Times New Roman"/>
              </a:rPr>
              <a:t>(</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elem</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Element,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Optional</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header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r>
              <a:rPr lang="en-US" sz="1800" dirty="0" smtClean="0">
                <a:latin typeface="Courier New"/>
                <a:ea typeface="MS Mincho"/>
                <a:cs typeface="Times New Roman"/>
              </a:rPr>
              <a:t> = </a:t>
            </a:r>
            <a:r>
              <a:rPr lang="en-US" sz="1800" dirty="0" smtClean="0">
                <a:solidFill>
                  <a:srgbClr val="A31515"/>
                </a:solidFill>
                <a:latin typeface="Courier New"/>
                <a:ea typeface="MS Mincho"/>
                <a:cs typeface="Times New Roman"/>
              </a:rPr>
              <a:t>""</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s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r>
              <a:rPr lang="en-US" sz="1800" dirty="0" smtClean="0">
                <a:latin typeface="Courier New"/>
                <a:ea typeface="MS Mincho"/>
                <a:cs typeface="Times New Roman"/>
              </a:rPr>
              <a:t> = header + </a:t>
            </a:r>
            <a:r>
              <a:rPr lang="en-US" sz="1800" dirty="0" err="1" smtClean="0">
                <a:latin typeface="Courier New"/>
                <a:ea typeface="MS Mincho"/>
                <a:cs typeface="Times New Roman"/>
              </a:rPr>
              <a:t>vbCr</a:t>
            </a:r>
            <a:r>
              <a:rPr lang="en-US" sz="1800" dirty="0" smtClean="0">
                <a:latin typeface="Courier New"/>
                <a:ea typeface="MS Mincho"/>
                <a:cs typeface="Times New Roman"/>
              </a:rPr>
              <a:t> + </a:t>
            </a:r>
            <a:r>
              <a:rPr lang="en-US" sz="1800" dirty="0" err="1" smtClean="0">
                <a:latin typeface="Courier New"/>
                <a:ea typeface="MS Mincho"/>
                <a:cs typeface="Times New Roman"/>
              </a:rPr>
              <a:t>vbCr</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params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ParameterSet</a:t>
            </a:r>
            <a:r>
              <a:rPr lang="en-US" sz="1800" dirty="0" smtClean="0">
                <a:latin typeface="Courier New"/>
                <a:ea typeface="MS Mincho"/>
                <a:cs typeface="Times New Roman"/>
              </a:rPr>
              <a:t> = </a:t>
            </a:r>
            <a:r>
              <a:rPr lang="en-US" sz="1800" dirty="0" err="1" smtClean="0">
                <a:latin typeface="Courier New"/>
                <a:ea typeface="MS Mincho"/>
                <a:cs typeface="Times New Roman"/>
              </a:rPr>
              <a:t>elem.</a:t>
            </a:r>
            <a:r>
              <a:rPr lang="en-US" sz="1800" b="1" dirty="0" err="1" smtClean="0">
                <a:latin typeface="Courier New"/>
                <a:ea typeface="MS Mincho"/>
                <a:cs typeface="Times New Roman"/>
              </a:rPr>
              <a:t>Parameters</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For</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Each</a:t>
            </a:r>
            <a:r>
              <a:rPr lang="en-US" sz="1800" dirty="0" smtClean="0">
                <a:latin typeface="Courier New"/>
                <a:ea typeface="MS Mincho"/>
                <a:cs typeface="Times New Roman"/>
              </a:rPr>
              <a:t> </a:t>
            </a:r>
            <a:r>
              <a:rPr lang="en-US" sz="1800" dirty="0" err="1" smtClean="0">
                <a:latin typeface="Courier New"/>
                <a:ea typeface="MS Mincho"/>
                <a:cs typeface="Times New Roman"/>
              </a:rPr>
              <a:t>param</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Parameter </a:t>
            </a:r>
            <a:r>
              <a:rPr lang="en-US" sz="1800" dirty="0" smtClean="0">
                <a:solidFill>
                  <a:srgbClr val="0000FF"/>
                </a:solidFill>
                <a:latin typeface="Courier New"/>
                <a:ea typeface="MS Mincho"/>
                <a:cs typeface="Times New Roman"/>
              </a:rPr>
              <a:t>In</a:t>
            </a:r>
            <a:r>
              <a:rPr lang="en-US" sz="1800" dirty="0" smtClean="0">
                <a:latin typeface="Courier New"/>
                <a:ea typeface="MS Mincho"/>
                <a:cs typeface="Times New Roman"/>
              </a:rPr>
              <a:t> </a:t>
            </a:r>
            <a:r>
              <a:rPr lang="en-US" sz="1800" dirty="0" err="1" smtClean="0">
                <a:latin typeface="Courier New"/>
                <a:ea typeface="MS Mincho"/>
                <a:cs typeface="Times New Roman"/>
              </a:rPr>
              <a:t>params</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name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r>
              <a:rPr lang="en-US" sz="1800" dirty="0" smtClean="0">
                <a:latin typeface="Courier New"/>
                <a:ea typeface="MS Mincho"/>
                <a:cs typeface="Times New Roman"/>
              </a:rPr>
              <a:t> = </a:t>
            </a:r>
            <a:r>
              <a:rPr lang="en-US" sz="1800" dirty="0" err="1" smtClean="0">
                <a:latin typeface="Courier New"/>
                <a:ea typeface="MS Mincho"/>
                <a:cs typeface="Times New Roman"/>
              </a:rPr>
              <a:t>param.</a:t>
            </a:r>
            <a:r>
              <a:rPr lang="en-US" sz="1800" b="1" dirty="0" err="1" smtClean="0">
                <a:latin typeface="Courier New"/>
                <a:ea typeface="MS Mincho"/>
                <a:cs typeface="Times New Roman"/>
              </a:rPr>
              <a:t>Definition</a:t>
            </a:r>
            <a:r>
              <a:rPr lang="en-US" sz="1800" dirty="0" err="1" smtClean="0">
                <a:latin typeface="Courier New"/>
                <a:ea typeface="MS Mincho"/>
                <a:cs typeface="Times New Roman"/>
              </a:rPr>
              <a:t>.Name</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see the helper function below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val</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r>
              <a:rPr lang="en-US" sz="1800" dirty="0" smtClean="0">
                <a:latin typeface="Courier New"/>
                <a:ea typeface="MS Mincho"/>
                <a:cs typeface="Times New Roman"/>
              </a:rPr>
              <a:t> = </a:t>
            </a:r>
            <a:r>
              <a:rPr lang="en-US" sz="1800" dirty="0" err="1" smtClean="0">
                <a:latin typeface="Courier New"/>
                <a:ea typeface="MS Mincho"/>
                <a:cs typeface="Times New Roman"/>
              </a:rPr>
              <a:t>ParameterToString</a:t>
            </a:r>
            <a:r>
              <a:rPr lang="en-US" sz="1800" dirty="0" smtClean="0">
                <a:latin typeface="Courier New"/>
                <a:ea typeface="MS Mincho"/>
                <a:cs typeface="Times New Roman"/>
              </a:rPr>
              <a:t>(</a:t>
            </a:r>
            <a:r>
              <a:rPr lang="en-US" sz="1800" dirty="0" err="1" smtClean="0">
                <a:latin typeface="Courier New"/>
                <a:ea typeface="MS Mincho"/>
                <a:cs typeface="Times New Roman"/>
              </a:rPr>
              <a:t>param</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s = s + name + </a:t>
            </a:r>
            <a:r>
              <a:rPr lang="en-US" sz="1800" dirty="0" smtClean="0">
                <a:solidFill>
                  <a:srgbClr val="A31515"/>
                </a:solidFill>
                <a:latin typeface="Courier New"/>
                <a:ea typeface="MS Mincho"/>
                <a:cs typeface="Times New Roman"/>
              </a:rPr>
              <a:t>" = "</a:t>
            </a:r>
            <a:r>
              <a:rPr lang="en-US" sz="1800" dirty="0" smtClean="0">
                <a:latin typeface="Courier New"/>
                <a:ea typeface="MS Mincho"/>
                <a:cs typeface="Times New Roman"/>
              </a:rPr>
              <a:t> + </a:t>
            </a:r>
            <a:r>
              <a:rPr lang="en-US" sz="1800" dirty="0" err="1" smtClean="0">
                <a:latin typeface="Courier New"/>
                <a:ea typeface="MS Mincho"/>
                <a:cs typeface="Times New Roman"/>
              </a:rPr>
              <a:t>val</a:t>
            </a:r>
            <a:r>
              <a:rPr lang="en-US" sz="1800" dirty="0" smtClean="0">
                <a:latin typeface="Courier New"/>
                <a:ea typeface="MS Mincho"/>
                <a:cs typeface="Times New Roman"/>
              </a:rPr>
              <a:t> + </a:t>
            </a:r>
            <a:r>
              <a:rPr lang="en-US" sz="1800" dirty="0" err="1" smtClean="0">
                <a:latin typeface="Courier New"/>
                <a:ea typeface="MS Mincho"/>
                <a:cs typeface="Times New Roman"/>
              </a:rPr>
              <a:t>vbCr</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Next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TaskDialog.Show</a:t>
            </a:r>
            <a:r>
              <a:rPr lang="en-US" sz="1800" dirty="0" smtClean="0">
                <a:latin typeface="Courier New"/>
                <a:ea typeface="MS Mincho"/>
                <a:cs typeface="Times New Roman"/>
              </a:rPr>
              <a:t>(</a:t>
            </a:r>
            <a:r>
              <a:rPr lang="en-US" sz="1800" dirty="0" smtClean="0">
                <a:solidFill>
                  <a:srgbClr val="A31515"/>
                </a:solidFill>
                <a:latin typeface="Courier New"/>
                <a:ea typeface="MS Mincho"/>
                <a:cs typeface="Times New Roman"/>
              </a:rPr>
              <a:t>"</a:t>
            </a:r>
            <a:r>
              <a:rPr lang="en-US" sz="1800" dirty="0" err="1" smtClean="0">
                <a:solidFill>
                  <a:srgbClr val="A31515"/>
                </a:solidFill>
                <a:latin typeface="Courier New"/>
                <a:ea typeface="MS Mincho"/>
                <a:cs typeface="Times New Roman"/>
              </a:rPr>
              <a:t>Revit</a:t>
            </a:r>
            <a:r>
              <a:rPr lang="en-US" sz="1800" dirty="0" smtClean="0">
                <a:solidFill>
                  <a:srgbClr val="A31515"/>
                </a:solidFill>
                <a:latin typeface="Courier New"/>
                <a:ea typeface="MS Mincho"/>
                <a:cs typeface="Times New Roman"/>
              </a:rPr>
              <a:t> Intro Lab"</a:t>
            </a:r>
            <a:r>
              <a:rPr lang="en-US" sz="1800" dirty="0" smtClean="0">
                <a:latin typeface="Courier New"/>
                <a:ea typeface="MS Mincho"/>
                <a:cs typeface="Times New Roman"/>
              </a:rPr>
              <a:t>, s)</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Sub</a:t>
            </a:r>
            <a:endParaRPr lang="en-US" sz="1800" dirty="0" smtClean="0">
              <a:latin typeface="Calibri"/>
              <a:ea typeface="MS Mincho"/>
              <a:cs typeface="Times New Roman"/>
            </a:endParaRPr>
          </a:p>
          <a:p>
            <a:r>
              <a:rPr lang="en-US" sz="1800" dirty="0" smtClean="0">
                <a:latin typeface="Calibri"/>
                <a:ea typeface="MS Mincho"/>
                <a:cs typeface="Times New Roman"/>
              </a:rPr>
              <a:t>&lt;/VB.NET&gt; </a:t>
            </a:r>
            <a:endParaRPr lang="en-US" sz="1800" dirty="0"/>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DB Element</a:t>
            </a:r>
            <a:br>
              <a:rPr lang="en-US" dirty="0" smtClean="0"/>
            </a:br>
            <a:r>
              <a:rPr lang="en-US" sz="2800" b="0" i="1" dirty="0" smtClean="0">
                <a:solidFill>
                  <a:schemeClr val="accent4"/>
                </a:solidFill>
              </a:rPr>
              <a:t>Parameters   </a:t>
            </a:r>
            <a:endParaRPr lang="en-US" dirty="0"/>
          </a:p>
        </p:txBody>
      </p:sp>
      <p:sp>
        <p:nvSpPr>
          <p:cNvPr id="3" name="Content Placeholder 2"/>
          <p:cNvSpPr>
            <a:spLocks noGrp="1"/>
          </p:cNvSpPr>
          <p:nvPr>
            <p:ph idx="1"/>
          </p:nvPr>
        </p:nvSpPr>
        <p:spPr/>
        <p:txBody>
          <a:bodyPr/>
          <a:lstStyle/>
          <a:p>
            <a:pPr lvl="0"/>
            <a:r>
              <a:rPr lang="en-US" b="1" dirty="0" smtClean="0"/>
              <a:t>ABC</a:t>
            </a:r>
            <a:endParaRPr lang="en-US" dirty="0" smtClean="0"/>
          </a:p>
          <a:p>
            <a:endParaRPr lang="en-US" dirty="0"/>
          </a:p>
        </p:txBody>
      </p:sp>
      <p:sp>
        <p:nvSpPr>
          <p:cNvPr id="4" name="TextBox 3"/>
          <p:cNvSpPr txBox="1"/>
          <p:nvPr/>
        </p:nvSpPr>
        <p:spPr>
          <a:xfrm>
            <a:off x="0" y="0"/>
            <a:ext cx="13011150" cy="8970148"/>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latin typeface="Calibri"/>
                <a:ea typeface="MS Mincho"/>
                <a:cs typeface="Times New Roman"/>
              </a:rPr>
              <a:t>&lt;VB.NET&gt;</a:t>
            </a: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Helper function: return a string from of a given parameter.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Public</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Shared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Function</a:t>
            </a:r>
            <a:r>
              <a:rPr lang="en-US" sz="1800" dirty="0" smtClean="0">
                <a:latin typeface="Courier New"/>
                <a:ea typeface="MS Mincho"/>
                <a:cs typeface="Times New Roman"/>
              </a:rPr>
              <a:t> </a:t>
            </a:r>
            <a:r>
              <a:rPr lang="en-US" sz="1800" dirty="0" err="1" smtClean="0">
                <a:latin typeface="Courier New"/>
                <a:ea typeface="MS Mincho"/>
                <a:cs typeface="Times New Roman"/>
              </a:rPr>
              <a:t>ParameterToString</a:t>
            </a:r>
            <a:r>
              <a:rPr lang="en-US" sz="1800" dirty="0" smtClean="0">
                <a:latin typeface="Courier New"/>
                <a:ea typeface="MS Mincho"/>
                <a:cs typeface="Times New Roman"/>
              </a:rPr>
              <a:t>(</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param</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Parameter)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val</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r>
              <a:rPr lang="en-US" sz="1800" dirty="0" smtClean="0">
                <a:latin typeface="Courier New"/>
                <a:ea typeface="MS Mincho"/>
                <a:cs typeface="Times New Roman"/>
              </a:rPr>
              <a:t> = </a:t>
            </a:r>
            <a:r>
              <a:rPr lang="en-US" sz="1800" dirty="0" smtClean="0">
                <a:solidFill>
                  <a:srgbClr val="A31515"/>
                </a:solidFill>
                <a:latin typeface="Courier New"/>
                <a:ea typeface="MS Mincho"/>
                <a:cs typeface="Times New Roman"/>
              </a:rPr>
              <a:t>"none"</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r>
              <a:rPr lang="en-US" sz="1800" dirty="0" smtClean="0">
                <a:latin typeface="Courier New"/>
                <a:ea typeface="MS Mincho"/>
                <a:cs typeface="Times New Roman"/>
              </a:rPr>
              <a:t> </a:t>
            </a:r>
            <a:r>
              <a:rPr lang="en-US" sz="1800" dirty="0" err="1" smtClean="0">
                <a:latin typeface="Courier New"/>
                <a:ea typeface="MS Mincho"/>
                <a:cs typeface="Times New Roman"/>
              </a:rPr>
              <a:t>param</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Nothing</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Then</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Return</a:t>
            </a:r>
            <a:r>
              <a:rPr lang="en-US" sz="1800" dirty="0" smtClean="0">
                <a:latin typeface="Courier New"/>
                <a:ea typeface="MS Mincho"/>
                <a:cs typeface="Times New Roman"/>
              </a:rPr>
              <a:t> </a:t>
            </a:r>
            <a:r>
              <a:rPr lang="en-US" sz="1800" dirty="0" err="1" smtClean="0">
                <a:latin typeface="Courier New"/>
                <a:ea typeface="MS Mincho"/>
                <a:cs typeface="Times New Roman"/>
              </a:rPr>
              <a:t>val</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to get to the parameter value, we need to pause it depending on</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its </a:t>
            </a:r>
            <a:r>
              <a:rPr lang="en-US" sz="1800" dirty="0" err="1" smtClean="0">
                <a:solidFill>
                  <a:srgbClr val="008000"/>
                </a:solidFill>
                <a:latin typeface="Courier New"/>
                <a:ea typeface="MS Mincho"/>
                <a:cs typeface="Times New Roman"/>
              </a:rPr>
              <a:t>strage</a:t>
            </a:r>
            <a:r>
              <a:rPr lang="en-US" sz="1800" dirty="0" smtClean="0">
                <a:solidFill>
                  <a:srgbClr val="008000"/>
                </a:solidFill>
                <a:latin typeface="Courier New"/>
                <a:ea typeface="MS Mincho"/>
                <a:cs typeface="Times New Roman"/>
              </a:rPr>
              <a:t> type</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Select</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Case</a:t>
            </a:r>
            <a:r>
              <a:rPr lang="en-US" sz="1800" dirty="0" smtClean="0">
                <a:latin typeface="Courier New"/>
                <a:ea typeface="MS Mincho"/>
                <a:cs typeface="Times New Roman"/>
              </a:rPr>
              <a:t> </a:t>
            </a:r>
            <a:r>
              <a:rPr lang="en-US" sz="1800" dirty="0" err="1" smtClean="0">
                <a:latin typeface="Courier New"/>
                <a:ea typeface="MS Mincho"/>
                <a:cs typeface="Times New Roman"/>
              </a:rPr>
              <a:t>param.</a:t>
            </a:r>
            <a:r>
              <a:rPr lang="en-US" sz="1800" b="1" dirty="0" err="1" smtClean="0">
                <a:latin typeface="Courier New"/>
                <a:ea typeface="MS Mincho"/>
                <a:cs typeface="Times New Roman"/>
              </a:rPr>
              <a:t>StorageType</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Case</a:t>
            </a:r>
            <a:r>
              <a:rPr lang="en-US" sz="1800" dirty="0" smtClean="0">
                <a:latin typeface="Courier New"/>
                <a:ea typeface="MS Mincho"/>
                <a:cs typeface="Times New Roman"/>
              </a:rPr>
              <a:t> </a:t>
            </a:r>
            <a:r>
              <a:rPr lang="en-US" sz="1800" b="1" dirty="0" err="1" smtClean="0">
                <a:latin typeface="Courier New"/>
                <a:ea typeface="MS Mincho"/>
                <a:cs typeface="Times New Roman"/>
              </a:rPr>
              <a:t>StorageType.Double</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dVal</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Double</a:t>
            </a:r>
            <a:r>
              <a:rPr lang="en-US" sz="1800" dirty="0" smtClean="0">
                <a:latin typeface="Courier New"/>
                <a:ea typeface="MS Mincho"/>
                <a:cs typeface="Times New Roman"/>
              </a:rPr>
              <a:t> = </a:t>
            </a:r>
            <a:r>
              <a:rPr lang="en-US" sz="1800" dirty="0" err="1" smtClean="0">
                <a:latin typeface="Courier New"/>
                <a:ea typeface="MS Mincho"/>
                <a:cs typeface="Times New Roman"/>
              </a:rPr>
              <a:t>param.</a:t>
            </a:r>
            <a:r>
              <a:rPr lang="en-US" sz="1800" b="1" dirty="0" err="1" smtClean="0">
                <a:latin typeface="Courier New"/>
                <a:ea typeface="MS Mincho"/>
                <a:cs typeface="Times New Roman"/>
              </a:rPr>
              <a:t>AsDouble</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val</a:t>
            </a:r>
            <a:r>
              <a:rPr lang="en-US" sz="1800" dirty="0" smtClean="0">
                <a:latin typeface="Courier New"/>
                <a:ea typeface="MS Mincho"/>
                <a:cs typeface="Times New Roman"/>
              </a:rPr>
              <a:t> = </a:t>
            </a:r>
            <a:r>
              <a:rPr lang="en-US" sz="1800" dirty="0" err="1" smtClean="0">
                <a:latin typeface="Courier New"/>
                <a:ea typeface="MS Mincho"/>
                <a:cs typeface="Times New Roman"/>
              </a:rPr>
              <a:t>dVal.ToString</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Case</a:t>
            </a:r>
            <a:r>
              <a:rPr lang="en-US" sz="1800" dirty="0" smtClean="0">
                <a:latin typeface="Courier New"/>
                <a:ea typeface="MS Mincho"/>
                <a:cs typeface="Times New Roman"/>
              </a:rPr>
              <a:t> </a:t>
            </a:r>
            <a:r>
              <a:rPr lang="en-US" sz="1800" dirty="0" err="1" smtClean="0">
                <a:latin typeface="Courier New"/>
                <a:ea typeface="MS Mincho"/>
                <a:cs typeface="Times New Roman"/>
              </a:rPr>
              <a:t>StorageType.</a:t>
            </a:r>
            <a:r>
              <a:rPr lang="en-US" sz="1800" b="1" dirty="0" err="1" smtClean="0">
                <a:latin typeface="Courier New"/>
                <a:ea typeface="MS Mincho"/>
                <a:cs typeface="Times New Roman"/>
              </a:rPr>
              <a:t>Integer</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iVal</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Integer</a:t>
            </a:r>
            <a:r>
              <a:rPr lang="en-US" sz="1800" dirty="0" smtClean="0">
                <a:latin typeface="Courier New"/>
                <a:ea typeface="MS Mincho"/>
                <a:cs typeface="Times New Roman"/>
              </a:rPr>
              <a:t> = </a:t>
            </a:r>
            <a:r>
              <a:rPr lang="en-US" sz="1800" dirty="0" err="1" smtClean="0">
                <a:latin typeface="Courier New"/>
                <a:ea typeface="MS Mincho"/>
                <a:cs typeface="Times New Roman"/>
              </a:rPr>
              <a:t>param.</a:t>
            </a:r>
            <a:r>
              <a:rPr lang="en-US" sz="1800" b="1" dirty="0" err="1" smtClean="0">
                <a:latin typeface="Courier New"/>
                <a:ea typeface="MS Mincho"/>
                <a:cs typeface="Times New Roman"/>
              </a:rPr>
              <a:t>AsInteger</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val</a:t>
            </a:r>
            <a:r>
              <a:rPr lang="en-US" sz="1800" dirty="0" smtClean="0">
                <a:latin typeface="Courier New"/>
                <a:ea typeface="MS Mincho"/>
                <a:cs typeface="Times New Roman"/>
              </a:rPr>
              <a:t> = </a:t>
            </a:r>
            <a:r>
              <a:rPr lang="en-US" sz="1800" dirty="0" err="1" smtClean="0">
                <a:latin typeface="Courier New"/>
                <a:ea typeface="MS Mincho"/>
                <a:cs typeface="Times New Roman"/>
              </a:rPr>
              <a:t>iVal.ToString</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Case</a:t>
            </a:r>
            <a:r>
              <a:rPr lang="en-US" sz="1800" dirty="0" smtClean="0">
                <a:latin typeface="Courier New"/>
                <a:ea typeface="MS Mincho"/>
                <a:cs typeface="Times New Roman"/>
              </a:rPr>
              <a:t> </a:t>
            </a:r>
            <a:r>
              <a:rPr lang="en-US" sz="1800" dirty="0" err="1" smtClean="0">
                <a:latin typeface="Courier New"/>
                <a:ea typeface="MS Mincho"/>
                <a:cs typeface="Times New Roman"/>
              </a:rPr>
              <a:t>StorageType.</a:t>
            </a:r>
            <a:r>
              <a:rPr lang="en-US" sz="1800" b="1" dirty="0" err="1" smtClean="0">
                <a:latin typeface="Courier New"/>
                <a:ea typeface="MS Mincho"/>
                <a:cs typeface="Times New Roman"/>
              </a:rPr>
              <a:t>String</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sVal</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r>
              <a:rPr lang="en-US" sz="1800" dirty="0" smtClean="0">
                <a:latin typeface="Courier New"/>
                <a:ea typeface="MS Mincho"/>
                <a:cs typeface="Times New Roman"/>
              </a:rPr>
              <a:t> = </a:t>
            </a:r>
            <a:r>
              <a:rPr lang="en-US" sz="1800" dirty="0" err="1" smtClean="0">
                <a:latin typeface="Courier New"/>
                <a:ea typeface="MS Mincho"/>
                <a:cs typeface="Times New Roman"/>
              </a:rPr>
              <a:t>param.</a:t>
            </a:r>
            <a:r>
              <a:rPr lang="en-US" sz="1800" b="1" dirty="0" err="1" smtClean="0">
                <a:latin typeface="Courier New"/>
                <a:ea typeface="MS Mincho"/>
                <a:cs typeface="Times New Roman"/>
              </a:rPr>
              <a:t>AsString</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val</a:t>
            </a:r>
            <a:r>
              <a:rPr lang="en-US" sz="1800" dirty="0" smtClean="0">
                <a:latin typeface="Courier New"/>
                <a:ea typeface="MS Mincho"/>
                <a:cs typeface="Times New Roman"/>
              </a:rPr>
              <a:t> = </a:t>
            </a:r>
            <a:r>
              <a:rPr lang="en-US" sz="1800" dirty="0" err="1" smtClean="0">
                <a:latin typeface="Courier New"/>
                <a:ea typeface="MS Mincho"/>
                <a:cs typeface="Times New Roman"/>
              </a:rPr>
              <a:t>sVal</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Case</a:t>
            </a:r>
            <a:r>
              <a:rPr lang="en-US" sz="1800" dirty="0" smtClean="0">
                <a:latin typeface="Courier New"/>
                <a:ea typeface="MS Mincho"/>
                <a:cs typeface="Times New Roman"/>
              </a:rPr>
              <a:t> </a:t>
            </a:r>
            <a:r>
              <a:rPr lang="en-US" sz="1800" dirty="0" err="1" smtClean="0">
                <a:latin typeface="Courier New"/>
                <a:ea typeface="MS Mincho"/>
                <a:cs typeface="Times New Roman"/>
              </a:rPr>
              <a:t>StorageType.</a:t>
            </a:r>
            <a:r>
              <a:rPr lang="en-US" sz="1800" b="1" dirty="0" err="1" smtClean="0">
                <a:latin typeface="Courier New"/>
                <a:ea typeface="MS Mincho"/>
                <a:cs typeface="Times New Roman"/>
              </a:rPr>
              <a:t>ElementId</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idVal</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ElementId</a:t>
            </a:r>
            <a:r>
              <a:rPr lang="en-US" sz="1800" dirty="0" smtClean="0">
                <a:latin typeface="Courier New"/>
                <a:ea typeface="MS Mincho"/>
                <a:cs typeface="Times New Roman"/>
              </a:rPr>
              <a:t> = </a:t>
            </a:r>
            <a:r>
              <a:rPr lang="en-US" sz="1800" dirty="0" err="1" smtClean="0">
                <a:latin typeface="Courier New"/>
                <a:ea typeface="MS Mincho"/>
                <a:cs typeface="Times New Roman"/>
              </a:rPr>
              <a:t>param.</a:t>
            </a:r>
            <a:r>
              <a:rPr lang="en-US" sz="1800" b="1" dirty="0" err="1" smtClean="0">
                <a:latin typeface="Courier New"/>
                <a:ea typeface="MS Mincho"/>
                <a:cs typeface="Times New Roman"/>
              </a:rPr>
              <a:t>AsElementId</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val</a:t>
            </a:r>
            <a:r>
              <a:rPr lang="en-US" sz="1800" dirty="0" smtClean="0">
                <a:latin typeface="Courier New"/>
                <a:ea typeface="MS Mincho"/>
                <a:cs typeface="Times New Roman"/>
              </a:rPr>
              <a:t> = </a:t>
            </a:r>
            <a:r>
              <a:rPr lang="en-US" sz="1800" dirty="0" err="1" smtClean="0">
                <a:latin typeface="Courier New"/>
                <a:ea typeface="MS Mincho"/>
                <a:cs typeface="Times New Roman"/>
              </a:rPr>
              <a:t>idVal.IntegerValue.ToString</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Case</a:t>
            </a:r>
            <a:r>
              <a:rPr lang="en-US" sz="1800" dirty="0" smtClean="0">
                <a:latin typeface="Courier New"/>
                <a:ea typeface="MS Mincho"/>
                <a:cs typeface="Times New Roman"/>
              </a:rPr>
              <a:t> </a:t>
            </a:r>
            <a:r>
              <a:rPr lang="en-US" sz="1800" dirty="0" err="1" smtClean="0">
                <a:latin typeface="Courier New"/>
                <a:ea typeface="MS Mincho"/>
                <a:cs typeface="Times New Roman"/>
              </a:rPr>
              <a:t>StorageType.None</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Case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Else</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Select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Return</a:t>
            </a:r>
            <a:r>
              <a:rPr lang="en-US" sz="1800" dirty="0" smtClean="0">
                <a:latin typeface="Courier New"/>
                <a:ea typeface="MS Mincho"/>
                <a:cs typeface="Times New Roman"/>
              </a:rPr>
              <a:t> </a:t>
            </a:r>
            <a:r>
              <a:rPr lang="en-US" sz="1800" dirty="0" err="1" smtClean="0">
                <a:latin typeface="Courier New"/>
                <a:ea typeface="MS Mincho"/>
                <a:cs typeface="Times New Roman"/>
              </a:rPr>
              <a:t>val</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Function</a:t>
            </a:r>
            <a:endParaRPr lang="en-US" sz="1800" dirty="0" smtClean="0">
              <a:latin typeface="Calibri"/>
              <a:ea typeface="MS Mincho"/>
              <a:cs typeface="Times New Roman"/>
            </a:endParaRPr>
          </a:p>
          <a:p>
            <a:r>
              <a:rPr lang="en-US" sz="1800" dirty="0" smtClean="0">
                <a:latin typeface="Calibri"/>
                <a:ea typeface="MS Mincho"/>
                <a:cs typeface="Times New Roman"/>
              </a:rPr>
              <a:t>&lt;/VB.NET&gt; </a:t>
            </a: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DB Element</a:t>
            </a:r>
            <a:br>
              <a:rPr lang="en-US" dirty="0" smtClean="0"/>
            </a:br>
            <a:r>
              <a:rPr lang="en-US" sz="2800" b="0" i="1" dirty="0" err="1" smtClean="0">
                <a:solidFill>
                  <a:schemeClr val="accent4"/>
                </a:solidFill>
              </a:rPr>
              <a:t>Element.Parameter</a:t>
            </a:r>
            <a:r>
              <a:rPr lang="en-US" sz="2800" b="0" i="1" dirty="0" smtClean="0">
                <a:solidFill>
                  <a:schemeClr val="accent4"/>
                </a:solidFill>
              </a:rPr>
              <a:t> and Built-In Parameters  </a:t>
            </a:r>
            <a:endParaRPr lang="en-US" dirty="0"/>
          </a:p>
        </p:txBody>
      </p:sp>
      <p:sp>
        <p:nvSpPr>
          <p:cNvPr id="3" name="Content Placeholder 2"/>
          <p:cNvSpPr>
            <a:spLocks noGrp="1"/>
          </p:cNvSpPr>
          <p:nvPr>
            <p:ph idx="1"/>
          </p:nvPr>
        </p:nvSpPr>
        <p:spPr/>
        <p:txBody>
          <a:bodyPr/>
          <a:lstStyle/>
          <a:p>
            <a:pPr>
              <a:buNone/>
            </a:pPr>
            <a:r>
              <a:rPr lang="en-US" dirty="0" smtClean="0"/>
              <a:t>There are four ways to access individual parameters:  </a:t>
            </a:r>
          </a:p>
          <a:p>
            <a:pPr lvl="1"/>
            <a:r>
              <a:rPr lang="en-US" dirty="0" smtClean="0"/>
              <a:t>Parameter(</a:t>
            </a:r>
            <a:r>
              <a:rPr lang="en-US" b="1" dirty="0" err="1" smtClean="0"/>
              <a:t>BuiltInParameter</a:t>
            </a:r>
            <a:r>
              <a:rPr lang="en-US" dirty="0" smtClean="0"/>
              <a:t>) – retrieve a parameter using the parameter Id. </a:t>
            </a:r>
          </a:p>
          <a:p>
            <a:pPr lvl="1"/>
            <a:r>
              <a:rPr lang="en-US" dirty="0" smtClean="0"/>
              <a:t>Parameter(String) – retrieve using the name. </a:t>
            </a:r>
          </a:p>
          <a:p>
            <a:pPr lvl="1"/>
            <a:r>
              <a:rPr lang="en-US" dirty="0" smtClean="0"/>
              <a:t>Parameter(Definition) – retrieve from its definition.</a:t>
            </a:r>
          </a:p>
          <a:p>
            <a:pPr lvl="1"/>
            <a:r>
              <a:rPr lang="en-US" dirty="0" smtClean="0"/>
              <a:t>Parameter(GUID) – retrieve shared parameter using GUID.</a:t>
            </a:r>
          </a:p>
          <a:p>
            <a:pPr lvl="1">
              <a:buNone/>
            </a:pPr>
            <a:endParaRPr lang="en-US" dirty="0" smtClean="0"/>
          </a:p>
          <a:p>
            <a:pPr>
              <a:buNone/>
            </a:pPr>
            <a:r>
              <a:rPr lang="en-US" dirty="0" err="1" smtClean="0"/>
              <a:t>RevitLookup</a:t>
            </a:r>
            <a:r>
              <a:rPr lang="en-US" dirty="0" smtClean="0"/>
              <a:t> tool comes handy to explore and find out which </a:t>
            </a:r>
            <a:r>
              <a:rPr lang="en-US" dirty="0" err="1" smtClean="0"/>
              <a:t>BuiltInParameter</a:t>
            </a:r>
            <a:r>
              <a:rPr lang="en-US" dirty="0" smtClean="0"/>
              <a:t> corresponds to which parameter name </a:t>
            </a:r>
          </a:p>
        </p:txBody>
      </p:sp>
      <p:pic>
        <p:nvPicPr>
          <p:cNvPr id="4" name="Picture 3" descr="DB Element RevitLookup Param definition.PNG"/>
          <p:cNvPicPr/>
          <p:nvPr/>
        </p:nvPicPr>
        <p:blipFill>
          <a:blip r:embed="rId3" cstate="print"/>
          <a:stretch>
            <a:fillRect/>
          </a:stretch>
        </p:blipFill>
        <p:spPr>
          <a:xfrm>
            <a:off x="2085975" y="6585007"/>
            <a:ext cx="8534400" cy="2255780"/>
          </a:xfrm>
          <a:prstGeom prst="rect">
            <a:avLst/>
          </a:prstGeom>
        </p:spPr>
      </p:pic>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DB Element</a:t>
            </a:r>
            <a:br>
              <a:rPr lang="en-US" dirty="0" smtClean="0"/>
            </a:br>
            <a:r>
              <a:rPr lang="en-US" sz="2800" b="0" i="1" dirty="0" err="1" smtClean="0">
                <a:solidFill>
                  <a:schemeClr val="accent4"/>
                </a:solidFill>
              </a:rPr>
              <a:t>Element.Parameter</a:t>
            </a:r>
            <a:r>
              <a:rPr lang="en-US" sz="2800" b="0" i="1" dirty="0" smtClean="0">
                <a:solidFill>
                  <a:schemeClr val="accent4"/>
                </a:solidFill>
              </a:rPr>
              <a:t> and Built-In Parameters    </a:t>
            </a:r>
            <a:endParaRPr lang="en-US" dirty="0"/>
          </a:p>
        </p:txBody>
      </p:sp>
      <p:sp>
        <p:nvSpPr>
          <p:cNvPr id="3" name="Content Placeholder 2"/>
          <p:cNvSpPr>
            <a:spLocks noGrp="1"/>
          </p:cNvSpPr>
          <p:nvPr>
            <p:ph idx="1"/>
          </p:nvPr>
        </p:nvSpPr>
        <p:spPr/>
        <p:txBody>
          <a:bodyPr/>
          <a:lstStyle/>
          <a:p>
            <a:pPr lvl="0"/>
            <a:r>
              <a:rPr lang="en-US" b="1" dirty="0" smtClean="0"/>
              <a:t> </a:t>
            </a:r>
            <a:endParaRPr lang="en-US" dirty="0" smtClean="0"/>
          </a:p>
          <a:p>
            <a:endParaRPr lang="en-US" dirty="0"/>
          </a:p>
        </p:txBody>
      </p:sp>
      <p:sp>
        <p:nvSpPr>
          <p:cNvPr id="4" name="TextBox 3"/>
          <p:cNvSpPr txBox="1"/>
          <p:nvPr/>
        </p:nvSpPr>
        <p:spPr>
          <a:xfrm>
            <a:off x="561975" y="2139305"/>
            <a:ext cx="11811000" cy="6781857"/>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b="1" dirty="0" smtClean="0">
                <a:latin typeface="Calibri"/>
                <a:ea typeface="MS Mincho"/>
                <a:cs typeface="Times New Roman"/>
              </a:rPr>
              <a:t>&lt;VB.NET&gt;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examples of retrieving a specific parameter </a:t>
            </a:r>
            <a:r>
              <a:rPr lang="en-US" sz="1800" dirty="0" err="1" smtClean="0">
                <a:solidFill>
                  <a:srgbClr val="008000"/>
                </a:solidFill>
                <a:latin typeface="Courier New"/>
                <a:ea typeface="MS Mincho"/>
                <a:cs typeface="Times New Roman"/>
              </a:rPr>
              <a:t>individlly</a:t>
            </a:r>
            <a:r>
              <a:rPr lang="en-US" sz="1800" dirty="0" smtClean="0">
                <a:solidFill>
                  <a:srgbClr val="008000"/>
                </a:solidFill>
                <a:latin typeface="Courier New"/>
                <a:ea typeface="MS Mincho"/>
                <a:cs typeface="Times New Roman"/>
              </a:rPr>
              <a:t>.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Public</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Sub</a:t>
            </a:r>
            <a:r>
              <a:rPr lang="en-US" sz="1800" dirty="0" smtClean="0">
                <a:latin typeface="Courier New"/>
                <a:ea typeface="MS Mincho"/>
                <a:cs typeface="Times New Roman"/>
              </a:rPr>
              <a:t> </a:t>
            </a:r>
            <a:r>
              <a:rPr lang="en-US" sz="1800" dirty="0" err="1" smtClean="0">
                <a:latin typeface="Courier New"/>
                <a:ea typeface="MS Mincho"/>
                <a:cs typeface="Times New Roman"/>
              </a:rPr>
              <a:t>RetrieveParameter</a:t>
            </a:r>
            <a:r>
              <a:rPr lang="en-US" sz="1800" dirty="0" smtClean="0">
                <a:latin typeface="Courier New"/>
                <a:ea typeface="MS Mincho"/>
                <a:cs typeface="Times New Roman"/>
              </a:rPr>
              <a:t>(</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elem</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Element,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Optional</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header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r>
              <a:rPr lang="en-US" sz="1800" dirty="0" smtClean="0">
                <a:latin typeface="Courier New"/>
                <a:ea typeface="MS Mincho"/>
                <a:cs typeface="Times New Roman"/>
              </a:rPr>
              <a:t> = </a:t>
            </a:r>
            <a:r>
              <a:rPr lang="en-US" sz="1800" dirty="0" smtClean="0">
                <a:solidFill>
                  <a:srgbClr val="A31515"/>
                </a:solidFill>
                <a:latin typeface="Courier New"/>
                <a:ea typeface="MS Mincho"/>
                <a:cs typeface="Times New Roman"/>
              </a:rPr>
              <a:t>""</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s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r>
              <a:rPr lang="en-US" sz="1800" dirty="0" smtClean="0">
                <a:latin typeface="Courier New"/>
                <a:ea typeface="MS Mincho"/>
                <a:cs typeface="Times New Roman"/>
              </a:rPr>
              <a:t> = header + </a:t>
            </a:r>
            <a:r>
              <a:rPr lang="en-US" sz="1800" dirty="0" err="1" smtClean="0">
                <a:latin typeface="Courier New"/>
                <a:ea typeface="MS Mincho"/>
                <a:cs typeface="Times New Roman"/>
              </a:rPr>
              <a:t>vbCr</a:t>
            </a:r>
            <a:r>
              <a:rPr lang="en-US" sz="1800" dirty="0" smtClean="0">
                <a:latin typeface="Courier New"/>
                <a:ea typeface="MS Mincho"/>
                <a:cs typeface="Times New Roman"/>
              </a:rPr>
              <a:t> + </a:t>
            </a:r>
            <a:r>
              <a:rPr lang="en-US" sz="1800" dirty="0" err="1" smtClean="0">
                <a:latin typeface="Courier New"/>
                <a:ea typeface="MS Mincho"/>
                <a:cs typeface="Times New Roman"/>
              </a:rPr>
              <a:t>vbCr</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comments - most of instance has this parameter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(1) by name.  (Mark - most of instance has this parameter.)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param</a:t>
            </a:r>
            <a:r>
              <a:rPr lang="en-US" sz="1800" dirty="0" smtClean="0">
                <a:latin typeface="Courier New"/>
                <a:ea typeface="MS Mincho"/>
                <a:cs typeface="Times New Roman"/>
              </a:rPr>
              <a:t> = </a:t>
            </a:r>
            <a:r>
              <a:rPr lang="en-US" sz="1800" b="1" dirty="0" err="1" smtClean="0">
                <a:latin typeface="Courier New"/>
                <a:ea typeface="MS Mincho"/>
                <a:cs typeface="Times New Roman"/>
              </a:rPr>
              <a:t>elem.Parameter</a:t>
            </a:r>
            <a:r>
              <a:rPr lang="en-US" sz="1800" b="1" dirty="0" smtClean="0">
                <a:latin typeface="Courier New"/>
                <a:ea typeface="MS Mincho"/>
                <a:cs typeface="Times New Roman"/>
              </a:rPr>
              <a:t>(</a:t>
            </a:r>
            <a:r>
              <a:rPr lang="en-US" sz="1800" b="1" dirty="0" smtClean="0">
                <a:solidFill>
                  <a:srgbClr val="A31515"/>
                </a:solidFill>
                <a:latin typeface="Courier New"/>
                <a:ea typeface="MS Mincho"/>
                <a:cs typeface="Times New Roman"/>
              </a:rPr>
              <a:t>"Mark"</a:t>
            </a:r>
            <a:r>
              <a:rPr lang="en-US" sz="1800" b="1" dirty="0" smtClean="0">
                <a:latin typeface="Courier New"/>
                <a:ea typeface="MS Mincho"/>
                <a:cs typeface="Times New Roman"/>
              </a:rPr>
              <a:t>)</a:t>
            </a:r>
          </a:p>
          <a:p>
            <a:pPr>
              <a:lnSpc>
                <a:spcPct val="115000"/>
              </a:lnSpc>
              <a:spcBef>
                <a:spcPts val="0"/>
              </a:spcBef>
              <a:spcAft>
                <a:spcPts val="0"/>
              </a:spcAft>
            </a:pPr>
            <a:r>
              <a:rPr lang="en-US" sz="1800" dirty="0" smtClean="0">
                <a:latin typeface="Courier New"/>
                <a:ea typeface="MS Mincho"/>
                <a:cs typeface="Times New Roman"/>
              </a:rPr>
              <a:t>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(2) by </a:t>
            </a:r>
            <a:r>
              <a:rPr lang="en-US" sz="1800" dirty="0" err="1" smtClean="0">
                <a:solidFill>
                  <a:srgbClr val="008000"/>
                </a:solidFill>
                <a:latin typeface="Courier New"/>
                <a:ea typeface="MS Mincho"/>
                <a:cs typeface="Times New Roman"/>
              </a:rPr>
              <a:t>BuiltInParameter</a:t>
            </a:r>
            <a:r>
              <a:rPr lang="en-US" sz="1800" dirty="0" smtClean="0">
                <a:solidFill>
                  <a:srgbClr val="008000"/>
                </a:solidFill>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param</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Parameter =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b="1" dirty="0" err="1" smtClean="0">
                <a:latin typeface="Courier New"/>
                <a:ea typeface="MS Mincho"/>
                <a:cs typeface="Times New Roman"/>
              </a:rPr>
              <a:t>elem.Parameter</a:t>
            </a:r>
            <a:r>
              <a:rPr lang="en-US" sz="1800" b="1" dirty="0" smtClean="0">
                <a:latin typeface="Courier New"/>
                <a:ea typeface="MS Mincho"/>
                <a:cs typeface="Times New Roman"/>
              </a:rPr>
              <a:t>(</a:t>
            </a:r>
            <a:r>
              <a:rPr lang="en-US" sz="1800" b="1" dirty="0" err="1" smtClean="0">
                <a:latin typeface="Courier New"/>
                <a:ea typeface="MS Mincho"/>
                <a:cs typeface="Times New Roman"/>
              </a:rPr>
              <a:t>BuiltInParameter.ALL_MODEL_INSTANCE_COMMENTS</a:t>
            </a:r>
            <a:r>
              <a:rPr lang="en-US" sz="1800" b="1" dirty="0" smtClean="0">
                <a:latin typeface="Courier New"/>
                <a:ea typeface="MS Mincho"/>
                <a:cs typeface="Times New Roman"/>
              </a:rPr>
              <a:t>)</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8000"/>
                </a:solidFill>
                <a:latin typeface="Courier New"/>
                <a:ea typeface="MS Mincho"/>
                <a:cs typeface="Times New Roman"/>
              </a:rPr>
              <a:t>        ''  using the </a:t>
            </a:r>
            <a:r>
              <a:rPr lang="en-US" sz="1800" dirty="0" err="1" smtClean="0">
                <a:solidFill>
                  <a:srgbClr val="008000"/>
                </a:solidFill>
                <a:latin typeface="Courier New"/>
                <a:ea typeface="MS Mincho"/>
                <a:cs typeface="Times New Roman"/>
              </a:rPr>
              <a:t>BuiltInParameter</a:t>
            </a:r>
            <a:r>
              <a:rPr lang="en-US" sz="1800" dirty="0" smtClean="0">
                <a:solidFill>
                  <a:srgbClr val="008000"/>
                </a:solidFill>
                <a:latin typeface="Courier New"/>
                <a:ea typeface="MS Mincho"/>
                <a:cs typeface="Times New Roman"/>
              </a:rPr>
              <a:t>, you can sometimes access one </a:t>
            </a:r>
          </a:p>
          <a:p>
            <a:pPr marL="0" marR="0">
              <a:lnSpc>
                <a:spcPct val="115000"/>
              </a:lnSpc>
              <a:spcBef>
                <a:spcPts val="0"/>
              </a:spcBef>
              <a:spcAft>
                <a:spcPts val="0"/>
              </a:spcAft>
            </a:pPr>
            <a:r>
              <a:rPr lang="en-US" sz="1800" dirty="0" smtClean="0">
                <a:solidFill>
                  <a:srgbClr val="008000"/>
                </a:solidFill>
                <a:latin typeface="Courier New"/>
                <a:ea typeface="MS Mincho"/>
                <a:cs typeface="Times New Roman"/>
              </a:rPr>
              <a:t>        ''  that is not in the parameters set.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param</a:t>
            </a:r>
            <a:r>
              <a:rPr lang="en-US" sz="1800" dirty="0" smtClean="0">
                <a:latin typeface="Courier New"/>
                <a:ea typeface="MS Mincho"/>
                <a:cs typeface="Times New Roman"/>
              </a:rPr>
              <a:t> = </a:t>
            </a:r>
            <a:r>
              <a:rPr lang="en-US" sz="1800" b="1" dirty="0" err="1" smtClean="0">
                <a:latin typeface="Courier New"/>
                <a:ea typeface="MS Mincho"/>
                <a:cs typeface="Times New Roman"/>
              </a:rPr>
              <a:t>elem.Parameter</a:t>
            </a:r>
            <a:r>
              <a:rPr lang="en-US" sz="1800" b="1" dirty="0" smtClean="0">
                <a:latin typeface="Courier New"/>
                <a:ea typeface="MS Mincho"/>
                <a:cs typeface="Times New Roman"/>
              </a:rPr>
              <a:t>(</a:t>
            </a:r>
            <a:r>
              <a:rPr lang="en-US" sz="1800" b="1" dirty="0" err="1" smtClean="0">
                <a:latin typeface="Courier New"/>
                <a:ea typeface="MS Mincho"/>
                <a:cs typeface="Times New Roman"/>
              </a:rPr>
              <a:t>BuiltInParameter.SYMBOL_FAMILY_AND_TYPE_NAMES_PARAM</a:t>
            </a:r>
            <a:r>
              <a:rPr lang="en-US" sz="1800" b="1" dirty="0" smtClean="0">
                <a:latin typeface="Courier New"/>
                <a:ea typeface="MS Mincho"/>
                <a:cs typeface="Times New Roman"/>
              </a:rPr>
              <a:t>)</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param</a:t>
            </a:r>
            <a:r>
              <a:rPr lang="en-US" sz="1800" dirty="0" smtClean="0">
                <a:latin typeface="Courier New"/>
                <a:ea typeface="MS Mincho"/>
                <a:cs typeface="Times New Roman"/>
              </a:rPr>
              <a:t> = </a:t>
            </a:r>
            <a:r>
              <a:rPr lang="en-US" sz="1800" b="1" dirty="0" err="1" smtClean="0">
                <a:latin typeface="Courier New"/>
                <a:ea typeface="MS Mincho"/>
                <a:cs typeface="Times New Roman"/>
              </a:rPr>
              <a:t>elem.Parameter</a:t>
            </a:r>
            <a:r>
              <a:rPr lang="en-US" sz="1800" b="1" dirty="0" smtClean="0">
                <a:latin typeface="Courier New"/>
                <a:ea typeface="MS Mincho"/>
                <a:cs typeface="Times New Roman"/>
              </a:rPr>
              <a:t>(</a:t>
            </a:r>
            <a:r>
              <a:rPr lang="en-US" sz="1800" b="1" dirty="0" err="1" smtClean="0">
                <a:latin typeface="Courier New"/>
                <a:ea typeface="MS Mincho"/>
                <a:cs typeface="Times New Roman"/>
              </a:rPr>
              <a:t>BuiltInParameter.SYMBOL_FAMILY_NAME_PARAM</a:t>
            </a:r>
            <a:r>
              <a:rPr lang="en-US" sz="1800" b="1" dirty="0" smtClean="0">
                <a:latin typeface="Courier New"/>
                <a:ea typeface="MS Mincho"/>
                <a:cs typeface="Times New Roman"/>
              </a:rPr>
              <a:t>)</a:t>
            </a:r>
          </a:p>
          <a:p>
            <a:pPr marL="0" marR="0">
              <a:lnSpc>
                <a:spcPct val="115000"/>
              </a:lnSpc>
              <a:spcBef>
                <a:spcPts val="0"/>
              </a:spcBef>
              <a:spcAft>
                <a:spcPts val="0"/>
              </a:spcAft>
            </a:pPr>
            <a:r>
              <a:rPr lang="en-US" sz="1800" dirty="0" smtClean="0">
                <a:latin typeface="Courier New"/>
                <a:ea typeface="MS Mincho"/>
                <a:cs typeface="Times New Roman"/>
              </a:rPr>
              <a:t>        ...</a:t>
            </a:r>
          </a:p>
          <a:p>
            <a:pPr marL="0" marR="0">
              <a:lnSpc>
                <a:spcPct val="115000"/>
              </a:lnSpc>
              <a:spcBef>
                <a:spcPts val="0"/>
              </a:spcBef>
              <a:spcAft>
                <a:spcPts val="0"/>
              </a:spcAft>
            </a:pPr>
            <a:r>
              <a:rPr lang="en-US" sz="1800" b="1" dirty="0" smtClean="0">
                <a:latin typeface="Calibri"/>
                <a:ea typeface="MS Mincho"/>
                <a:cs typeface="Times New Roman"/>
              </a:rPr>
              <a:t>&lt;/VB.NET&gt;</a:t>
            </a:r>
            <a:r>
              <a:rPr lang="en-US" sz="1800" dirty="0" smtClean="0">
                <a:latin typeface="Calibri"/>
                <a:ea typeface="MS Mincho"/>
                <a:cs typeface="Times New Roman"/>
              </a:rPr>
              <a:t> </a:t>
            </a: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DB Element</a:t>
            </a:r>
            <a:br>
              <a:rPr lang="en-US" dirty="0" smtClean="0"/>
            </a:br>
            <a:r>
              <a:rPr lang="en-US" sz="2800" b="0" i="1" dirty="0" smtClean="0">
                <a:solidFill>
                  <a:schemeClr val="accent4"/>
                </a:solidFill>
              </a:rPr>
              <a:t>Location </a:t>
            </a:r>
            <a:endParaRPr lang="en-US" dirty="0"/>
          </a:p>
        </p:txBody>
      </p:sp>
      <p:sp>
        <p:nvSpPr>
          <p:cNvPr id="3" name="Content Placeholder 2"/>
          <p:cNvSpPr>
            <a:spLocks noGrp="1"/>
          </p:cNvSpPr>
          <p:nvPr>
            <p:ph idx="1"/>
          </p:nvPr>
        </p:nvSpPr>
        <p:spPr/>
        <p:txBody>
          <a:bodyPr/>
          <a:lstStyle/>
          <a:p>
            <a:pPr lvl="0"/>
            <a:r>
              <a:rPr lang="en-US" dirty="0" smtClean="0"/>
              <a:t>Location property  </a:t>
            </a:r>
          </a:p>
          <a:p>
            <a:pPr lvl="0"/>
            <a:r>
              <a:rPr lang="en-US" dirty="0" smtClean="0"/>
              <a:t>Location is further derived in two forms:  </a:t>
            </a:r>
          </a:p>
          <a:p>
            <a:pPr lvl="2"/>
            <a:r>
              <a:rPr lang="en-US" sz="2800" dirty="0" err="1" smtClean="0"/>
              <a:t>LocationPoint</a:t>
            </a:r>
            <a:r>
              <a:rPr lang="en-US" sz="2800" dirty="0" smtClean="0"/>
              <a:t> - point-based location (e.g., furniture) </a:t>
            </a:r>
          </a:p>
          <a:p>
            <a:pPr lvl="2"/>
            <a:r>
              <a:rPr lang="en-US" sz="2800" dirty="0" err="1" smtClean="0"/>
              <a:t>LocationCurve</a:t>
            </a:r>
            <a:r>
              <a:rPr lang="en-US" sz="2800" dirty="0" smtClean="0"/>
              <a:t> – line-based location  (e.g., wall) </a:t>
            </a:r>
          </a:p>
          <a:p>
            <a:pPr lvl="0"/>
            <a:r>
              <a:rPr lang="en-US" dirty="0" smtClean="0"/>
              <a:t>You will need to cast to </a:t>
            </a:r>
            <a:r>
              <a:rPr lang="en-US" dirty="0" err="1" smtClean="0"/>
              <a:t>LocationPoint</a:t>
            </a:r>
            <a:r>
              <a:rPr lang="en-US" dirty="0" smtClean="0"/>
              <a:t> or </a:t>
            </a:r>
            <a:r>
              <a:rPr lang="en-US" dirty="0" err="1" smtClean="0"/>
              <a:t>LocationCurve</a:t>
            </a:r>
            <a:r>
              <a:rPr lang="en-US" dirty="0" smtClean="0"/>
              <a:t> in order to access more properties.</a:t>
            </a:r>
            <a:endParaRPr lang="en-US" dirty="0"/>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endParaRPr lang="en-US" dirty="0"/>
          </a:p>
        </p:txBody>
      </p:sp>
      <p:sp>
        <p:nvSpPr>
          <p:cNvPr id="4" name="TextBox 3"/>
          <p:cNvSpPr txBox="1"/>
          <p:nvPr/>
        </p:nvSpPr>
        <p:spPr>
          <a:xfrm>
            <a:off x="0" y="-1"/>
            <a:ext cx="13011150" cy="9011698"/>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endParaRPr lang="en-US" sz="2400" b="1" dirty="0" smtClean="0">
              <a:latin typeface="Calibri"/>
              <a:ea typeface="MS Mincho"/>
              <a:cs typeface="Times New Roman"/>
            </a:endParaRPr>
          </a:p>
          <a:p>
            <a:pPr marL="0" marR="0">
              <a:lnSpc>
                <a:spcPct val="115000"/>
              </a:lnSpc>
              <a:spcBef>
                <a:spcPts val="0"/>
              </a:spcBef>
              <a:spcAft>
                <a:spcPts val="0"/>
              </a:spcAft>
            </a:pPr>
            <a:r>
              <a:rPr lang="en-US" sz="2400" b="1" dirty="0" smtClean="0">
                <a:latin typeface="Calibri"/>
                <a:ea typeface="MS Mincho"/>
                <a:cs typeface="Times New Roman"/>
              </a:rPr>
              <a:t>&lt;VB.NET&gt;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show the location information of the given element.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Public</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Sub</a:t>
            </a:r>
            <a:r>
              <a:rPr lang="en-US" sz="1800" dirty="0" smtClean="0">
                <a:latin typeface="Courier New"/>
                <a:ea typeface="MS Mincho"/>
                <a:cs typeface="Times New Roman"/>
              </a:rPr>
              <a:t> </a:t>
            </a:r>
            <a:r>
              <a:rPr lang="en-US" sz="1800" dirty="0" err="1" smtClean="0">
                <a:latin typeface="Courier New"/>
                <a:ea typeface="MS Mincho"/>
                <a:cs typeface="Times New Roman"/>
              </a:rPr>
              <a:t>ShowLocation</a:t>
            </a:r>
            <a:r>
              <a:rPr lang="en-US" sz="1800" dirty="0" smtClean="0">
                <a:latin typeface="Courier New"/>
                <a:ea typeface="MS Mincho"/>
                <a:cs typeface="Times New Roman"/>
              </a:rPr>
              <a:t>(</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elem</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Element)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s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r>
              <a:rPr lang="en-US" sz="1800" dirty="0" smtClean="0">
                <a:latin typeface="Courier New"/>
                <a:ea typeface="MS Mincho"/>
                <a:cs typeface="Times New Roman"/>
              </a:rPr>
              <a:t> = </a:t>
            </a:r>
            <a:r>
              <a:rPr lang="en-US" sz="1800" dirty="0" smtClean="0">
                <a:solidFill>
                  <a:srgbClr val="A31515"/>
                </a:solidFill>
                <a:latin typeface="Courier New"/>
                <a:ea typeface="MS Mincho"/>
                <a:cs typeface="Times New Roman"/>
              </a:rPr>
              <a:t>"Location Information: "</a:t>
            </a:r>
            <a:r>
              <a:rPr lang="en-US" sz="1800" dirty="0" smtClean="0">
                <a:latin typeface="Courier New"/>
                <a:ea typeface="MS Mincho"/>
                <a:cs typeface="Times New Roman"/>
              </a:rPr>
              <a:t> + </a:t>
            </a:r>
            <a:r>
              <a:rPr lang="en-US" sz="1800" dirty="0" err="1" smtClean="0">
                <a:latin typeface="Courier New"/>
                <a:ea typeface="MS Mincho"/>
                <a:cs typeface="Times New Roman"/>
              </a:rPr>
              <a:t>vbCr</a:t>
            </a:r>
            <a:r>
              <a:rPr lang="en-US" sz="1800" dirty="0" smtClean="0">
                <a:latin typeface="Courier New"/>
                <a:ea typeface="MS Mincho"/>
                <a:cs typeface="Times New Roman"/>
              </a:rPr>
              <a:t> + </a:t>
            </a:r>
            <a:r>
              <a:rPr lang="en-US" sz="1800" dirty="0" err="1" smtClean="0">
                <a:latin typeface="Courier New"/>
                <a:ea typeface="MS Mincho"/>
                <a:cs typeface="Times New Roman"/>
              </a:rPr>
              <a:t>vbCr</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loc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Location = </a:t>
            </a:r>
            <a:r>
              <a:rPr lang="en-US" sz="1800" b="1" dirty="0" err="1" smtClean="0">
                <a:latin typeface="Courier New"/>
                <a:ea typeface="MS Mincho"/>
                <a:cs typeface="Times New Roman"/>
              </a:rPr>
              <a:t>elem.Location</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TypeOf</a:t>
            </a:r>
            <a:r>
              <a:rPr lang="en-US" sz="1800" dirty="0" smtClean="0">
                <a:latin typeface="Courier New"/>
                <a:ea typeface="MS Mincho"/>
                <a:cs typeface="Times New Roman"/>
              </a:rPr>
              <a:t> loc </a:t>
            </a:r>
            <a:r>
              <a:rPr lang="en-US" sz="1800" dirty="0" smtClean="0">
                <a:solidFill>
                  <a:srgbClr val="0000FF"/>
                </a:solidFill>
                <a:latin typeface="Courier New"/>
                <a:ea typeface="MS Mincho"/>
                <a:cs typeface="Times New Roman"/>
              </a:rPr>
              <a:t>Is</a:t>
            </a:r>
            <a:r>
              <a:rPr lang="en-US" sz="1800" dirty="0" smtClean="0">
                <a:latin typeface="Courier New"/>
                <a:ea typeface="MS Mincho"/>
                <a:cs typeface="Times New Roman"/>
              </a:rPr>
              <a:t> </a:t>
            </a:r>
            <a:r>
              <a:rPr lang="en-US" sz="1800" b="1" dirty="0" err="1" smtClean="0">
                <a:latin typeface="Courier New"/>
                <a:ea typeface="MS Mincho"/>
                <a:cs typeface="Times New Roman"/>
              </a:rPr>
              <a:t>LocationPoint</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Then</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(1) we have a location point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locPoint</a:t>
            </a:r>
            <a:r>
              <a:rPr lang="en-US" sz="1800" dirty="0" smtClean="0">
                <a:latin typeface="Courier New"/>
                <a:ea typeface="MS Mincho"/>
                <a:cs typeface="Times New Roman"/>
              </a:rPr>
              <a:t>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err="1" smtClean="0">
                <a:latin typeface="Courier New"/>
                <a:ea typeface="MS Mincho"/>
                <a:cs typeface="Times New Roman"/>
              </a:rPr>
              <a:t>LocationPoint</a:t>
            </a:r>
            <a:r>
              <a:rPr lang="en-US" sz="1800" dirty="0" smtClean="0">
                <a:latin typeface="Courier New"/>
                <a:ea typeface="MS Mincho"/>
                <a:cs typeface="Times New Roman"/>
              </a:rPr>
              <a:t> = loc</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pt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XYZ = </a:t>
            </a:r>
            <a:r>
              <a:rPr lang="en-US" sz="1800" b="1" dirty="0" err="1" smtClean="0">
                <a:latin typeface="Courier New"/>
                <a:ea typeface="MS Mincho"/>
                <a:cs typeface="Times New Roman"/>
              </a:rPr>
              <a:t>locPoint.Point</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r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Double</a:t>
            </a:r>
            <a:r>
              <a:rPr lang="en-US" sz="1800" dirty="0" smtClean="0">
                <a:latin typeface="Courier New"/>
                <a:ea typeface="MS Mincho"/>
                <a:cs typeface="Times New Roman"/>
              </a:rPr>
              <a:t> = </a:t>
            </a:r>
            <a:r>
              <a:rPr lang="en-US" sz="1800" b="1" dirty="0" err="1" smtClean="0">
                <a:latin typeface="Courier New"/>
                <a:ea typeface="MS Mincho"/>
                <a:cs typeface="Times New Roman"/>
              </a:rPr>
              <a:t>locPoint.Rotation</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ElseIf</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TypeOf</a:t>
            </a:r>
            <a:r>
              <a:rPr lang="en-US" sz="1800" dirty="0" smtClean="0">
                <a:latin typeface="Courier New"/>
                <a:ea typeface="MS Mincho"/>
                <a:cs typeface="Times New Roman"/>
              </a:rPr>
              <a:t> loc </a:t>
            </a:r>
            <a:r>
              <a:rPr lang="en-US" sz="1800" dirty="0" smtClean="0">
                <a:solidFill>
                  <a:srgbClr val="0000FF"/>
                </a:solidFill>
                <a:latin typeface="Courier New"/>
                <a:ea typeface="MS Mincho"/>
                <a:cs typeface="Times New Roman"/>
              </a:rPr>
              <a:t>Is</a:t>
            </a:r>
            <a:r>
              <a:rPr lang="en-US" sz="1800" dirty="0" smtClean="0">
                <a:latin typeface="Courier New"/>
                <a:ea typeface="MS Mincho"/>
                <a:cs typeface="Times New Roman"/>
              </a:rPr>
              <a:t> </a:t>
            </a:r>
            <a:r>
              <a:rPr lang="en-US" sz="1800" b="1" dirty="0" err="1" smtClean="0">
                <a:latin typeface="Courier New"/>
                <a:ea typeface="MS Mincho"/>
                <a:cs typeface="Times New Roman"/>
              </a:rPr>
              <a:t>LocationCurve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Then</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(2) we have a location curve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locCurve</a:t>
            </a:r>
            <a:r>
              <a:rPr lang="en-US" sz="1800" dirty="0" smtClean="0">
                <a:latin typeface="Courier New"/>
                <a:ea typeface="MS Mincho"/>
                <a:cs typeface="Times New Roman"/>
              </a:rPr>
              <a:t>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err="1" smtClean="0">
                <a:latin typeface="Courier New"/>
                <a:ea typeface="MS Mincho"/>
                <a:cs typeface="Times New Roman"/>
              </a:rPr>
              <a:t>LocationCurve</a:t>
            </a:r>
            <a:r>
              <a:rPr lang="en-US" sz="1800" b="1" dirty="0" smtClean="0">
                <a:latin typeface="Courier New"/>
                <a:ea typeface="MS Mincho"/>
                <a:cs typeface="Times New Roman"/>
              </a:rPr>
              <a:t> </a:t>
            </a:r>
            <a:r>
              <a:rPr lang="en-US" sz="1800" dirty="0" smtClean="0">
                <a:latin typeface="Courier New"/>
                <a:ea typeface="MS Mincho"/>
                <a:cs typeface="Times New Roman"/>
              </a:rPr>
              <a:t>= loc</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crv</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Curve = </a:t>
            </a:r>
            <a:r>
              <a:rPr lang="en-US" sz="1800" b="1" dirty="0" err="1" smtClean="0">
                <a:latin typeface="Courier New"/>
                <a:ea typeface="MS Mincho"/>
                <a:cs typeface="Times New Roman"/>
              </a:rPr>
              <a:t>locCurve.Curve</a:t>
            </a:r>
            <a:endParaRPr lang="en-US" sz="1800" b="1" dirty="0" smtClean="0">
              <a:latin typeface="Courier New"/>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2400" dirty="0" smtClean="0">
                <a:latin typeface="Calibri"/>
                <a:ea typeface="MS Mincho"/>
                <a:cs typeface="Times New Roman"/>
              </a:rPr>
              <a:t>                      </a:t>
            </a:r>
            <a:r>
              <a:rPr lang="en-US" sz="1800" dirty="0" smtClean="0">
                <a:latin typeface="Courier New"/>
                <a:ea typeface="MS Mincho"/>
                <a:cs typeface="Times New Roman"/>
              </a:rPr>
              <a:t>s = s + </a:t>
            </a:r>
            <a:r>
              <a:rPr lang="en-US" sz="1800" dirty="0" smtClean="0">
                <a:solidFill>
                  <a:srgbClr val="A31515"/>
                </a:solidFill>
                <a:latin typeface="Courier New"/>
                <a:ea typeface="MS Mincho"/>
                <a:cs typeface="Times New Roman"/>
              </a:rPr>
              <a:t>"</a:t>
            </a:r>
            <a:r>
              <a:rPr lang="en-US" sz="1800" dirty="0" err="1" smtClean="0">
                <a:solidFill>
                  <a:srgbClr val="A31515"/>
                </a:solidFill>
                <a:latin typeface="Courier New"/>
                <a:ea typeface="MS Mincho"/>
                <a:cs typeface="Times New Roman"/>
              </a:rPr>
              <a:t>EndPoint</a:t>
            </a:r>
            <a:r>
              <a:rPr lang="en-US" sz="1800" dirty="0" smtClean="0">
                <a:solidFill>
                  <a:srgbClr val="A31515"/>
                </a:solidFill>
                <a:latin typeface="Courier New"/>
                <a:ea typeface="MS Mincho"/>
                <a:cs typeface="Times New Roman"/>
              </a:rPr>
              <a:t>(0)/Start Point = "</a:t>
            </a:r>
            <a:r>
              <a:rPr lang="en-US" sz="1800" dirty="0" smtClean="0">
                <a:latin typeface="Courier New"/>
                <a:ea typeface="MS Mincho"/>
                <a:cs typeface="Times New Roman"/>
              </a:rPr>
              <a:t> + </a:t>
            </a:r>
            <a:r>
              <a:rPr lang="en-US" sz="1800" dirty="0" err="1" smtClean="0">
                <a:latin typeface="Courier New"/>
                <a:ea typeface="MS Mincho"/>
                <a:cs typeface="Times New Roman"/>
              </a:rPr>
              <a:t>PointToString</a:t>
            </a:r>
            <a:r>
              <a:rPr lang="en-US" sz="1800" dirty="0" smtClean="0">
                <a:latin typeface="Courier New"/>
                <a:ea typeface="MS Mincho"/>
                <a:cs typeface="Times New Roman"/>
              </a:rPr>
              <a:t>(</a:t>
            </a:r>
            <a:r>
              <a:rPr lang="en-US" sz="1800" b="1" dirty="0" err="1" smtClean="0">
                <a:latin typeface="Courier New"/>
                <a:ea typeface="MS Mincho"/>
                <a:cs typeface="Times New Roman"/>
              </a:rPr>
              <a:t>crv.EndPoint</a:t>
            </a:r>
            <a:r>
              <a:rPr lang="en-US" sz="1800" dirty="0" smtClean="0">
                <a:latin typeface="Courier New"/>
                <a:ea typeface="MS Mincho"/>
                <a:cs typeface="Times New Roman"/>
              </a:rPr>
              <a:t>(0))</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s = s + </a:t>
            </a:r>
            <a:r>
              <a:rPr lang="en-US" sz="1800" dirty="0" smtClean="0">
                <a:solidFill>
                  <a:srgbClr val="A31515"/>
                </a:solidFill>
                <a:latin typeface="Courier New"/>
                <a:ea typeface="MS Mincho"/>
                <a:cs typeface="Times New Roman"/>
              </a:rPr>
              <a:t>"</a:t>
            </a:r>
            <a:r>
              <a:rPr lang="en-US" sz="1800" dirty="0" err="1" smtClean="0">
                <a:solidFill>
                  <a:srgbClr val="A31515"/>
                </a:solidFill>
                <a:latin typeface="Courier New"/>
                <a:ea typeface="MS Mincho"/>
                <a:cs typeface="Times New Roman"/>
              </a:rPr>
              <a:t>EndPoint</a:t>
            </a:r>
            <a:r>
              <a:rPr lang="en-US" sz="1800" dirty="0" smtClean="0">
                <a:solidFill>
                  <a:srgbClr val="A31515"/>
                </a:solidFill>
                <a:latin typeface="Courier New"/>
                <a:ea typeface="MS Mincho"/>
                <a:cs typeface="Times New Roman"/>
              </a:rPr>
              <a:t>(1)/End point = "</a:t>
            </a:r>
            <a:r>
              <a:rPr lang="en-US" sz="1800" dirty="0" smtClean="0">
                <a:latin typeface="Courier New"/>
                <a:ea typeface="MS Mincho"/>
                <a:cs typeface="Times New Roman"/>
              </a:rPr>
              <a:t> + </a:t>
            </a:r>
            <a:r>
              <a:rPr lang="en-US" sz="1800" dirty="0" err="1" smtClean="0">
                <a:latin typeface="Courier New"/>
                <a:ea typeface="MS Mincho"/>
                <a:cs typeface="Times New Roman"/>
              </a:rPr>
              <a:t>PointToString</a:t>
            </a:r>
            <a:r>
              <a:rPr lang="en-US" sz="1800" dirty="0" smtClean="0">
                <a:latin typeface="Courier New"/>
                <a:ea typeface="MS Mincho"/>
                <a:cs typeface="Times New Roman"/>
              </a:rPr>
              <a:t>(</a:t>
            </a:r>
            <a:r>
              <a:rPr lang="en-US" sz="1800" dirty="0" err="1" smtClean="0">
                <a:latin typeface="Courier New"/>
                <a:ea typeface="MS Mincho"/>
                <a:cs typeface="Times New Roman"/>
              </a:rPr>
              <a:t>crv.EndPoint</a:t>
            </a:r>
            <a:r>
              <a:rPr lang="en-US" sz="1800" dirty="0" smtClean="0">
                <a:latin typeface="Courier New"/>
                <a:ea typeface="MS Mincho"/>
                <a:cs typeface="Times New Roman"/>
              </a:rPr>
              <a:t>(1))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s = s + </a:t>
            </a:r>
            <a:r>
              <a:rPr lang="en-US" sz="1800" dirty="0" smtClean="0">
                <a:solidFill>
                  <a:srgbClr val="A31515"/>
                </a:solidFill>
                <a:latin typeface="Courier New"/>
                <a:ea typeface="MS Mincho"/>
                <a:cs typeface="Times New Roman"/>
              </a:rPr>
              <a:t>"Length = "</a:t>
            </a:r>
            <a:r>
              <a:rPr lang="en-US" sz="1800" dirty="0" smtClean="0">
                <a:latin typeface="Courier New"/>
                <a:ea typeface="MS Mincho"/>
                <a:cs typeface="Times New Roman"/>
              </a:rPr>
              <a:t> + </a:t>
            </a:r>
            <a:r>
              <a:rPr lang="en-US" sz="1800" b="1" dirty="0" err="1" smtClean="0">
                <a:latin typeface="Courier New"/>
                <a:ea typeface="MS Mincho"/>
                <a:cs typeface="Times New Roman"/>
              </a:rPr>
              <a:t>crv.Length</a:t>
            </a:r>
            <a:r>
              <a:rPr lang="en-US" sz="1800" dirty="0" err="1" smtClean="0">
                <a:latin typeface="Courier New"/>
                <a:ea typeface="MS Mincho"/>
                <a:cs typeface="Times New Roman"/>
              </a:rPr>
              <a:t>.ToString</a:t>
            </a:r>
            <a:r>
              <a:rPr lang="en-US" sz="1800" dirty="0" smtClean="0">
                <a:latin typeface="Courier New"/>
                <a:ea typeface="MS Mincho"/>
                <a:cs typeface="Times New Roman"/>
              </a:rPr>
              <a:t> + </a:t>
            </a:r>
            <a:r>
              <a:rPr lang="en-US" sz="1800" dirty="0" err="1" smtClean="0">
                <a:latin typeface="Courier New"/>
                <a:ea typeface="MS Mincho"/>
                <a:cs typeface="Times New Roman"/>
              </a:rPr>
              <a:t>vbCr</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a:t>
            </a:r>
            <a:r>
              <a:rPr lang="en-US" sz="2400" dirty="0" smtClean="0">
                <a:latin typeface="Calibri"/>
                <a:ea typeface="MS Mincho"/>
                <a:cs typeface="Times New Roman"/>
              </a:rPr>
              <a:t>              …</a:t>
            </a: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Sub</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a:t>
            </a:r>
            <a:r>
              <a:rPr lang="en-US" sz="2400" b="1" dirty="0" smtClean="0">
                <a:latin typeface="Calibri"/>
                <a:ea typeface="MS Mincho"/>
                <a:cs typeface="Times New Roman"/>
              </a:rPr>
              <a:t>&lt;/VB.NET&gt;</a:t>
            </a:r>
            <a:r>
              <a:rPr lang="en-US" sz="2400" dirty="0" smtClean="0">
                <a:latin typeface="Calibri"/>
                <a:ea typeface="MS Mincho"/>
                <a:cs typeface="Times New Roman"/>
              </a:rPr>
              <a:t> </a:t>
            </a:r>
          </a:p>
          <a:p>
            <a:pPr marL="0" marR="0">
              <a:lnSpc>
                <a:spcPct val="115000"/>
              </a:lnSpc>
              <a:spcBef>
                <a:spcPts val="0"/>
              </a:spcBef>
              <a:spcAft>
                <a:spcPts val="0"/>
              </a:spcAft>
            </a:pPr>
            <a:endParaRPr lang="en-US" sz="2400" dirty="0" smtClean="0">
              <a:latin typeface="Calibri"/>
              <a:ea typeface="MS Mincho"/>
              <a:cs typeface="Times New Roman"/>
            </a:endParaRPr>
          </a:p>
        </p:txBody>
      </p:sp>
      <p:sp>
        <p:nvSpPr>
          <p:cNvPr id="2" name="Title 1"/>
          <p:cNvSpPr>
            <a:spLocks noGrp="1"/>
          </p:cNvSpPr>
          <p:nvPr>
            <p:ph type="title"/>
          </p:nvPr>
        </p:nvSpPr>
        <p:spPr>
          <a:xfrm>
            <a:off x="9324975" y="382587"/>
            <a:ext cx="3200400" cy="1417320"/>
          </a:xfrm>
        </p:spPr>
        <p:txBody>
          <a:bodyPr/>
          <a:lstStyle/>
          <a:p>
            <a:r>
              <a:rPr lang="en-US" dirty="0" smtClean="0"/>
              <a:t>DB Element</a:t>
            </a:r>
            <a:br>
              <a:rPr lang="en-US" dirty="0" smtClean="0"/>
            </a:br>
            <a:r>
              <a:rPr lang="en-US" sz="2800" b="0" i="1" dirty="0" smtClean="0">
                <a:solidFill>
                  <a:schemeClr val="accent4"/>
                </a:solidFill>
              </a:rPr>
              <a:t>Location </a:t>
            </a:r>
            <a:endParaRPr lang="en-US" dirty="0"/>
          </a:p>
        </p:txBody>
      </p:sp>
      <p:pic>
        <p:nvPicPr>
          <p:cNvPr id="5" name="Picture 4" descr="DB Element Location.PNG"/>
          <p:cNvPicPr/>
          <p:nvPr/>
        </p:nvPicPr>
        <p:blipFill>
          <a:blip r:embed="rId2" cstate="print"/>
          <a:stretch>
            <a:fillRect/>
          </a:stretch>
        </p:blipFill>
        <p:spPr>
          <a:xfrm>
            <a:off x="6962775" y="2744787"/>
            <a:ext cx="5901637" cy="2438400"/>
          </a:xfrm>
          <a:prstGeom prst="rect">
            <a:avLst/>
          </a:prstGeom>
        </p:spPr>
      </p:pic>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725" y="153987"/>
            <a:ext cx="11762080" cy="1417320"/>
          </a:xfrm>
        </p:spPr>
        <p:txBody>
          <a:bodyPr/>
          <a:lstStyle/>
          <a:p>
            <a:r>
              <a:rPr lang="en-US" dirty="0" smtClean="0"/>
              <a:t>DB Element</a:t>
            </a:r>
            <a:br>
              <a:rPr lang="en-US" dirty="0" smtClean="0"/>
            </a:br>
            <a:r>
              <a:rPr lang="en-US" sz="2800" b="0" i="1" dirty="0" smtClean="0">
                <a:solidFill>
                  <a:schemeClr val="accent4"/>
                </a:solidFill>
              </a:rPr>
              <a:t>Geometry </a:t>
            </a:r>
            <a:endParaRPr lang="en-US" dirty="0"/>
          </a:p>
        </p:txBody>
      </p:sp>
      <p:sp>
        <p:nvSpPr>
          <p:cNvPr id="3" name="Content Placeholder 2"/>
          <p:cNvSpPr>
            <a:spLocks noGrp="1"/>
          </p:cNvSpPr>
          <p:nvPr>
            <p:ph idx="1"/>
          </p:nvPr>
        </p:nvSpPr>
        <p:spPr>
          <a:xfrm>
            <a:off x="593725" y="1677987"/>
            <a:ext cx="11762080" cy="7467600"/>
          </a:xfrm>
        </p:spPr>
        <p:txBody>
          <a:bodyPr/>
          <a:lstStyle/>
          <a:p>
            <a:pPr lvl="0"/>
            <a:r>
              <a:rPr lang="en-US" dirty="0" smtClean="0"/>
              <a:t>Geometry Options – specify the </a:t>
            </a:r>
            <a:r>
              <a:rPr lang="en-US" smtClean="0"/>
              <a:t>detail level</a:t>
            </a:r>
            <a:endParaRPr lang="en-US" dirty="0" smtClean="0"/>
          </a:p>
          <a:p>
            <a:pPr lvl="0"/>
            <a:r>
              <a:rPr lang="en-US" dirty="0" smtClean="0"/>
              <a:t>Kinds </a:t>
            </a:r>
            <a:r>
              <a:rPr lang="en-US" smtClean="0"/>
              <a:t>of geometry objects</a:t>
            </a:r>
            <a:endParaRPr lang="en-US" dirty="0" smtClean="0"/>
          </a:p>
          <a:p>
            <a:pPr lvl="2"/>
            <a:r>
              <a:rPr lang="en-US" dirty="0" smtClean="0"/>
              <a:t>Solid</a:t>
            </a:r>
          </a:p>
          <a:p>
            <a:pPr lvl="2"/>
            <a:r>
              <a:rPr lang="en-US" dirty="0" smtClean="0"/>
              <a:t>Geometry Instance (a instance </a:t>
            </a:r>
            <a:r>
              <a:rPr lang="en-US" smtClean="0"/>
              <a:t>of a symbol element, e.g. door or window</a:t>
            </a:r>
            <a:endParaRPr lang="en-US" dirty="0" smtClean="0"/>
          </a:p>
          <a:p>
            <a:pPr lvl="2"/>
            <a:r>
              <a:rPr lang="en-US" dirty="0" smtClean="0"/>
              <a:t>Curve</a:t>
            </a:r>
          </a:p>
          <a:p>
            <a:pPr lvl="2"/>
            <a:r>
              <a:rPr lang="en-US" smtClean="0"/>
              <a:t>Mesh</a:t>
            </a:r>
            <a:endParaRPr lang="en-US" dirty="0" smtClean="0"/>
          </a:p>
          <a:p>
            <a:r>
              <a:rPr lang="en-US" dirty="0" smtClean="0"/>
              <a:t>Further drill </a:t>
            </a:r>
            <a:r>
              <a:rPr lang="en-US" smtClean="0"/>
              <a:t>down into </a:t>
            </a:r>
            <a:r>
              <a:rPr lang="en-US" dirty="0" smtClean="0"/>
              <a:t>Solids/Faces/Edges - </a:t>
            </a:r>
            <a:r>
              <a:rPr lang="en-US" smtClean="0"/>
              <a:t>use RevitLookup</a:t>
            </a:r>
            <a:endParaRPr lang="en-US" dirty="0" smtClean="0"/>
          </a:p>
          <a:p>
            <a:r>
              <a:rPr lang="en-US" err="1" smtClean="0"/>
              <a:t>RevitCommands</a:t>
            </a:r>
            <a:r>
              <a:rPr lang="en-US" smtClean="0"/>
              <a:t> SDK sample </a:t>
            </a:r>
            <a:r>
              <a:rPr lang="en-US" dirty="0" smtClean="0"/>
              <a:t>has a </a:t>
            </a:r>
            <a:r>
              <a:rPr lang="en-US" smtClean="0"/>
              <a:t>simple example</a:t>
            </a:r>
            <a:endParaRPr lang="en-US" dirty="0" smtClean="0"/>
          </a:p>
          <a:p>
            <a:r>
              <a:rPr lang="en-US" smtClean="0"/>
              <a:t>SDK samples </a:t>
            </a:r>
            <a:r>
              <a:rPr lang="en-US" dirty="0" smtClean="0"/>
              <a:t>show geometry access with </a:t>
            </a:r>
            <a:r>
              <a:rPr lang="en-US" smtClean="0"/>
              <a:t>a viewer</a:t>
            </a:r>
            <a:endParaRPr lang="en-US" dirty="0" smtClean="0"/>
          </a:p>
          <a:p>
            <a:pPr lvl="2"/>
            <a:r>
              <a:rPr lang="en-US" dirty="0" err="1" smtClean="0"/>
              <a:t>ElementViewer</a:t>
            </a:r>
            <a:endParaRPr lang="en-US" dirty="0" smtClean="0"/>
          </a:p>
          <a:p>
            <a:pPr lvl="2"/>
            <a:r>
              <a:rPr lang="en-US" dirty="0" err="1" smtClean="0"/>
              <a:t>RoomViewer</a:t>
            </a:r>
            <a:endParaRPr lang="en-US" dirty="0" smtClean="0"/>
          </a:p>
          <a:p>
            <a:pPr lvl="2"/>
            <a:r>
              <a:rPr lang="en-US" smtClean="0"/>
              <a:t>AnalyticalViewer</a:t>
            </a:r>
          </a:p>
          <a:p>
            <a:r>
              <a:rPr lang="en-US" smtClean="0"/>
              <a:t>Further viewing options</a:t>
            </a:r>
          </a:p>
          <a:p>
            <a:pPr lvl="2"/>
            <a:r>
              <a:rPr lang="en-US" smtClean="0"/>
              <a:t>SVG Simple Vector Graphics, VRML Virtual Reality Markup Language, OpenGL, DirectX, many public domain viewers</a:t>
            </a:r>
            <a:endParaRPr lang="en-US" dirty="0" smtClean="0"/>
          </a:p>
          <a:p>
            <a:pPr lvl="2"/>
            <a:endParaRPr lang="en-US" dirty="0"/>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Filtering </a:t>
            </a:r>
            <a:endParaRPr lang="en-US" dirty="0"/>
          </a:p>
        </p:txBody>
      </p:sp>
      <p:sp>
        <p:nvSpPr>
          <p:cNvPr id="3" name="Rectangle 3"/>
          <p:cNvSpPr txBox="1">
            <a:spLocks noChangeArrowheads="1"/>
          </p:cNvSpPr>
          <p:nvPr/>
        </p:nvSpPr>
        <p:spPr>
          <a:xfrm>
            <a:off x="561975" y="5106987"/>
            <a:ext cx="7983659"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kumimoji="0" lang="en-US"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rPr>
              <a:t>Element Iterations, Filtering and Queries </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4"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Filtering </a:t>
            </a:r>
            <a:br>
              <a:rPr lang="en-US" dirty="0" smtClean="0"/>
            </a:br>
            <a:r>
              <a:rPr lang="en-US" sz="2800" b="0" i="1" dirty="0" smtClean="0">
                <a:solidFill>
                  <a:schemeClr val="accent4"/>
                </a:solidFill>
              </a:rPr>
              <a:t>Retrieving an Element</a:t>
            </a:r>
            <a:endParaRPr lang="en-US" dirty="0"/>
          </a:p>
        </p:txBody>
      </p:sp>
      <p:sp>
        <p:nvSpPr>
          <p:cNvPr id="3" name="Content Placeholder 2"/>
          <p:cNvSpPr>
            <a:spLocks noGrp="1"/>
          </p:cNvSpPr>
          <p:nvPr>
            <p:ph idx="1"/>
          </p:nvPr>
        </p:nvSpPr>
        <p:spPr/>
        <p:txBody>
          <a:bodyPr/>
          <a:lstStyle/>
          <a:p>
            <a:pPr lvl="0"/>
            <a:r>
              <a:rPr lang="en-US" dirty="0" smtClean="0"/>
              <a:t>Elements in </a:t>
            </a:r>
            <a:r>
              <a:rPr lang="en-US" dirty="0" err="1" smtClean="0"/>
              <a:t>Revit</a:t>
            </a:r>
            <a:r>
              <a:rPr lang="en-US" dirty="0" smtClean="0"/>
              <a:t> is bundled in one sack  </a:t>
            </a:r>
          </a:p>
          <a:p>
            <a:pPr lvl="0"/>
            <a:r>
              <a:rPr lang="en-US" dirty="0" smtClean="0"/>
              <a:t>To retrieve an element of interest, you will need to iterate, filter and/or query them. </a:t>
            </a:r>
          </a:p>
          <a:p>
            <a:pPr lvl="0"/>
            <a:r>
              <a:rPr lang="en-US" dirty="0" smtClean="0"/>
              <a:t>Typically, we would like to: </a:t>
            </a:r>
          </a:p>
          <a:p>
            <a:pPr marL="1165458" lvl="2" indent="-514350">
              <a:buFont typeface="+mj-lt"/>
              <a:buAutoNum type="arabicPeriod"/>
            </a:pPr>
            <a:r>
              <a:rPr lang="en-US" sz="2800" dirty="0" smtClean="0"/>
              <a:t>Retrieve a list of family types </a:t>
            </a:r>
            <a:r>
              <a:rPr lang="en-US" sz="2800" dirty="0" smtClean="0">
                <a:solidFill>
                  <a:schemeClr val="bg1">
                    <a:lumMod val="65000"/>
                  </a:schemeClr>
                </a:solidFill>
              </a:rPr>
              <a:t>(e.g., wall types, door types) </a:t>
            </a:r>
          </a:p>
          <a:p>
            <a:pPr marL="1165458" lvl="2" indent="-514350">
              <a:buFont typeface="+mj-lt"/>
              <a:buAutoNum type="arabicPeriod"/>
            </a:pPr>
            <a:r>
              <a:rPr lang="en-US" sz="2800" dirty="0" smtClean="0"/>
              <a:t>Retrieve instances of a specific object class </a:t>
            </a:r>
            <a:br>
              <a:rPr lang="en-US" sz="2800" dirty="0" smtClean="0"/>
            </a:br>
            <a:r>
              <a:rPr lang="en-US" sz="2800" dirty="0" smtClean="0">
                <a:solidFill>
                  <a:schemeClr val="bg1">
                    <a:lumMod val="65000"/>
                  </a:schemeClr>
                </a:solidFill>
              </a:rPr>
              <a:t>(e.g., all the walls, all the doors) </a:t>
            </a:r>
          </a:p>
          <a:p>
            <a:pPr marL="1165458" lvl="2" indent="-514350">
              <a:buFont typeface="+mj-lt"/>
              <a:buAutoNum type="arabicPeriod"/>
            </a:pPr>
            <a:r>
              <a:rPr lang="en-US" sz="2800" dirty="0" smtClean="0"/>
              <a:t>Find a specific family type with a given name </a:t>
            </a:r>
            <a:br>
              <a:rPr lang="en-US" sz="2800" dirty="0" smtClean="0"/>
            </a:br>
            <a:r>
              <a:rPr lang="en-US" dirty="0" smtClean="0">
                <a:solidFill>
                  <a:schemeClr val="bg1">
                    <a:lumMod val="65000"/>
                  </a:schemeClr>
                </a:solidFill>
              </a:rPr>
              <a:t>(e.g., “Basic Wall: Generic – 200mm”, “</a:t>
            </a:r>
            <a:r>
              <a:rPr lang="en-US" dirty="0" err="1" smtClean="0">
                <a:solidFill>
                  <a:schemeClr val="bg1">
                    <a:lumMod val="65000"/>
                  </a:schemeClr>
                </a:solidFill>
              </a:rPr>
              <a:t>M_Single</a:t>
            </a:r>
            <a:r>
              <a:rPr lang="en-US" dirty="0" smtClean="0">
                <a:solidFill>
                  <a:schemeClr val="bg1">
                    <a:lumMod val="65000"/>
                  </a:schemeClr>
                </a:solidFill>
              </a:rPr>
              <a:t>-Flush: 0915 x 2134mm”) </a:t>
            </a:r>
            <a:endParaRPr lang="en-US" sz="2800" dirty="0" smtClean="0">
              <a:solidFill>
                <a:schemeClr val="bg1">
                  <a:lumMod val="65000"/>
                </a:schemeClr>
              </a:solidFill>
            </a:endParaRPr>
          </a:p>
          <a:p>
            <a:pPr marL="1165458" lvl="2" indent="-514350">
              <a:buFont typeface="+mj-lt"/>
              <a:buAutoNum type="arabicPeriod"/>
            </a:pPr>
            <a:r>
              <a:rPr lang="en-US" sz="2800" dirty="0" smtClean="0"/>
              <a:t>Find specific instances </a:t>
            </a:r>
            <a:r>
              <a:rPr lang="en-US" dirty="0" smtClean="0">
                <a:solidFill>
                  <a:schemeClr val="bg1">
                    <a:lumMod val="65000"/>
                  </a:schemeClr>
                </a:solidFill>
              </a:rPr>
              <a:t>(e.g., “Level 1” “View  Plan 1”) </a:t>
            </a:r>
            <a:endParaRPr lang="en-US" sz="2800" dirty="0" smtClean="0">
              <a:solidFill>
                <a:schemeClr val="bg1">
                  <a:lumMod val="65000"/>
                </a:schemeClr>
              </a:solidFill>
            </a:endParaRPr>
          </a:p>
          <a:p>
            <a:pPr lvl="0"/>
            <a:r>
              <a:rPr lang="en-US" dirty="0" smtClean="0"/>
              <a:t> Similar to identifying element, you will need to consider a different approach depending on whether an element is a  component-based or system-based. </a:t>
            </a:r>
            <a:endParaRPr lang="en-US" dirty="0"/>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FilteredElementCollector</a:t>
            </a:r>
            <a:r>
              <a:rPr lang="en-US" dirty="0" smtClean="0"/>
              <a:t> - documentation</a:t>
            </a:r>
            <a:endParaRPr lang="en-US" dirty="0"/>
          </a:p>
        </p:txBody>
      </p:sp>
      <p:sp>
        <p:nvSpPr>
          <p:cNvPr id="3" name="Content Placeholder 2"/>
          <p:cNvSpPr>
            <a:spLocks noGrp="1"/>
          </p:cNvSpPr>
          <p:nvPr>
            <p:ph idx="1"/>
          </p:nvPr>
        </p:nvSpPr>
        <p:spPr>
          <a:xfrm>
            <a:off x="593725" y="2058987"/>
            <a:ext cx="11762080" cy="6699652"/>
          </a:xfrm>
        </p:spPr>
        <p:txBody>
          <a:bodyPr/>
          <a:lstStyle/>
          <a:p>
            <a:r>
              <a:rPr lang="en-US" smtClean="0"/>
              <a:t>Used </a:t>
            </a:r>
            <a:r>
              <a:rPr lang="en-US" dirty="0" smtClean="0"/>
              <a:t>to search, filter and iterate through a set of elements</a:t>
            </a:r>
          </a:p>
          <a:p>
            <a:r>
              <a:rPr lang="en-US" dirty="0" smtClean="0"/>
              <a:t>A</a:t>
            </a:r>
            <a:r>
              <a:rPr lang="en-US" smtClean="0"/>
              <a:t>ssign </a:t>
            </a:r>
            <a:r>
              <a:rPr lang="en-US" dirty="0" smtClean="0"/>
              <a:t>a variety of conditions to filter the elements which are returned. </a:t>
            </a:r>
          </a:p>
          <a:p>
            <a:r>
              <a:rPr lang="en-US" dirty="0" smtClean="0"/>
              <a:t>R</a:t>
            </a:r>
            <a:r>
              <a:rPr lang="en-US" smtClean="0"/>
              <a:t>equires </a:t>
            </a:r>
            <a:r>
              <a:rPr lang="en-US" dirty="0" smtClean="0"/>
              <a:t>that at least one condition be set before making the attempt to access the elements, otherwise exception thrown.</a:t>
            </a:r>
          </a:p>
          <a:p>
            <a:r>
              <a:rPr lang="en-US" smtClean="0"/>
              <a:t>Supports </a:t>
            </a:r>
            <a:r>
              <a:rPr lang="en-US" dirty="0" smtClean="0"/>
              <a:t>the </a:t>
            </a:r>
            <a:r>
              <a:rPr lang="en-US" dirty="0" err="1" smtClean="0"/>
              <a:t>IEnumerable</a:t>
            </a:r>
            <a:r>
              <a:rPr lang="en-US" dirty="0" smtClean="0"/>
              <a:t> interface</a:t>
            </a:r>
          </a:p>
          <a:p>
            <a:pPr lvl="1"/>
            <a:r>
              <a:rPr lang="en-US" dirty="0" smtClean="0"/>
              <a:t>Tip: because the </a:t>
            </a:r>
            <a:r>
              <a:rPr lang="en-US" dirty="0" err="1" smtClean="0"/>
              <a:t>ElementFilters</a:t>
            </a:r>
            <a:r>
              <a:rPr lang="en-US" dirty="0" smtClean="0"/>
              <a:t> and the shortcut methods offered by this class process elements in native code before their managed wrappers are generated, better performance will be obtained by using as many native filters as possible on the collector before attempting to process the results using </a:t>
            </a:r>
            <a:r>
              <a:rPr lang="en-US" smtClean="0"/>
              <a:t>LINQ queries</a:t>
            </a:r>
            <a:endParaRPr lang="en-US" dirty="0" smtClean="0"/>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Revit</a:t>
            </a:r>
            <a:r>
              <a:rPr lang="en-US" dirty="0" smtClean="0"/>
              <a:t> </a:t>
            </a:r>
            <a:r>
              <a:rPr lang="en-US" smtClean="0"/>
              <a:t>API Assemblies</a:t>
            </a:r>
            <a:endParaRPr lang="en-US" dirty="0"/>
          </a:p>
        </p:txBody>
      </p:sp>
      <p:sp>
        <p:nvSpPr>
          <p:cNvPr id="3" name="Content Placeholder 2"/>
          <p:cNvSpPr>
            <a:spLocks noGrp="1"/>
          </p:cNvSpPr>
          <p:nvPr>
            <p:ph idx="1"/>
          </p:nvPr>
        </p:nvSpPr>
        <p:spPr/>
        <p:txBody>
          <a:bodyPr/>
          <a:lstStyle/>
          <a:p>
            <a:pPr>
              <a:spcBef>
                <a:spcPts val="1800"/>
              </a:spcBef>
              <a:defRPr/>
            </a:pPr>
            <a:r>
              <a:rPr lang="en-GB" dirty="0" err="1" smtClean="0"/>
              <a:t>Revit</a:t>
            </a:r>
            <a:r>
              <a:rPr lang="en-GB" dirty="0" smtClean="0"/>
              <a:t> API </a:t>
            </a:r>
            <a:r>
              <a:rPr lang="en-GB" smtClean="0"/>
              <a:t>assembly DLLs </a:t>
            </a:r>
            <a:r>
              <a:rPr lang="en-GB" dirty="0" smtClean="0"/>
              <a:t>are present in every </a:t>
            </a:r>
            <a:r>
              <a:rPr lang="en-GB" dirty="0" err="1" smtClean="0"/>
              <a:t>Revit</a:t>
            </a:r>
            <a:r>
              <a:rPr lang="en-GB" dirty="0" smtClean="0"/>
              <a:t> installation </a:t>
            </a:r>
          </a:p>
          <a:p>
            <a:pPr lvl="1">
              <a:spcBef>
                <a:spcPts val="1800"/>
              </a:spcBef>
              <a:defRPr/>
            </a:pPr>
            <a:r>
              <a:rPr lang="en-GB" dirty="0" smtClean="0"/>
              <a:t>RevitAPI.dll</a:t>
            </a:r>
          </a:p>
          <a:p>
            <a:pPr lvl="1">
              <a:spcBef>
                <a:spcPts val="0"/>
              </a:spcBef>
              <a:defRPr/>
            </a:pPr>
            <a:r>
              <a:rPr lang="en-GB" dirty="0" smtClean="0"/>
              <a:t>RevitAPIUI.dll</a:t>
            </a:r>
          </a:p>
          <a:p>
            <a:pPr>
              <a:spcBef>
                <a:spcPts val="1200"/>
              </a:spcBef>
            </a:pPr>
            <a:r>
              <a:rPr lang="en-US" smtClean="0"/>
              <a:t>Separate DB </a:t>
            </a:r>
            <a:r>
              <a:rPr lang="en-US" dirty="0" smtClean="0"/>
              <a:t>and </a:t>
            </a:r>
            <a:r>
              <a:rPr lang="en-US" smtClean="0"/>
              <a:t>UI modules for database and user interface</a:t>
            </a:r>
            <a:endParaRPr lang="en-US" dirty="0" smtClean="0"/>
          </a:p>
          <a:p>
            <a:pPr>
              <a:spcBef>
                <a:spcPts val="1800"/>
              </a:spcBef>
              <a:defRPr/>
            </a:pPr>
            <a:r>
              <a:rPr lang="en-GB" dirty="0" err="1" smtClean="0"/>
              <a:t>Revit</a:t>
            </a:r>
            <a:r>
              <a:rPr lang="en-GB" dirty="0" smtClean="0"/>
              <a:t> Architecture, Structure and MEP flavours</a:t>
            </a:r>
          </a:p>
          <a:p>
            <a:pPr marL="975292" lvl="2" indent="-325098"/>
            <a:r>
              <a:rPr lang="en-GB" sz="3100" dirty="0" smtClean="0"/>
              <a:t>Same </a:t>
            </a:r>
            <a:r>
              <a:rPr lang="en-GB" sz="3100" smtClean="0"/>
              <a:t>API DLLs</a:t>
            </a:r>
          </a:p>
          <a:p>
            <a:pPr marL="975292" lvl="2" indent="-325098"/>
            <a:r>
              <a:rPr lang="en-US" sz="3100" smtClean="0"/>
              <a:t>Almost all functionality is identical</a:t>
            </a:r>
            <a:endParaRPr lang="en-GB" sz="3100" dirty="0" smtClean="0"/>
          </a:p>
          <a:p>
            <a:pPr marL="975292" lvl="2" indent="-325098"/>
            <a:r>
              <a:rPr lang="en-GB" sz="3100" smtClean="0"/>
              <a:t>Some specific functionality is only active in </a:t>
            </a:r>
            <a:r>
              <a:rPr lang="en-GB" sz="3100" dirty="0" smtClean="0"/>
              <a:t>Architecture, MEP or Structure </a:t>
            </a:r>
            <a:endParaRPr lang="en-US" dirty="0" smtClean="0"/>
          </a:p>
          <a:p>
            <a:endParaRPr lang="en-US" dirty="0" smtClean="0"/>
          </a:p>
          <a:p>
            <a:endParaRPr lang="en-US" dirty="0"/>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Filter types</a:t>
            </a:r>
          </a:p>
        </p:txBody>
      </p:sp>
      <p:sp>
        <p:nvSpPr>
          <p:cNvPr id="3" name="Content Placeholder 2"/>
          <p:cNvSpPr>
            <a:spLocks noGrp="1"/>
          </p:cNvSpPr>
          <p:nvPr>
            <p:ph idx="1"/>
          </p:nvPr>
        </p:nvSpPr>
        <p:spPr>
          <a:xfrm>
            <a:off x="593725" y="1677987"/>
            <a:ext cx="11762080" cy="7168156"/>
          </a:xfrm>
        </p:spPr>
        <p:txBody>
          <a:bodyPr/>
          <a:lstStyle/>
          <a:p>
            <a:r>
              <a:rPr lang="en-US" dirty="0" smtClean="0"/>
              <a:t>Logical Filters </a:t>
            </a:r>
            <a:r>
              <a:rPr lang="en-US" smtClean="0"/>
              <a:t>– help </a:t>
            </a:r>
            <a:r>
              <a:rPr lang="en-US" dirty="0" smtClean="0"/>
              <a:t>to combine filter logic</a:t>
            </a:r>
          </a:p>
          <a:p>
            <a:pPr lvl="1"/>
            <a:r>
              <a:rPr lang="en-US" dirty="0" smtClean="0"/>
              <a:t>And</a:t>
            </a:r>
          </a:p>
          <a:p>
            <a:pPr lvl="1"/>
            <a:r>
              <a:rPr lang="en-US" dirty="0" smtClean="0"/>
              <a:t>Or</a:t>
            </a:r>
          </a:p>
          <a:p>
            <a:r>
              <a:rPr lang="en-US" dirty="0" smtClean="0"/>
              <a:t>Quick filters </a:t>
            </a:r>
            <a:r>
              <a:rPr lang="en-US" smtClean="0"/>
              <a:t>- use </a:t>
            </a:r>
            <a:r>
              <a:rPr lang="en-US" dirty="0" smtClean="0"/>
              <a:t>an internal element record to determine passing state. This allows </a:t>
            </a:r>
            <a:r>
              <a:rPr lang="en-US" dirty="0" err="1" smtClean="0"/>
              <a:t>Revit</a:t>
            </a:r>
            <a:r>
              <a:rPr lang="en-US" dirty="0" smtClean="0"/>
              <a:t> to find elements which have not been expanded into internal memory yet.</a:t>
            </a:r>
          </a:p>
          <a:p>
            <a:pPr lvl="1"/>
            <a:r>
              <a:rPr lang="en-US" dirty="0" smtClean="0"/>
              <a:t>Examples:</a:t>
            </a:r>
          </a:p>
          <a:p>
            <a:pPr lvl="2"/>
            <a:r>
              <a:rPr lang="en-US" dirty="0" err="1" smtClean="0"/>
              <a:t>ElementClassFilter</a:t>
            </a:r>
            <a:endParaRPr lang="en-US" dirty="0" smtClean="0"/>
          </a:p>
          <a:p>
            <a:pPr lvl="2"/>
            <a:r>
              <a:rPr lang="en-US" dirty="0" err="1" smtClean="0"/>
              <a:t>ElementCategoryFilter</a:t>
            </a:r>
            <a:endParaRPr lang="en-US" dirty="0" smtClean="0"/>
          </a:p>
          <a:p>
            <a:r>
              <a:rPr lang="en-US" dirty="0" smtClean="0"/>
              <a:t>Slow filters – not all information can be obtained by the element record, so these filters must expand to determine passing state.</a:t>
            </a:r>
          </a:p>
          <a:p>
            <a:pPr lvl="1"/>
            <a:r>
              <a:rPr lang="en-US" dirty="0" smtClean="0"/>
              <a:t>Examples:</a:t>
            </a:r>
          </a:p>
          <a:p>
            <a:pPr lvl="2"/>
            <a:r>
              <a:rPr lang="en-US" dirty="0" err="1" smtClean="0"/>
              <a:t>FamilyInstanceFilter</a:t>
            </a:r>
            <a:endParaRPr lang="en-US" dirty="0" smtClean="0"/>
          </a:p>
          <a:p>
            <a:pPr lvl="2"/>
            <a:r>
              <a:rPr lang="en-US" dirty="0" err="1" smtClean="0"/>
              <a:t>AreaFilter</a:t>
            </a:r>
            <a:endParaRPr lang="en-US" dirty="0" smtClean="0"/>
          </a:p>
          <a:p>
            <a:pPr lvl="1"/>
            <a:endParaRPr lang="en-US" dirty="0" smtClean="0"/>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Efficiency guidelines</a:t>
            </a:r>
            <a:endParaRPr lang="en-US" dirty="0"/>
          </a:p>
        </p:txBody>
      </p:sp>
      <p:sp>
        <p:nvSpPr>
          <p:cNvPr id="3" name="Content Placeholder 2"/>
          <p:cNvSpPr>
            <a:spLocks noGrp="1"/>
          </p:cNvSpPr>
          <p:nvPr>
            <p:ph idx="1"/>
          </p:nvPr>
        </p:nvSpPr>
        <p:spPr/>
        <p:txBody>
          <a:bodyPr/>
          <a:lstStyle/>
          <a:p>
            <a:r>
              <a:rPr lang="en-US" dirty="0" smtClean="0"/>
              <a:t>Filter quick aspects first</a:t>
            </a:r>
          </a:p>
          <a:p>
            <a:endParaRPr lang="en-US" dirty="0" smtClean="0"/>
          </a:p>
          <a:p>
            <a:r>
              <a:rPr lang="en-US" dirty="0" smtClean="0"/>
              <a:t>Filter slow second</a:t>
            </a:r>
          </a:p>
          <a:p>
            <a:endParaRPr lang="en-US" dirty="0" smtClean="0"/>
          </a:p>
          <a:p>
            <a:r>
              <a:rPr lang="en-US" dirty="0" smtClean="0"/>
              <a:t>After using built-in filtering techniques, consider LINQ to narrow down further.</a:t>
            </a:r>
          </a:p>
          <a:p>
            <a:endParaRPr lang="en-US" dirty="0" smtClean="0"/>
          </a:p>
          <a:p>
            <a:r>
              <a:rPr lang="en-US" dirty="0" smtClean="0"/>
              <a:t>Tip: Use the shortcut methods on </a:t>
            </a:r>
            <a:r>
              <a:rPr lang="en-US" dirty="0" err="1" smtClean="0"/>
              <a:t>FilteredElementCollector</a:t>
            </a:r>
            <a:endParaRPr lang="en-US" dirty="0" smtClean="0"/>
          </a:p>
          <a:p>
            <a:pPr lvl="1"/>
            <a:r>
              <a:rPr lang="en-US" dirty="0" smtClean="0"/>
              <a:t>Because there are currently no shortcuts for Slow Filters, you can be sure when using a shortcut you are getting a Quick Filter. </a:t>
            </a:r>
          </a:p>
          <a:p>
            <a:pPr lvl="1"/>
            <a:r>
              <a:rPr lang="en-US" dirty="0" smtClean="0"/>
              <a:t>Examples:</a:t>
            </a:r>
          </a:p>
          <a:p>
            <a:pPr lvl="2"/>
            <a:r>
              <a:rPr lang="en-US" dirty="0" err="1" smtClean="0"/>
              <a:t>OfClass</a:t>
            </a:r>
            <a:endParaRPr lang="en-US" dirty="0" smtClean="0"/>
          </a:p>
          <a:p>
            <a:pPr lvl="2"/>
            <a:r>
              <a:rPr lang="en-US" dirty="0" err="1" smtClean="0"/>
              <a:t>OfCategoryId</a:t>
            </a:r>
            <a:endParaRPr lang="en-US" dirty="0" smtClean="0"/>
          </a:p>
          <a:p>
            <a:pPr lvl="2"/>
            <a:endParaRPr lang="en-US" dirty="0" smtClean="0"/>
          </a:p>
          <a:p>
            <a:endParaRPr lang="en-US" dirty="0" smtClean="0"/>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Logical </a:t>
            </a:r>
            <a:r>
              <a:rPr lang="en-US" dirty="0" smtClean="0"/>
              <a:t>Filters</a:t>
            </a:r>
            <a:endParaRPr lang="en-US" dirty="0"/>
          </a:p>
        </p:txBody>
      </p:sp>
      <p:sp>
        <p:nvSpPr>
          <p:cNvPr id="3" name="Content Placeholder 2"/>
          <p:cNvSpPr>
            <a:spLocks noGrp="1"/>
          </p:cNvSpPr>
          <p:nvPr>
            <p:ph idx="1"/>
          </p:nvPr>
        </p:nvSpPr>
        <p:spPr/>
        <p:txBody>
          <a:bodyPr/>
          <a:lstStyle/>
          <a:p>
            <a:pPr>
              <a:buNone/>
            </a:pPr>
            <a:endParaRPr lang="en-US" dirty="0" smtClean="0"/>
          </a:p>
          <a:p>
            <a:pPr lvl="1"/>
            <a:endParaRPr lang="en-US" dirty="0" smtClean="0"/>
          </a:p>
        </p:txBody>
      </p:sp>
      <p:graphicFrame>
        <p:nvGraphicFramePr>
          <p:cNvPr id="9" name="Table 8"/>
          <p:cNvGraphicFramePr>
            <a:graphicFrameLocks noGrp="1"/>
          </p:cNvGraphicFramePr>
          <p:nvPr/>
        </p:nvGraphicFramePr>
        <p:xfrm>
          <a:off x="485775" y="2363787"/>
          <a:ext cx="11991978" cy="3566160"/>
        </p:xfrm>
        <a:graphic>
          <a:graphicData uri="http://schemas.openxmlformats.org/drawingml/2006/table">
            <a:tbl>
              <a:tblPr firstRow="1" bandRow="1">
                <a:tableStyleId>{00A15C55-8517-42AA-B614-E9B94910E393}</a:tableStyleId>
              </a:tblPr>
              <a:tblGrid>
                <a:gridCol w="2767381"/>
                <a:gridCol w="5227271"/>
                <a:gridCol w="3997326"/>
              </a:tblGrid>
              <a:tr h="370840">
                <a:tc>
                  <a:txBody>
                    <a:bodyPr/>
                    <a:lstStyle/>
                    <a:p>
                      <a:r>
                        <a:rPr lang="en-US" sz="2400" dirty="0" smtClean="0"/>
                        <a:t>Filter Name</a:t>
                      </a:r>
                      <a:endParaRPr lang="en-US" sz="2400" dirty="0"/>
                    </a:p>
                  </a:txBody>
                  <a:tcPr/>
                </a:tc>
                <a:tc>
                  <a:txBody>
                    <a:bodyPr/>
                    <a:lstStyle/>
                    <a:p>
                      <a:r>
                        <a:rPr lang="en-US" sz="2400" dirty="0" smtClean="0"/>
                        <a:t>Passing</a:t>
                      </a:r>
                      <a:r>
                        <a:rPr lang="en-US" sz="2400" baseline="0" dirty="0" smtClean="0"/>
                        <a:t> Criteria</a:t>
                      </a:r>
                      <a:endParaRPr lang="en-US" sz="2400" dirty="0"/>
                    </a:p>
                  </a:txBody>
                  <a:tcPr/>
                </a:tc>
                <a:tc>
                  <a:txBody>
                    <a:bodyPr/>
                    <a:lstStyle/>
                    <a:p>
                      <a:r>
                        <a:rPr lang="en-US" sz="2400" dirty="0" smtClean="0"/>
                        <a:t>Shortcut Methods</a:t>
                      </a:r>
                      <a:endParaRPr lang="en-US" sz="2400" dirty="0"/>
                    </a:p>
                  </a:txBody>
                  <a:tcPr/>
                </a:tc>
              </a:tr>
              <a:tr h="370840">
                <a:tc>
                  <a:txBody>
                    <a:bodyPr/>
                    <a:lstStyle/>
                    <a:p>
                      <a:r>
                        <a:rPr lang="en-US" sz="2400" kern="1200" dirty="0" err="1" smtClean="0">
                          <a:solidFill>
                            <a:schemeClr val="dk1"/>
                          </a:solidFill>
                          <a:latin typeface="+mn-lt"/>
                          <a:ea typeface="+mn-ea"/>
                          <a:cs typeface="+mn-cs"/>
                        </a:rPr>
                        <a:t>LogicalAndFilter</a:t>
                      </a:r>
                      <a:endParaRPr lang="en-US" sz="2400" dirty="0"/>
                    </a:p>
                  </a:txBody>
                  <a:tcPr/>
                </a:tc>
                <a:tc>
                  <a:txBody>
                    <a:bodyPr/>
                    <a:lstStyle/>
                    <a:p>
                      <a:r>
                        <a:rPr lang="en-US" sz="2400" dirty="0" smtClean="0"/>
                        <a:t>Where elements must pass 2 or more filters</a:t>
                      </a:r>
                      <a:endParaRPr lang="en-US" sz="2400" dirty="0"/>
                    </a:p>
                  </a:txBody>
                  <a:tcPr/>
                </a:tc>
                <a:tc>
                  <a:txBody>
                    <a:bodyPr/>
                    <a:lstStyle/>
                    <a:p>
                      <a:r>
                        <a:rPr lang="en-US" sz="2400" dirty="0" err="1" smtClean="0"/>
                        <a:t>WherePasses</a:t>
                      </a:r>
                      <a:r>
                        <a:rPr lang="en-US" sz="2400" dirty="0" smtClean="0"/>
                        <a:t>()- adds one additional filter</a:t>
                      </a:r>
                    </a:p>
                    <a:p>
                      <a:endParaRPr lang="en-US" sz="2400" dirty="0" smtClean="0"/>
                    </a:p>
                    <a:p>
                      <a:r>
                        <a:rPr lang="en-US" sz="2400" dirty="0" err="1" smtClean="0"/>
                        <a:t>IntersectWith</a:t>
                      </a:r>
                      <a:r>
                        <a:rPr lang="en-US" sz="2400" dirty="0" smtClean="0"/>
                        <a:t>() - joins two sets of independent filters</a:t>
                      </a:r>
                    </a:p>
                    <a:p>
                      <a:endParaRPr lang="en-US" sz="2400" dirty="0"/>
                    </a:p>
                  </a:txBody>
                  <a:tcPr/>
                </a:tc>
              </a:tr>
              <a:tr h="370840">
                <a:tc>
                  <a:txBody>
                    <a:bodyPr/>
                    <a:lstStyle/>
                    <a:p>
                      <a:r>
                        <a:rPr lang="en-US" sz="2400" kern="1200" dirty="0" err="1" smtClean="0">
                          <a:solidFill>
                            <a:schemeClr val="dk1"/>
                          </a:solidFill>
                          <a:latin typeface="+mn-lt"/>
                          <a:ea typeface="+mn-ea"/>
                          <a:cs typeface="+mn-cs"/>
                        </a:rPr>
                        <a:t>LogicalOrFilter</a:t>
                      </a:r>
                      <a:endParaRPr lang="en-US" sz="2400" dirty="0"/>
                    </a:p>
                  </a:txBody>
                  <a:tcPr/>
                </a:tc>
                <a:tc>
                  <a:txBody>
                    <a:bodyPr/>
                    <a:lstStyle/>
                    <a:p>
                      <a:r>
                        <a:rPr lang="en-US" sz="2400" kern="1200" dirty="0" smtClean="0">
                          <a:solidFill>
                            <a:schemeClr val="dk1"/>
                          </a:solidFill>
                          <a:latin typeface="+mn-lt"/>
                          <a:ea typeface="+mn-ea"/>
                          <a:cs typeface="+mn-cs"/>
                        </a:rPr>
                        <a:t>Where elements must pass at least one of 2 or more filters</a:t>
                      </a:r>
                      <a:endParaRPr lang="en-US" sz="2400" dirty="0"/>
                    </a:p>
                  </a:txBody>
                  <a:tcPr/>
                </a:tc>
                <a:tc>
                  <a:txBody>
                    <a:bodyPr/>
                    <a:lstStyle/>
                    <a:p>
                      <a:r>
                        <a:rPr lang="en-US" sz="2400" dirty="0" err="1" smtClean="0"/>
                        <a:t>UnionWith</a:t>
                      </a:r>
                      <a:r>
                        <a:rPr lang="en-US" sz="2400" dirty="0" smtClean="0"/>
                        <a:t>() - joins two sets of independent filters</a:t>
                      </a:r>
                      <a:endParaRPr lang="en-US" sz="2400" dirty="0"/>
                    </a:p>
                  </a:txBody>
                  <a:tcPr/>
                </a:tc>
              </a:tr>
            </a:tbl>
          </a:graphicData>
        </a:graphic>
      </p:graphicFrame>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725" y="364255"/>
            <a:ext cx="11762080" cy="856532"/>
          </a:xfrm>
        </p:spPr>
        <p:txBody>
          <a:bodyPr/>
          <a:lstStyle/>
          <a:p>
            <a:r>
              <a:rPr lang="en-US" smtClean="0"/>
              <a:t>Quick </a:t>
            </a:r>
            <a:r>
              <a:rPr lang="en-US" dirty="0" smtClean="0"/>
              <a:t>Filters</a:t>
            </a:r>
            <a:endParaRPr lang="en-US" dirty="0"/>
          </a:p>
        </p:txBody>
      </p:sp>
      <p:sp>
        <p:nvSpPr>
          <p:cNvPr id="3" name="Content Placeholder 2"/>
          <p:cNvSpPr>
            <a:spLocks noGrp="1"/>
          </p:cNvSpPr>
          <p:nvPr>
            <p:ph idx="1"/>
          </p:nvPr>
        </p:nvSpPr>
        <p:spPr/>
        <p:txBody>
          <a:bodyPr/>
          <a:lstStyle/>
          <a:p>
            <a:pPr>
              <a:buNone/>
            </a:pPr>
            <a:endParaRPr lang="en-US" dirty="0" smtClean="0"/>
          </a:p>
          <a:p>
            <a:pPr lvl="1"/>
            <a:endParaRPr lang="en-US" dirty="0" smtClean="0"/>
          </a:p>
        </p:txBody>
      </p:sp>
      <p:graphicFrame>
        <p:nvGraphicFramePr>
          <p:cNvPr id="9" name="Table 8"/>
          <p:cNvGraphicFramePr>
            <a:graphicFrameLocks noGrp="1"/>
          </p:cNvGraphicFramePr>
          <p:nvPr/>
        </p:nvGraphicFramePr>
        <p:xfrm>
          <a:off x="333374" y="1373187"/>
          <a:ext cx="12496801" cy="7415237"/>
        </p:xfrm>
        <a:graphic>
          <a:graphicData uri="http://schemas.openxmlformats.org/drawingml/2006/table">
            <a:tbl>
              <a:tblPr firstRow="1" bandRow="1">
                <a:tableStyleId>{00A15C55-8517-42AA-B614-E9B94910E393}</a:tableStyleId>
              </a:tblPr>
              <a:tblGrid>
                <a:gridCol w="3530277"/>
                <a:gridCol w="5232724"/>
                <a:gridCol w="3733800"/>
              </a:tblGrid>
              <a:tr h="366202">
                <a:tc>
                  <a:txBody>
                    <a:bodyPr/>
                    <a:lstStyle/>
                    <a:p>
                      <a:r>
                        <a:rPr lang="en-US" sz="1800" dirty="0" smtClean="0"/>
                        <a:t>Name</a:t>
                      </a:r>
                      <a:endParaRPr lang="en-US" sz="1800" dirty="0"/>
                    </a:p>
                  </a:txBody>
                  <a:tcPr/>
                </a:tc>
                <a:tc>
                  <a:txBody>
                    <a:bodyPr/>
                    <a:lstStyle/>
                    <a:p>
                      <a:r>
                        <a:rPr lang="en-US" sz="1800" dirty="0" smtClean="0"/>
                        <a:t>Passing</a:t>
                      </a:r>
                      <a:r>
                        <a:rPr lang="en-US" sz="1800" baseline="0" dirty="0" smtClean="0"/>
                        <a:t> Criteria</a:t>
                      </a:r>
                      <a:endParaRPr lang="en-US" sz="1800" dirty="0"/>
                    </a:p>
                  </a:txBody>
                  <a:tcPr/>
                </a:tc>
                <a:tc>
                  <a:txBody>
                    <a:bodyPr/>
                    <a:lstStyle/>
                    <a:p>
                      <a:r>
                        <a:rPr lang="en-US" sz="1800" dirty="0" smtClean="0"/>
                        <a:t>Shortcut Methods</a:t>
                      </a:r>
                      <a:endParaRPr lang="en-US" sz="1800" dirty="0"/>
                    </a:p>
                  </a:txBody>
                  <a:tcPr/>
                </a:tc>
              </a:tr>
              <a:tr h="640851">
                <a:tc>
                  <a:txBody>
                    <a:bodyPr/>
                    <a:lstStyle/>
                    <a:p>
                      <a:r>
                        <a:rPr lang="en-US" sz="1800" kern="1200" dirty="0" err="1" smtClean="0">
                          <a:solidFill>
                            <a:schemeClr val="dk1"/>
                          </a:solidFill>
                          <a:latin typeface="+mn-lt"/>
                          <a:ea typeface="+mn-ea"/>
                          <a:cs typeface="+mn-cs"/>
                        </a:rPr>
                        <a:t>ElementCategoryFilter</a:t>
                      </a:r>
                      <a:endParaRPr lang="en-US" sz="1800" kern="1200" dirty="0" smtClean="0">
                        <a:solidFill>
                          <a:schemeClr val="dk1"/>
                        </a:solidFill>
                        <a:latin typeface="+mn-lt"/>
                        <a:ea typeface="+mn-ea"/>
                        <a:cs typeface="+mn-cs"/>
                      </a:endParaRPr>
                    </a:p>
                  </a:txBody>
                  <a:tcPr/>
                </a:tc>
                <a:tc>
                  <a:txBody>
                    <a:bodyPr/>
                    <a:lstStyle/>
                    <a:p>
                      <a:r>
                        <a:rPr lang="en-US" sz="1800" dirty="0" smtClean="0"/>
                        <a:t>Elements matching the input category id</a:t>
                      </a:r>
                      <a:endParaRPr lang="en-US" sz="1800" dirty="0"/>
                    </a:p>
                  </a:txBody>
                  <a:tcPr/>
                </a:tc>
                <a:tc>
                  <a:txBody>
                    <a:bodyPr/>
                    <a:lstStyle/>
                    <a:p>
                      <a:r>
                        <a:rPr lang="en-US" sz="1800" dirty="0" err="1" smtClean="0"/>
                        <a:t>OfCategoryId</a:t>
                      </a:r>
                      <a:endParaRPr lang="en-US" sz="1800" dirty="0" smtClean="0"/>
                    </a:p>
                    <a:p>
                      <a:endParaRPr lang="en-US" sz="1800" dirty="0"/>
                    </a:p>
                  </a:txBody>
                  <a:tcPr/>
                </a:tc>
              </a:tr>
              <a:tr h="555161">
                <a:tc>
                  <a:txBody>
                    <a:bodyPr/>
                    <a:lstStyle/>
                    <a:p>
                      <a:r>
                        <a:rPr lang="en-US" sz="1800" kern="1200" dirty="0" err="1" smtClean="0">
                          <a:solidFill>
                            <a:schemeClr val="dk1"/>
                          </a:solidFill>
                          <a:latin typeface="+mn-lt"/>
                          <a:ea typeface="+mn-ea"/>
                          <a:cs typeface="+mn-cs"/>
                        </a:rPr>
                        <a:t>ElementClassFilter</a:t>
                      </a:r>
                      <a:endParaRPr lang="en-US" sz="1800" kern="1200" dirty="0" smtClean="0">
                        <a:solidFill>
                          <a:schemeClr val="dk1"/>
                        </a:solidFill>
                        <a:latin typeface="+mn-lt"/>
                        <a:ea typeface="+mn-ea"/>
                        <a:cs typeface="+mn-cs"/>
                      </a:endParaRPr>
                    </a:p>
                  </a:txBody>
                  <a:tcPr/>
                </a:tc>
                <a:tc>
                  <a:txBody>
                    <a:bodyPr/>
                    <a:lstStyle/>
                    <a:p>
                      <a:r>
                        <a:rPr lang="en-US" sz="1800" dirty="0" smtClean="0"/>
                        <a:t>Elements matching the input runtime class</a:t>
                      </a:r>
                      <a:endParaRPr lang="en-US" sz="1800" dirty="0"/>
                    </a:p>
                  </a:txBody>
                  <a:tcPr/>
                </a:tc>
                <a:tc>
                  <a:txBody>
                    <a:bodyPr/>
                    <a:lstStyle/>
                    <a:p>
                      <a:r>
                        <a:rPr lang="en-US" sz="1800" dirty="0" err="1" smtClean="0"/>
                        <a:t>OfClass</a:t>
                      </a:r>
                      <a:endParaRPr lang="en-US" sz="1800" dirty="0"/>
                    </a:p>
                  </a:txBody>
                  <a:tcPr/>
                </a:tc>
              </a:tr>
              <a:tr h="723786">
                <a:tc>
                  <a:txBody>
                    <a:bodyPr/>
                    <a:lstStyle/>
                    <a:p>
                      <a:r>
                        <a:rPr lang="en-US" sz="1800" kern="1200" dirty="0" err="1" smtClean="0">
                          <a:solidFill>
                            <a:schemeClr val="dk1"/>
                          </a:solidFill>
                          <a:latin typeface="+mn-lt"/>
                          <a:ea typeface="+mn-ea"/>
                          <a:cs typeface="+mn-cs"/>
                        </a:rPr>
                        <a:t>ElementIsElementTypeFilter</a:t>
                      </a:r>
                      <a:endParaRPr lang="en-US" sz="1800" kern="1200" dirty="0" smtClean="0">
                        <a:solidFill>
                          <a:schemeClr val="dk1"/>
                        </a:solidFill>
                        <a:latin typeface="+mn-lt"/>
                        <a:ea typeface="+mn-ea"/>
                        <a:cs typeface="+mn-cs"/>
                      </a:endParaRPr>
                    </a:p>
                  </a:txBody>
                  <a:tcPr/>
                </a:tc>
                <a:tc>
                  <a:txBody>
                    <a:bodyPr/>
                    <a:lstStyle/>
                    <a:p>
                      <a:r>
                        <a:rPr lang="en-US" sz="1800" dirty="0" smtClean="0"/>
                        <a:t>Elements which are "Element types" (symbols)</a:t>
                      </a:r>
                      <a:endParaRPr lang="en-US" sz="1800" dirty="0"/>
                    </a:p>
                  </a:txBody>
                  <a:tcPr/>
                </a:tc>
                <a:tc>
                  <a:txBody>
                    <a:bodyPr/>
                    <a:lstStyle/>
                    <a:p>
                      <a:r>
                        <a:rPr lang="en-US" sz="1800" dirty="0" err="1" smtClean="0"/>
                        <a:t>WhereElementIsElementType</a:t>
                      </a:r>
                      <a:endParaRPr lang="en-US" sz="1800" dirty="0" smtClean="0"/>
                    </a:p>
                    <a:p>
                      <a:r>
                        <a:rPr lang="en-US" sz="1800" dirty="0" err="1" smtClean="0"/>
                        <a:t>WhereElementIsNotElementType</a:t>
                      </a:r>
                      <a:endParaRPr lang="en-US" sz="1800" dirty="0"/>
                    </a:p>
                  </a:txBody>
                  <a:tcPr/>
                </a:tc>
              </a:tr>
              <a:tr h="676478">
                <a:tc>
                  <a:txBody>
                    <a:bodyPr/>
                    <a:lstStyle/>
                    <a:p>
                      <a:r>
                        <a:rPr lang="en-US" sz="1800" kern="1200" dirty="0" err="1" smtClean="0">
                          <a:solidFill>
                            <a:schemeClr val="dk1"/>
                          </a:solidFill>
                          <a:latin typeface="+mn-lt"/>
                          <a:ea typeface="+mn-ea"/>
                          <a:cs typeface="+mn-cs"/>
                        </a:rPr>
                        <a:t>ElementOwnerViewFilter</a:t>
                      </a:r>
                      <a:endParaRPr lang="en-US" sz="1800" kern="1200" dirty="0" smtClean="0">
                        <a:solidFill>
                          <a:schemeClr val="dk1"/>
                        </a:solidFill>
                        <a:latin typeface="+mn-lt"/>
                        <a:ea typeface="+mn-ea"/>
                        <a:cs typeface="+mn-cs"/>
                      </a:endParaRPr>
                    </a:p>
                  </a:txBody>
                  <a:tcPr/>
                </a:tc>
                <a:tc>
                  <a:txBody>
                    <a:bodyPr/>
                    <a:lstStyle/>
                    <a:p>
                      <a:pPr marR="0" algn="l" rtl="0"/>
                      <a:r>
                        <a:rPr lang="en-US" sz="1800" baseline="0" dirty="0" smtClean="0">
                          <a:solidFill>
                            <a:srgbClr val="000000"/>
                          </a:solidFill>
                          <a:latin typeface="Helvetica"/>
                        </a:rPr>
                        <a:t>Elements which are view-specific</a:t>
                      </a:r>
                    </a:p>
                  </a:txBody>
                  <a:tcPr/>
                </a:tc>
                <a:tc>
                  <a:txBody>
                    <a:bodyPr/>
                    <a:lstStyle/>
                    <a:p>
                      <a:r>
                        <a:rPr lang="en-US" sz="1800" dirty="0" err="1" smtClean="0"/>
                        <a:t>OwnedByView</a:t>
                      </a:r>
                      <a:endParaRPr lang="en-US" sz="1800" dirty="0" smtClean="0"/>
                    </a:p>
                    <a:p>
                      <a:r>
                        <a:rPr lang="en-US" sz="1800" dirty="0" err="1" smtClean="0"/>
                        <a:t>WhereElementIsViewIndependent</a:t>
                      </a:r>
                      <a:endParaRPr lang="en-US" sz="1800" dirty="0"/>
                    </a:p>
                  </a:txBody>
                  <a:tcPr/>
                </a:tc>
              </a:tr>
              <a:tr h="416168">
                <a:tc>
                  <a:txBody>
                    <a:bodyPr/>
                    <a:lstStyle/>
                    <a:p>
                      <a:r>
                        <a:rPr lang="en-US" sz="1800" kern="1200" dirty="0" err="1" smtClean="0">
                          <a:solidFill>
                            <a:schemeClr val="dk1"/>
                          </a:solidFill>
                          <a:latin typeface="+mn-lt"/>
                          <a:ea typeface="+mn-ea"/>
                          <a:cs typeface="+mn-cs"/>
                        </a:rPr>
                        <a:t>ElementDesignOptionFilter</a:t>
                      </a:r>
                      <a:endParaRPr lang="en-US" sz="1800" kern="1200" dirty="0" smtClean="0">
                        <a:solidFill>
                          <a:schemeClr val="dk1"/>
                        </a:solidFill>
                        <a:latin typeface="+mn-lt"/>
                        <a:ea typeface="+mn-ea"/>
                        <a:cs typeface="+mn-cs"/>
                      </a:endParaRPr>
                    </a:p>
                  </a:txBody>
                  <a:tcPr/>
                </a:tc>
                <a:tc>
                  <a:txBody>
                    <a:bodyPr/>
                    <a:lstStyle/>
                    <a:p>
                      <a:r>
                        <a:rPr lang="en-US" sz="1800" dirty="0" smtClean="0"/>
                        <a:t>Elements in a particular design option</a:t>
                      </a:r>
                      <a:endParaRPr lang="en-US" sz="1800" dirty="0"/>
                    </a:p>
                  </a:txBody>
                  <a:tcPr/>
                </a:tc>
                <a:tc>
                  <a:txBody>
                    <a:bodyPr/>
                    <a:lstStyle/>
                    <a:p>
                      <a:r>
                        <a:rPr lang="en-US" sz="1800" dirty="0" err="1" smtClean="0"/>
                        <a:t>ContainedInDesignOption</a:t>
                      </a:r>
                      <a:endParaRPr lang="en-US" sz="1800" dirty="0"/>
                    </a:p>
                  </a:txBody>
                  <a:tcPr/>
                </a:tc>
              </a:tr>
              <a:tr h="416168">
                <a:tc>
                  <a:txBody>
                    <a:bodyPr/>
                    <a:lstStyle/>
                    <a:p>
                      <a:r>
                        <a:rPr lang="en-US" sz="1800" kern="1200" dirty="0" err="1" smtClean="0">
                          <a:solidFill>
                            <a:schemeClr val="dk1"/>
                          </a:solidFill>
                          <a:latin typeface="+mn-lt"/>
                          <a:ea typeface="+mn-ea"/>
                          <a:cs typeface="+mn-cs"/>
                        </a:rPr>
                        <a:t>ElementIsCurveDrivenFilter</a:t>
                      </a:r>
                      <a:endParaRPr lang="en-US" sz="1800" kern="1200" dirty="0" smtClean="0">
                        <a:solidFill>
                          <a:schemeClr val="dk1"/>
                        </a:solidFill>
                        <a:latin typeface="+mn-lt"/>
                        <a:ea typeface="+mn-ea"/>
                        <a:cs typeface="+mn-cs"/>
                      </a:endParaRPr>
                    </a:p>
                  </a:txBody>
                  <a:tcPr/>
                </a:tc>
                <a:tc>
                  <a:txBody>
                    <a:bodyPr/>
                    <a:lstStyle/>
                    <a:p>
                      <a:r>
                        <a:rPr lang="en-US" sz="1800" dirty="0" smtClean="0"/>
                        <a:t>Elements which are curve driven</a:t>
                      </a:r>
                      <a:endParaRPr lang="en-US" sz="1800" dirty="0"/>
                    </a:p>
                  </a:txBody>
                  <a:tcPr/>
                </a:tc>
                <a:tc>
                  <a:txBody>
                    <a:bodyPr/>
                    <a:lstStyle/>
                    <a:p>
                      <a:r>
                        <a:rPr lang="en-US" sz="1800" dirty="0" err="1" smtClean="0"/>
                        <a:t>WhereElementIsCurveDriven</a:t>
                      </a:r>
                      <a:endParaRPr lang="en-US" sz="1800" dirty="0"/>
                    </a:p>
                  </a:txBody>
                  <a:tcPr/>
                </a:tc>
              </a:tr>
              <a:tr h="640851">
                <a:tc>
                  <a:txBody>
                    <a:bodyPr/>
                    <a:lstStyle/>
                    <a:p>
                      <a:r>
                        <a:rPr lang="en-US" sz="1800" kern="1200" dirty="0" err="1" smtClean="0">
                          <a:solidFill>
                            <a:schemeClr val="dk1"/>
                          </a:solidFill>
                          <a:latin typeface="+mn-lt"/>
                          <a:ea typeface="+mn-ea"/>
                          <a:cs typeface="+mn-cs"/>
                        </a:rPr>
                        <a:t>ElementStructuralTypeFilter</a:t>
                      </a:r>
                      <a:endParaRPr lang="en-US" sz="1800" kern="1200" dirty="0" smtClean="0">
                        <a:solidFill>
                          <a:schemeClr val="dk1"/>
                        </a:solidFill>
                        <a:latin typeface="+mn-lt"/>
                        <a:ea typeface="+mn-ea"/>
                        <a:cs typeface="+mn-cs"/>
                      </a:endParaRPr>
                    </a:p>
                  </a:txBody>
                  <a:tcPr/>
                </a:tc>
                <a:tc>
                  <a:txBody>
                    <a:bodyPr/>
                    <a:lstStyle/>
                    <a:p>
                      <a:r>
                        <a:rPr lang="en-US" sz="1800" dirty="0" smtClean="0"/>
                        <a:t>Elements matching the given structural type </a:t>
                      </a:r>
                      <a:endParaRPr lang="en-US" sz="1800" dirty="0"/>
                    </a:p>
                  </a:txBody>
                  <a:tcPr/>
                </a:tc>
                <a:tc>
                  <a:txBody>
                    <a:bodyPr/>
                    <a:lstStyle/>
                    <a:p>
                      <a:r>
                        <a:rPr lang="en-US" sz="1800" dirty="0" smtClean="0"/>
                        <a:t>none</a:t>
                      </a:r>
                      <a:endParaRPr lang="en-US" sz="1800" dirty="0"/>
                    </a:p>
                  </a:txBody>
                  <a:tcPr/>
                </a:tc>
              </a:tr>
              <a:tr h="416168">
                <a:tc>
                  <a:txBody>
                    <a:bodyPr/>
                    <a:lstStyle/>
                    <a:p>
                      <a:r>
                        <a:rPr lang="en-US" sz="1800" kern="1200" dirty="0" err="1" smtClean="0">
                          <a:solidFill>
                            <a:schemeClr val="dk1"/>
                          </a:solidFill>
                          <a:latin typeface="+mn-lt"/>
                          <a:ea typeface="+mn-ea"/>
                          <a:cs typeface="+mn-cs"/>
                        </a:rPr>
                        <a:t>FamilySymbolFilter</a:t>
                      </a:r>
                      <a:endParaRPr lang="en-US" sz="1800" kern="1200" dirty="0" smtClean="0">
                        <a:solidFill>
                          <a:schemeClr val="dk1"/>
                        </a:solidFill>
                        <a:latin typeface="+mn-lt"/>
                        <a:ea typeface="+mn-ea"/>
                        <a:cs typeface="+mn-cs"/>
                      </a:endParaRPr>
                    </a:p>
                  </a:txBody>
                  <a:tcPr/>
                </a:tc>
                <a:tc>
                  <a:txBody>
                    <a:bodyPr/>
                    <a:lstStyle/>
                    <a:p>
                      <a:r>
                        <a:rPr lang="en-US" sz="1800" dirty="0" smtClean="0"/>
                        <a:t>Symbols of a particular family</a:t>
                      </a:r>
                      <a:endParaRPr lang="en-US" sz="1800" dirty="0"/>
                    </a:p>
                  </a:txBody>
                  <a:tcPr/>
                </a:tc>
                <a:tc>
                  <a:txBody>
                    <a:bodyPr/>
                    <a:lstStyle/>
                    <a:p>
                      <a:r>
                        <a:rPr lang="en-US" sz="1800" dirty="0" smtClean="0"/>
                        <a:t>none</a:t>
                      </a:r>
                      <a:endParaRPr lang="en-US" sz="1800" dirty="0"/>
                    </a:p>
                  </a:txBody>
                  <a:tcPr/>
                </a:tc>
              </a:tr>
              <a:tr h="640851">
                <a:tc>
                  <a:txBody>
                    <a:bodyPr/>
                    <a:lstStyle/>
                    <a:p>
                      <a:r>
                        <a:rPr lang="en-US" sz="1800" kern="1200" dirty="0" err="1" smtClean="0">
                          <a:solidFill>
                            <a:schemeClr val="dk1"/>
                          </a:solidFill>
                          <a:latin typeface="+mn-lt"/>
                          <a:ea typeface="+mn-ea"/>
                          <a:cs typeface="+mn-cs"/>
                        </a:rPr>
                        <a:t>ExclusionFilter</a:t>
                      </a:r>
                      <a:endParaRPr lang="en-US" sz="1800" kern="1200" dirty="0" smtClean="0">
                        <a:solidFill>
                          <a:schemeClr val="dk1"/>
                        </a:solidFill>
                        <a:latin typeface="+mn-lt"/>
                        <a:ea typeface="+mn-ea"/>
                        <a:cs typeface="+mn-cs"/>
                      </a:endParaRPr>
                    </a:p>
                  </a:txBody>
                  <a:tcPr/>
                </a:tc>
                <a:tc>
                  <a:txBody>
                    <a:bodyPr/>
                    <a:lstStyle/>
                    <a:p>
                      <a:r>
                        <a:rPr lang="en-US" sz="1800" dirty="0" smtClean="0"/>
                        <a:t>All elements except the element ids input to the filter</a:t>
                      </a:r>
                      <a:endParaRPr lang="en-US" sz="1800" dirty="0"/>
                    </a:p>
                  </a:txBody>
                  <a:tcPr/>
                </a:tc>
                <a:tc>
                  <a:txBody>
                    <a:bodyPr/>
                    <a:lstStyle/>
                    <a:p>
                      <a:r>
                        <a:rPr lang="en-US" sz="1800" dirty="0" smtClean="0"/>
                        <a:t>Excluding</a:t>
                      </a:r>
                      <a:endParaRPr lang="en-US" sz="1800" dirty="0"/>
                    </a:p>
                  </a:txBody>
                  <a:tcPr/>
                </a:tc>
              </a:tr>
              <a:tr h="640851">
                <a:tc>
                  <a:txBody>
                    <a:bodyPr/>
                    <a:lstStyle/>
                    <a:p>
                      <a:r>
                        <a:rPr lang="en-US" sz="1800" kern="1200" dirty="0" err="1" smtClean="0">
                          <a:solidFill>
                            <a:schemeClr val="dk1"/>
                          </a:solidFill>
                          <a:latin typeface="+mn-lt"/>
                          <a:ea typeface="+mn-ea"/>
                          <a:cs typeface="+mn-cs"/>
                        </a:rPr>
                        <a:t>BoundingBoxIntersectsFilter</a:t>
                      </a:r>
                      <a:endParaRPr lang="en-US" sz="1800" kern="1200" dirty="0" smtClean="0">
                        <a:solidFill>
                          <a:schemeClr val="dk1"/>
                        </a:solidFill>
                        <a:latin typeface="+mn-lt"/>
                        <a:ea typeface="+mn-ea"/>
                        <a:cs typeface="+mn-cs"/>
                      </a:endParaRPr>
                    </a:p>
                  </a:txBody>
                  <a:tcPr/>
                </a:tc>
                <a:tc>
                  <a:txBody>
                    <a:bodyPr/>
                    <a:lstStyle/>
                    <a:p>
                      <a:r>
                        <a:rPr lang="en-US" sz="1800" dirty="0" smtClean="0"/>
                        <a:t>Elements which have a bounding box which intersects a given outline.</a:t>
                      </a:r>
                      <a:endParaRPr lang="en-US" sz="1800" dirty="0"/>
                    </a:p>
                  </a:txBody>
                  <a:tcPr/>
                </a:tc>
                <a:tc>
                  <a:txBody>
                    <a:bodyPr/>
                    <a:lstStyle/>
                    <a:p>
                      <a:r>
                        <a:rPr lang="en-US" sz="1800" dirty="0" smtClean="0"/>
                        <a:t>none</a:t>
                      </a:r>
                      <a:endParaRPr lang="en-US" sz="1800" dirty="0"/>
                    </a:p>
                  </a:txBody>
                  <a:tcPr/>
                </a:tc>
              </a:tr>
              <a:tr h="640851">
                <a:tc>
                  <a:txBody>
                    <a:bodyPr/>
                    <a:lstStyle/>
                    <a:p>
                      <a:r>
                        <a:rPr lang="en-US" sz="1800" kern="1200" dirty="0" err="1" smtClean="0">
                          <a:solidFill>
                            <a:schemeClr val="dk1"/>
                          </a:solidFill>
                          <a:latin typeface="+mn-lt"/>
                          <a:ea typeface="+mn-ea"/>
                          <a:cs typeface="+mn-cs"/>
                        </a:rPr>
                        <a:t>BoundingBoxIsInsideFilter</a:t>
                      </a:r>
                      <a:endParaRPr lang="en-US" sz="1800" kern="1200" dirty="0" smtClean="0">
                        <a:solidFill>
                          <a:schemeClr val="dk1"/>
                        </a:solidFill>
                        <a:latin typeface="+mn-lt"/>
                        <a:ea typeface="+mn-ea"/>
                        <a:cs typeface="+mn-cs"/>
                      </a:endParaRPr>
                    </a:p>
                  </a:txBody>
                  <a:tcPr/>
                </a:tc>
                <a:tc>
                  <a:txBody>
                    <a:bodyPr/>
                    <a:lstStyle/>
                    <a:p>
                      <a:r>
                        <a:rPr lang="en-US" sz="1800" dirty="0" smtClean="0"/>
                        <a:t>Elements which have a bounding box inside a given outline</a:t>
                      </a:r>
                      <a:endParaRPr lang="en-US" sz="1800" dirty="0"/>
                    </a:p>
                  </a:txBody>
                  <a:tcPr/>
                </a:tc>
                <a:tc>
                  <a:txBody>
                    <a:bodyPr/>
                    <a:lstStyle/>
                    <a:p>
                      <a:r>
                        <a:rPr lang="en-US" sz="1800" dirty="0" smtClean="0"/>
                        <a:t>none</a:t>
                      </a:r>
                      <a:endParaRPr lang="en-US" sz="1800" dirty="0"/>
                    </a:p>
                  </a:txBody>
                  <a:tcPr/>
                </a:tc>
              </a:tr>
              <a:tr h="640851">
                <a:tc>
                  <a:txBody>
                    <a:bodyPr/>
                    <a:lstStyle/>
                    <a:p>
                      <a:r>
                        <a:rPr lang="en-US" sz="1800" kern="1200" dirty="0" err="1" smtClean="0">
                          <a:solidFill>
                            <a:schemeClr val="dk1"/>
                          </a:solidFill>
                          <a:latin typeface="+mn-lt"/>
                          <a:ea typeface="+mn-ea"/>
                          <a:cs typeface="+mn-cs"/>
                        </a:rPr>
                        <a:t>BoundingBoxContainsPointFilter</a:t>
                      </a:r>
                      <a:endParaRPr lang="en-US" sz="1800" kern="1200" dirty="0" smtClean="0">
                        <a:solidFill>
                          <a:schemeClr val="dk1"/>
                        </a:solidFill>
                        <a:latin typeface="+mn-lt"/>
                        <a:ea typeface="+mn-ea"/>
                        <a:cs typeface="+mn-cs"/>
                      </a:endParaRPr>
                    </a:p>
                  </a:txBody>
                  <a:tcPr/>
                </a:tc>
                <a:tc>
                  <a:txBody>
                    <a:bodyPr/>
                    <a:lstStyle/>
                    <a:p>
                      <a:r>
                        <a:rPr lang="en-US" sz="1800" dirty="0" smtClean="0"/>
                        <a:t>Elements which have a bounding box that contain a given point</a:t>
                      </a:r>
                      <a:endParaRPr lang="en-US" sz="1800" dirty="0"/>
                    </a:p>
                  </a:txBody>
                  <a:tcPr/>
                </a:tc>
                <a:tc>
                  <a:txBody>
                    <a:bodyPr/>
                    <a:lstStyle/>
                    <a:p>
                      <a:r>
                        <a:rPr lang="en-US" sz="1800" dirty="0" smtClean="0"/>
                        <a:t>none</a:t>
                      </a:r>
                      <a:endParaRPr lang="en-US" sz="1800" dirty="0"/>
                    </a:p>
                  </a:txBody>
                  <a:tcPr/>
                </a:tc>
              </a:tr>
            </a:tbl>
          </a:graphicData>
        </a:graphic>
      </p:graphicFrame>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725" y="364255"/>
            <a:ext cx="11762080" cy="856532"/>
          </a:xfrm>
        </p:spPr>
        <p:txBody>
          <a:bodyPr/>
          <a:lstStyle/>
          <a:p>
            <a:r>
              <a:rPr lang="en-US" smtClean="0"/>
              <a:t>Slow </a:t>
            </a:r>
            <a:r>
              <a:rPr lang="en-US" dirty="0" smtClean="0"/>
              <a:t>Filters</a:t>
            </a:r>
            <a:endParaRPr lang="en-US" dirty="0"/>
          </a:p>
        </p:txBody>
      </p:sp>
      <p:sp>
        <p:nvSpPr>
          <p:cNvPr id="3" name="Content Placeholder 2"/>
          <p:cNvSpPr>
            <a:spLocks noGrp="1"/>
          </p:cNvSpPr>
          <p:nvPr>
            <p:ph idx="1"/>
          </p:nvPr>
        </p:nvSpPr>
        <p:spPr/>
        <p:txBody>
          <a:bodyPr/>
          <a:lstStyle/>
          <a:p>
            <a:pPr>
              <a:buNone/>
            </a:pPr>
            <a:endParaRPr lang="en-US" dirty="0" smtClean="0"/>
          </a:p>
          <a:p>
            <a:pPr lvl="1"/>
            <a:endParaRPr lang="en-US" dirty="0" smtClean="0"/>
          </a:p>
        </p:txBody>
      </p:sp>
      <p:graphicFrame>
        <p:nvGraphicFramePr>
          <p:cNvPr id="9" name="Table 8"/>
          <p:cNvGraphicFramePr>
            <a:graphicFrameLocks noGrp="1"/>
          </p:cNvGraphicFramePr>
          <p:nvPr/>
        </p:nvGraphicFramePr>
        <p:xfrm>
          <a:off x="333374" y="1373188"/>
          <a:ext cx="12496801" cy="7222857"/>
        </p:xfrm>
        <a:graphic>
          <a:graphicData uri="http://schemas.openxmlformats.org/drawingml/2006/table">
            <a:tbl>
              <a:tblPr firstRow="1" bandRow="1">
                <a:tableStyleId>{00A15C55-8517-42AA-B614-E9B94910E393}</a:tableStyleId>
              </a:tblPr>
              <a:tblGrid>
                <a:gridCol w="3810001"/>
                <a:gridCol w="7391400"/>
                <a:gridCol w="1295400"/>
              </a:tblGrid>
              <a:tr h="625582">
                <a:tc>
                  <a:txBody>
                    <a:bodyPr/>
                    <a:lstStyle/>
                    <a:p>
                      <a:r>
                        <a:rPr lang="en-US" sz="1800" dirty="0" smtClean="0"/>
                        <a:t>Name</a:t>
                      </a:r>
                      <a:endParaRPr lang="en-US" sz="1800" dirty="0"/>
                    </a:p>
                  </a:txBody>
                  <a:tcPr/>
                </a:tc>
                <a:tc>
                  <a:txBody>
                    <a:bodyPr/>
                    <a:lstStyle/>
                    <a:p>
                      <a:r>
                        <a:rPr lang="en-US" sz="1800" dirty="0" smtClean="0"/>
                        <a:t>Passing</a:t>
                      </a:r>
                      <a:r>
                        <a:rPr lang="en-US" sz="1800" baseline="0" dirty="0" smtClean="0"/>
                        <a:t> Criteria</a:t>
                      </a:r>
                      <a:endParaRPr lang="en-US" sz="1800" dirty="0"/>
                    </a:p>
                  </a:txBody>
                  <a:tcPr/>
                </a:tc>
                <a:tc>
                  <a:txBody>
                    <a:bodyPr/>
                    <a:lstStyle/>
                    <a:p>
                      <a:r>
                        <a:rPr lang="en-US" sz="1800" dirty="0" smtClean="0"/>
                        <a:t>Shortcut Methods</a:t>
                      </a:r>
                      <a:endParaRPr lang="en-US" sz="1800" dirty="0"/>
                    </a:p>
                  </a:txBody>
                  <a:tcPr/>
                </a:tc>
              </a:tr>
              <a:tr h="625582">
                <a:tc>
                  <a:txBody>
                    <a:bodyPr/>
                    <a:lstStyle/>
                    <a:p>
                      <a:r>
                        <a:rPr lang="en-US" sz="1800" kern="1200" dirty="0" err="1" smtClean="0">
                          <a:solidFill>
                            <a:schemeClr val="dk1"/>
                          </a:solidFill>
                          <a:latin typeface="+mn-lt"/>
                          <a:ea typeface="+mn-ea"/>
                          <a:cs typeface="+mn-cs"/>
                        </a:rPr>
                        <a:t>FamilyInstanceFilter</a:t>
                      </a:r>
                      <a:endParaRPr lang="en-US" sz="1800" kern="1200" dirty="0" smtClean="0">
                        <a:solidFill>
                          <a:schemeClr val="dk1"/>
                        </a:solidFill>
                        <a:latin typeface="+mn-lt"/>
                        <a:ea typeface="+mn-ea"/>
                        <a:cs typeface="+mn-cs"/>
                      </a:endParaRPr>
                    </a:p>
                  </a:txBody>
                  <a:tcPr/>
                </a:tc>
                <a:tc>
                  <a:txBody>
                    <a:bodyPr/>
                    <a:lstStyle/>
                    <a:p>
                      <a:r>
                        <a:rPr lang="en-US" sz="1800" dirty="0" smtClean="0"/>
                        <a:t>Instances of a particular family symbol</a:t>
                      </a:r>
                      <a:endParaRPr lang="en-US" sz="1800" dirty="0"/>
                    </a:p>
                  </a:txBody>
                  <a:tcPr/>
                </a:tc>
                <a:tc>
                  <a:txBody>
                    <a:bodyPr/>
                    <a:lstStyle/>
                    <a:p>
                      <a:r>
                        <a:rPr lang="en-US" sz="1800" dirty="0" smtClean="0"/>
                        <a:t>none</a:t>
                      </a:r>
                    </a:p>
                    <a:p>
                      <a:endParaRPr lang="en-US" sz="1800" dirty="0"/>
                    </a:p>
                  </a:txBody>
                  <a:tcPr/>
                </a:tc>
              </a:tr>
              <a:tr h="441058">
                <a:tc>
                  <a:txBody>
                    <a:bodyPr/>
                    <a:lstStyle/>
                    <a:p>
                      <a:r>
                        <a:rPr lang="en-US" sz="1800" kern="1200" dirty="0" err="1" smtClean="0">
                          <a:solidFill>
                            <a:schemeClr val="dk1"/>
                          </a:solidFill>
                          <a:latin typeface="+mn-lt"/>
                          <a:ea typeface="+mn-ea"/>
                          <a:cs typeface="+mn-cs"/>
                        </a:rPr>
                        <a:t>ElementLevelFilter</a:t>
                      </a:r>
                      <a:endParaRPr lang="en-US" sz="1800" kern="1200" dirty="0" smtClean="0">
                        <a:solidFill>
                          <a:schemeClr val="dk1"/>
                        </a:solidFill>
                        <a:latin typeface="+mn-lt"/>
                        <a:ea typeface="+mn-ea"/>
                        <a:cs typeface="+mn-cs"/>
                      </a:endParaRPr>
                    </a:p>
                  </a:txBody>
                  <a:tcPr/>
                </a:tc>
                <a:tc>
                  <a:txBody>
                    <a:bodyPr/>
                    <a:lstStyle/>
                    <a:p>
                      <a:r>
                        <a:rPr lang="en-US" sz="1800" dirty="0" smtClean="0"/>
                        <a:t>Elements associated to a given level id</a:t>
                      </a:r>
                      <a:endParaRPr lang="en-US" sz="1800" dirty="0"/>
                    </a:p>
                  </a:txBody>
                  <a:tcPr/>
                </a:tc>
                <a:tc>
                  <a:txBody>
                    <a:bodyPr/>
                    <a:lstStyle/>
                    <a:p>
                      <a:r>
                        <a:rPr lang="en-US" sz="1800" dirty="0" smtClean="0"/>
                        <a:t>none</a:t>
                      </a:r>
                      <a:endParaRPr lang="en-US" sz="1800" dirty="0"/>
                    </a:p>
                  </a:txBody>
                  <a:tcPr/>
                </a:tc>
              </a:tr>
              <a:tr h="625582">
                <a:tc>
                  <a:txBody>
                    <a:bodyPr/>
                    <a:lstStyle/>
                    <a:p>
                      <a:r>
                        <a:rPr lang="en-US" sz="1800" kern="1200" dirty="0" err="1" smtClean="0">
                          <a:solidFill>
                            <a:schemeClr val="dk1"/>
                          </a:solidFill>
                          <a:latin typeface="+mn-lt"/>
                          <a:ea typeface="+mn-ea"/>
                          <a:cs typeface="+mn-cs"/>
                        </a:rPr>
                        <a:t>ElementParameterFilter</a:t>
                      </a:r>
                      <a:endParaRPr lang="en-US" sz="1800" kern="1200" dirty="0" smtClean="0">
                        <a:solidFill>
                          <a:schemeClr val="dk1"/>
                        </a:solidFill>
                        <a:latin typeface="+mn-lt"/>
                        <a:ea typeface="+mn-ea"/>
                        <a:cs typeface="+mn-cs"/>
                      </a:endParaRPr>
                    </a:p>
                  </a:txBody>
                  <a:tcPr/>
                </a:tc>
                <a:tc>
                  <a:txBody>
                    <a:bodyPr/>
                    <a:lstStyle/>
                    <a:p>
                      <a:r>
                        <a:rPr lang="en-US" sz="1800" dirty="0" smtClean="0"/>
                        <a:t>Parameter existence, value matching, range matching, and/or string matching</a:t>
                      </a:r>
                      <a:endParaRPr lang="en-US" sz="1800" dirty="0"/>
                    </a:p>
                  </a:txBody>
                  <a:tcPr/>
                </a:tc>
                <a:tc>
                  <a:txBody>
                    <a:bodyPr/>
                    <a:lstStyle/>
                    <a:p>
                      <a:r>
                        <a:rPr lang="en-US" sz="1800" dirty="0" smtClean="0"/>
                        <a:t>none</a:t>
                      </a:r>
                      <a:endParaRPr lang="en-US" sz="1800" dirty="0"/>
                    </a:p>
                  </a:txBody>
                  <a:tcPr/>
                </a:tc>
              </a:tr>
              <a:tr h="625582">
                <a:tc>
                  <a:txBody>
                    <a:bodyPr/>
                    <a:lstStyle/>
                    <a:p>
                      <a:r>
                        <a:rPr lang="en-US" sz="1800" kern="1200" dirty="0" err="1" smtClean="0">
                          <a:solidFill>
                            <a:schemeClr val="dk1"/>
                          </a:solidFill>
                          <a:latin typeface="+mn-lt"/>
                          <a:ea typeface="+mn-ea"/>
                          <a:cs typeface="+mn-cs"/>
                        </a:rPr>
                        <a:t>PrimaryDesignOptionMemberFilter</a:t>
                      </a:r>
                      <a:endParaRPr lang="en-US" sz="1800" kern="1200" dirty="0" smtClean="0">
                        <a:solidFill>
                          <a:schemeClr val="dk1"/>
                        </a:solidFill>
                        <a:latin typeface="+mn-lt"/>
                        <a:ea typeface="+mn-ea"/>
                        <a:cs typeface="+mn-cs"/>
                      </a:endParaRPr>
                    </a:p>
                  </a:txBody>
                  <a:tcPr/>
                </a:tc>
                <a:tc>
                  <a:txBody>
                    <a:bodyPr/>
                    <a:lstStyle/>
                    <a:p>
                      <a:pPr marR="0" algn="l" rtl="0"/>
                      <a:r>
                        <a:rPr lang="en-US" sz="1800" baseline="0" dirty="0" smtClean="0">
                          <a:solidFill>
                            <a:srgbClr val="000000"/>
                          </a:solidFill>
                          <a:latin typeface="Helvetica"/>
                        </a:rPr>
                        <a:t>Elements owned by any primary design option.</a:t>
                      </a:r>
                    </a:p>
                  </a:txBody>
                  <a:tcPr/>
                </a:tc>
                <a:tc>
                  <a:txBody>
                    <a:bodyPr/>
                    <a:lstStyle/>
                    <a:p>
                      <a:r>
                        <a:rPr lang="en-US" sz="1800" dirty="0" smtClean="0"/>
                        <a:t>none</a:t>
                      </a:r>
                      <a:endParaRPr lang="en-US" sz="1800" dirty="0"/>
                    </a:p>
                  </a:txBody>
                  <a:tcPr/>
                </a:tc>
              </a:tr>
              <a:tr h="357475">
                <a:tc>
                  <a:txBody>
                    <a:bodyPr/>
                    <a:lstStyle/>
                    <a:p>
                      <a:r>
                        <a:rPr lang="en-US" sz="1800" kern="1200" dirty="0" err="1" smtClean="0">
                          <a:solidFill>
                            <a:schemeClr val="dk1"/>
                          </a:solidFill>
                          <a:latin typeface="+mn-lt"/>
                          <a:ea typeface="+mn-ea"/>
                          <a:cs typeface="+mn-cs"/>
                        </a:rPr>
                        <a:t>StructuralInstanceUsageFilter</a:t>
                      </a:r>
                      <a:endParaRPr lang="en-US" sz="1800" kern="1200" dirty="0" smtClean="0">
                        <a:solidFill>
                          <a:schemeClr val="dk1"/>
                        </a:solidFill>
                        <a:latin typeface="+mn-lt"/>
                        <a:ea typeface="+mn-ea"/>
                        <a:cs typeface="+mn-cs"/>
                      </a:endParaRPr>
                    </a:p>
                  </a:txBody>
                  <a:tcPr/>
                </a:tc>
                <a:tc>
                  <a:txBody>
                    <a:bodyPr/>
                    <a:lstStyle/>
                    <a:p>
                      <a:r>
                        <a:rPr lang="en-US" sz="1800" dirty="0" smtClean="0"/>
                        <a:t>Structural usage parameter for </a:t>
                      </a:r>
                      <a:r>
                        <a:rPr lang="en-US" sz="1800" dirty="0" err="1" smtClean="0"/>
                        <a:t>FamilyInstances</a:t>
                      </a:r>
                      <a:endParaRPr lang="en-US" sz="1800" dirty="0"/>
                    </a:p>
                  </a:txBody>
                  <a:tcPr/>
                </a:tc>
                <a:tc>
                  <a:txBody>
                    <a:bodyPr/>
                    <a:lstStyle/>
                    <a:p>
                      <a:r>
                        <a:rPr lang="en-US" sz="1800" dirty="0" smtClean="0"/>
                        <a:t>none</a:t>
                      </a:r>
                      <a:endParaRPr lang="en-US" sz="1800" dirty="0"/>
                    </a:p>
                  </a:txBody>
                  <a:tcPr/>
                </a:tc>
              </a:tr>
              <a:tr h="357475">
                <a:tc>
                  <a:txBody>
                    <a:bodyPr/>
                    <a:lstStyle/>
                    <a:p>
                      <a:r>
                        <a:rPr lang="en-US" sz="1800" kern="1200" dirty="0" err="1" smtClean="0">
                          <a:solidFill>
                            <a:schemeClr val="dk1"/>
                          </a:solidFill>
                          <a:latin typeface="+mn-lt"/>
                          <a:ea typeface="+mn-ea"/>
                          <a:cs typeface="+mn-cs"/>
                        </a:rPr>
                        <a:t>StructuralWallUsageFilter</a:t>
                      </a:r>
                      <a:endParaRPr lang="en-US" sz="1800" kern="1200" dirty="0" smtClean="0">
                        <a:solidFill>
                          <a:schemeClr val="dk1"/>
                        </a:solidFill>
                        <a:latin typeface="+mn-lt"/>
                        <a:ea typeface="+mn-ea"/>
                        <a:cs typeface="+mn-cs"/>
                      </a:endParaRPr>
                    </a:p>
                  </a:txBody>
                  <a:tcPr/>
                </a:tc>
                <a:tc>
                  <a:txBody>
                    <a:bodyPr/>
                    <a:lstStyle/>
                    <a:p>
                      <a:r>
                        <a:rPr lang="en-US" sz="1800" dirty="0" smtClean="0"/>
                        <a:t>Structural usage parameter for Walls</a:t>
                      </a:r>
                      <a:endParaRPr lang="en-US" sz="1800" dirty="0"/>
                    </a:p>
                  </a:txBody>
                  <a:tcPr/>
                </a:tc>
                <a:tc>
                  <a:txBody>
                    <a:bodyPr/>
                    <a:lstStyle/>
                    <a:p>
                      <a:r>
                        <a:rPr lang="en-US" sz="1800" dirty="0" smtClean="0"/>
                        <a:t>none</a:t>
                      </a:r>
                      <a:endParaRPr lang="en-US" sz="1800" dirty="0"/>
                    </a:p>
                  </a:txBody>
                  <a:tcPr/>
                </a:tc>
              </a:tr>
              <a:tr h="509134">
                <a:tc>
                  <a:txBody>
                    <a:bodyPr/>
                    <a:lstStyle/>
                    <a:p>
                      <a:r>
                        <a:rPr lang="en-US" sz="1800" kern="1200" dirty="0" err="1" smtClean="0">
                          <a:solidFill>
                            <a:schemeClr val="dk1"/>
                          </a:solidFill>
                          <a:latin typeface="+mn-lt"/>
                          <a:ea typeface="+mn-ea"/>
                          <a:cs typeface="+mn-cs"/>
                        </a:rPr>
                        <a:t>StructuralMaterialTypeFilter</a:t>
                      </a:r>
                      <a:endParaRPr lang="en-US" sz="1800" kern="1200" dirty="0" smtClean="0">
                        <a:solidFill>
                          <a:schemeClr val="dk1"/>
                        </a:solidFill>
                        <a:latin typeface="+mn-lt"/>
                        <a:ea typeface="+mn-ea"/>
                        <a:cs typeface="+mn-cs"/>
                      </a:endParaRPr>
                    </a:p>
                  </a:txBody>
                  <a:tcPr/>
                </a:tc>
                <a:tc>
                  <a:txBody>
                    <a:bodyPr/>
                    <a:lstStyle/>
                    <a:p>
                      <a:r>
                        <a:rPr lang="en-US" sz="1800" dirty="0" smtClean="0"/>
                        <a:t>Material type applied to </a:t>
                      </a:r>
                      <a:r>
                        <a:rPr lang="en-US" sz="1800" dirty="0" err="1" smtClean="0"/>
                        <a:t>FamilyInstances</a:t>
                      </a:r>
                      <a:endParaRPr lang="en-US" sz="1800" dirty="0"/>
                    </a:p>
                  </a:txBody>
                  <a:tcPr/>
                </a:tc>
                <a:tc>
                  <a:txBody>
                    <a:bodyPr/>
                    <a:lstStyle/>
                    <a:p>
                      <a:r>
                        <a:rPr lang="en-US" sz="1800" dirty="0" smtClean="0"/>
                        <a:t>none</a:t>
                      </a:r>
                      <a:endParaRPr lang="en-US" sz="1800" dirty="0"/>
                    </a:p>
                  </a:txBody>
                  <a:tcPr/>
                </a:tc>
              </a:tr>
              <a:tr h="357475">
                <a:tc>
                  <a:txBody>
                    <a:bodyPr/>
                    <a:lstStyle/>
                    <a:p>
                      <a:r>
                        <a:rPr lang="en-US" sz="1800" kern="1200" dirty="0" err="1" smtClean="0">
                          <a:solidFill>
                            <a:schemeClr val="dk1"/>
                          </a:solidFill>
                          <a:latin typeface="+mn-lt"/>
                          <a:ea typeface="+mn-ea"/>
                          <a:cs typeface="+mn-cs"/>
                        </a:rPr>
                        <a:t>RoomFilter</a:t>
                      </a:r>
                      <a:endParaRPr lang="en-US" sz="1800" kern="1200" dirty="0" smtClean="0">
                        <a:solidFill>
                          <a:schemeClr val="dk1"/>
                        </a:solidFill>
                        <a:latin typeface="+mn-lt"/>
                        <a:ea typeface="+mn-ea"/>
                        <a:cs typeface="+mn-cs"/>
                      </a:endParaRPr>
                    </a:p>
                  </a:txBody>
                  <a:tcPr/>
                </a:tc>
                <a:tc>
                  <a:txBody>
                    <a:bodyPr/>
                    <a:lstStyle/>
                    <a:p>
                      <a:r>
                        <a:rPr lang="en-US" sz="1800" dirty="0" smtClean="0"/>
                        <a:t>Finds rooms</a:t>
                      </a:r>
                      <a:endParaRPr lang="en-US" sz="1800" dirty="0"/>
                    </a:p>
                  </a:txBody>
                  <a:tcPr/>
                </a:tc>
                <a:tc>
                  <a:txBody>
                    <a:bodyPr/>
                    <a:lstStyle/>
                    <a:p>
                      <a:r>
                        <a:rPr lang="en-US" sz="1800" dirty="0" smtClean="0"/>
                        <a:t>none</a:t>
                      </a:r>
                      <a:endParaRPr lang="en-US" sz="1800" dirty="0"/>
                    </a:p>
                  </a:txBody>
                  <a:tcPr/>
                </a:tc>
              </a:tr>
              <a:tr h="389283">
                <a:tc>
                  <a:txBody>
                    <a:bodyPr/>
                    <a:lstStyle/>
                    <a:p>
                      <a:r>
                        <a:rPr lang="en-US" sz="1800" kern="1200" dirty="0" err="1" smtClean="0">
                          <a:solidFill>
                            <a:schemeClr val="dk1"/>
                          </a:solidFill>
                          <a:latin typeface="+mn-lt"/>
                          <a:ea typeface="+mn-ea"/>
                          <a:cs typeface="+mn-cs"/>
                        </a:rPr>
                        <a:t>SpaceFilter</a:t>
                      </a:r>
                      <a:endParaRPr lang="en-US" sz="1800" kern="1200" dirty="0" smtClean="0">
                        <a:solidFill>
                          <a:schemeClr val="dk1"/>
                        </a:solidFill>
                        <a:latin typeface="+mn-lt"/>
                        <a:ea typeface="+mn-ea"/>
                        <a:cs typeface="+mn-cs"/>
                      </a:endParaRPr>
                    </a:p>
                  </a:txBody>
                  <a:tcPr/>
                </a:tc>
                <a:tc>
                  <a:txBody>
                    <a:bodyPr/>
                    <a:lstStyle/>
                    <a:p>
                      <a:r>
                        <a:rPr lang="en-US" sz="1800" dirty="0" smtClean="0"/>
                        <a:t>Finds spaces</a:t>
                      </a:r>
                      <a:endParaRPr lang="en-US" sz="1800" dirty="0"/>
                    </a:p>
                  </a:txBody>
                  <a:tcPr/>
                </a:tc>
                <a:tc>
                  <a:txBody>
                    <a:bodyPr/>
                    <a:lstStyle/>
                    <a:p>
                      <a:r>
                        <a:rPr lang="en-US" sz="1800" dirty="0" smtClean="0"/>
                        <a:t>none</a:t>
                      </a:r>
                      <a:endParaRPr lang="en-US" sz="1800" dirty="0"/>
                    </a:p>
                  </a:txBody>
                  <a:tcPr/>
                </a:tc>
              </a:tr>
              <a:tr h="381000">
                <a:tc>
                  <a:txBody>
                    <a:bodyPr/>
                    <a:lstStyle/>
                    <a:p>
                      <a:r>
                        <a:rPr lang="en-US" sz="1800" kern="1200" dirty="0" err="1" smtClean="0">
                          <a:solidFill>
                            <a:schemeClr val="dk1"/>
                          </a:solidFill>
                          <a:latin typeface="+mn-lt"/>
                          <a:ea typeface="+mn-ea"/>
                          <a:cs typeface="+mn-cs"/>
                        </a:rPr>
                        <a:t>AreaFilter</a:t>
                      </a:r>
                      <a:endParaRPr lang="en-US" sz="1800" kern="1200" dirty="0" smtClean="0">
                        <a:solidFill>
                          <a:schemeClr val="dk1"/>
                        </a:solidFill>
                        <a:latin typeface="+mn-lt"/>
                        <a:ea typeface="+mn-ea"/>
                        <a:cs typeface="+mn-cs"/>
                      </a:endParaRPr>
                    </a:p>
                  </a:txBody>
                  <a:tcPr/>
                </a:tc>
                <a:tc>
                  <a:txBody>
                    <a:bodyPr/>
                    <a:lstStyle/>
                    <a:p>
                      <a:r>
                        <a:rPr lang="en-US" sz="1800" kern="1200" dirty="0" smtClean="0">
                          <a:solidFill>
                            <a:schemeClr val="dk1"/>
                          </a:solidFill>
                          <a:latin typeface="+mn-lt"/>
                          <a:ea typeface="+mn-ea"/>
                          <a:cs typeface="+mn-cs"/>
                        </a:rPr>
                        <a:t>Finds areas</a:t>
                      </a:r>
                      <a:endParaRPr lang="en-US" sz="1800" dirty="0"/>
                    </a:p>
                  </a:txBody>
                  <a:tcPr/>
                </a:tc>
                <a:tc>
                  <a:txBody>
                    <a:bodyPr/>
                    <a:lstStyle/>
                    <a:p>
                      <a:r>
                        <a:rPr lang="en-US" sz="1800" dirty="0" smtClean="0"/>
                        <a:t>none</a:t>
                      </a:r>
                      <a:endParaRPr lang="en-US" sz="1800" dirty="0"/>
                    </a:p>
                  </a:txBody>
                  <a:tcPr/>
                </a:tc>
              </a:tr>
              <a:tr h="381000">
                <a:tc>
                  <a:txBody>
                    <a:bodyPr/>
                    <a:lstStyle/>
                    <a:p>
                      <a:r>
                        <a:rPr lang="en-US" sz="1800" kern="1200" dirty="0" err="1" smtClean="0">
                          <a:solidFill>
                            <a:schemeClr val="dk1"/>
                          </a:solidFill>
                          <a:latin typeface="+mn-lt"/>
                          <a:ea typeface="+mn-ea"/>
                          <a:cs typeface="+mn-cs"/>
                        </a:rPr>
                        <a:t>RoomTagFilter</a:t>
                      </a:r>
                      <a:endParaRPr lang="en-US" sz="1800" kern="1200" dirty="0" smtClean="0">
                        <a:solidFill>
                          <a:schemeClr val="dk1"/>
                        </a:solidFill>
                        <a:latin typeface="+mn-lt"/>
                        <a:ea typeface="+mn-ea"/>
                        <a:cs typeface="+mn-cs"/>
                      </a:endParaRPr>
                    </a:p>
                  </a:txBody>
                  <a:tcPr/>
                </a:tc>
                <a:tc>
                  <a:txBody>
                    <a:bodyPr/>
                    <a:lstStyle/>
                    <a:p>
                      <a:r>
                        <a:rPr lang="en-US" sz="1800" dirty="0" smtClean="0"/>
                        <a:t>Finds room tags</a:t>
                      </a:r>
                      <a:endParaRPr lang="en-US" sz="1800" dirty="0"/>
                    </a:p>
                  </a:txBody>
                  <a:tcPr/>
                </a:tc>
                <a:tc>
                  <a:txBody>
                    <a:bodyPr/>
                    <a:lstStyle/>
                    <a:p>
                      <a:r>
                        <a:rPr lang="en-US" sz="1800" dirty="0" smtClean="0"/>
                        <a:t>none</a:t>
                      </a:r>
                      <a:endParaRPr lang="en-US" sz="1800" dirty="0"/>
                    </a:p>
                  </a:txBody>
                  <a:tcPr/>
                </a:tc>
              </a:tr>
              <a:tr h="381000">
                <a:tc>
                  <a:txBody>
                    <a:bodyPr/>
                    <a:lstStyle/>
                    <a:p>
                      <a:r>
                        <a:rPr lang="en-US" sz="1800" kern="1200" dirty="0" err="1" smtClean="0">
                          <a:solidFill>
                            <a:schemeClr val="dk1"/>
                          </a:solidFill>
                          <a:latin typeface="+mn-lt"/>
                          <a:ea typeface="+mn-ea"/>
                          <a:cs typeface="+mn-cs"/>
                        </a:rPr>
                        <a:t>SpaceTagFilter</a:t>
                      </a:r>
                      <a:endParaRPr lang="en-US" sz="1800" kern="1200" dirty="0" smtClean="0">
                        <a:solidFill>
                          <a:schemeClr val="dk1"/>
                        </a:solidFill>
                        <a:latin typeface="+mn-lt"/>
                        <a:ea typeface="+mn-ea"/>
                        <a:cs typeface="+mn-cs"/>
                      </a:endParaRPr>
                    </a:p>
                  </a:txBody>
                  <a:tcPr/>
                </a:tc>
                <a:tc>
                  <a:txBody>
                    <a:bodyPr/>
                    <a:lstStyle/>
                    <a:p>
                      <a:r>
                        <a:rPr lang="en-US" sz="1800" dirty="0" smtClean="0"/>
                        <a:t>Finds space tags</a:t>
                      </a:r>
                      <a:endParaRPr lang="en-US" sz="1800" dirty="0"/>
                    </a:p>
                  </a:txBody>
                  <a:tcPr/>
                </a:tc>
                <a:tc>
                  <a:txBody>
                    <a:bodyPr/>
                    <a:lstStyle/>
                    <a:p>
                      <a:r>
                        <a:rPr lang="en-US" sz="1800" dirty="0" smtClean="0"/>
                        <a:t>none</a:t>
                      </a:r>
                      <a:endParaRPr lang="en-US" sz="1800" dirty="0"/>
                    </a:p>
                  </a:txBody>
                  <a:tcPr/>
                </a:tc>
              </a:tr>
              <a:tr h="457200">
                <a:tc>
                  <a:txBody>
                    <a:bodyPr/>
                    <a:lstStyle/>
                    <a:p>
                      <a:r>
                        <a:rPr lang="en-US" sz="1800" kern="1200" dirty="0" err="1" smtClean="0">
                          <a:solidFill>
                            <a:schemeClr val="dk1"/>
                          </a:solidFill>
                          <a:latin typeface="+mn-lt"/>
                          <a:ea typeface="+mn-ea"/>
                          <a:cs typeface="+mn-cs"/>
                        </a:rPr>
                        <a:t>AreaTagFilter</a:t>
                      </a:r>
                      <a:endParaRPr lang="en-US" sz="1800" kern="1200" dirty="0" smtClean="0">
                        <a:solidFill>
                          <a:schemeClr val="dk1"/>
                        </a:solidFill>
                        <a:latin typeface="+mn-lt"/>
                        <a:ea typeface="+mn-ea"/>
                        <a:cs typeface="+mn-cs"/>
                      </a:endParaRPr>
                    </a:p>
                  </a:txBody>
                  <a:tcPr/>
                </a:tc>
                <a:tc>
                  <a:txBody>
                    <a:bodyPr/>
                    <a:lstStyle/>
                    <a:p>
                      <a:r>
                        <a:rPr lang="en-US" sz="1800" dirty="0" smtClean="0"/>
                        <a:t>Finds area tags</a:t>
                      </a:r>
                      <a:endParaRPr lang="en-US" sz="1800" dirty="0"/>
                    </a:p>
                  </a:txBody>
                  <a:tcPr/>
                </a:tc>
                <a:tc>
                  <a:txBody>
                    <a:bodyPr/>
                    <a:lstStyle/>
                    <a:p>
                      <a:r>
                        <a:rPr lang="en-US" sz="1800" dirty="0" smtClean="0"/>
                        <a:t>none</a:t>
                      </a:r>
                      <a:endParaRPr lang="en-US" sz="1800" dirty="0"/>
                    </a:p>
                  </a:txBody>
                  <a:tcPr/>
                </a:tc>
              </a:tr>
              <a:tr h="625582">
                <a:tc>
                  <a:txBody>
                    <a:bodyPr/>
                    <a:lstStyle/>
                    <a:p>
                      <a:r>
                        <a:rPr lang="en-US" sz="1800" kern="1200" dirty="0" err="1" smtClean="0">
                          <a:solidFill>
                            <a:schemeClr val="dk1"/>
                          </a:solidFill>
                          <a:latin typeface="+mn-lt"/>
                          <a:ea typeface="+mn-ea"/>
                          <a:cs typeface="+mn-cs"/>
                        </a:rPr>
                        <a:t>CurveElementFilter</a:t>
                      </a:r>
                      <a:endParaRPr lang="en-US" sz="1800" kern="1200" dirty="0" smtClean="0">
                        <a:solidFill>
                          <a:schemeClr val="dk1"/>
                        </a:solidFill>
                        <a:latin typeface="+mn-lt"/>
                        <a:ea typeface="+mn-ea"/>
                        <a:cs typeface="+mn-cs"/>
                      </a:endParaRPr>
                    </a:p>
                  </a:txBody>
                  <a:tcPr/>
                </a:tc>
                <a:tc>
                  <a:txBody>
                    <a:bodyPr/>
                    <a:lstStyle/>
                    <a:p>
                      <a:r>
                        <a:rPr lang="en-US" sz="1800" dirty="0" smtClean="0"/>
                        <a:t>Finds specific types of curve elements (model curves, symbolic curves, detail curves, etc)</a:t>
                      </a:r>
                      <a:endParaRPr lang="en-US" sz="1800" dirty="0"/>
                    </a:p>
                  </a:txBody>
                  <a:tcPr/>
                </a:tc>
                <a:tc>
                  <a:txBody>
                    <a:bodyPr/>
                    <a:lstStyle/>
                    <a:p>
                      <a:r>
                        <a:rPr lang="en-US" sz="1800" dirty="0" smtClean="0"/>
                        <a:t>none</a:t>
                      </a:r>
                      <a:endParaRPr lang="en-US" sz="1800" dirty="0"/>
                    </a:p>
                  </a:txBody>
                  <a:tcPr/>
                </a:tc>
              </a:tr>
            </a:tbl>
          </a:graphicData>
        </a:graphic>
      </p:graphicFrame>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Filtering </a:t>
            </a:r>
            <a:br>
              <a:rPr lang="en-US" dirty="0" smtClean="0"/>
            </a:br>
            <a:r>
              <a:rPr lang="en-US" sz="2800" b="0" i="1" dirty="0" smtClean="0">
                <a:solidFill>
                  <a:schemeClr val="accent4"/>
                </a:solidFill>
              </a:rPr>
              <a:t>1.1 A List of Family Types - System Family </a:t>
            </a:r>
            <a:endParaRPr lang="en-US" dirty="0"/>
          </a:p>
        </p:txBody>
      </p:sp>
      <p:sp>
        <p:nvSpPr>
          <p:cNvPr id="3" name="Content Placeholder 2"/>
          <p:cNvSpPr>
            <a:spLocks noGrp="1"/>
          </p:cNvSpPr>
          <p:nvPr>
            <p:ph idx="1"/>
          </p:nvPr>
        </p:nvSpPr>
        <p:spPr/>
        <p:txBody>
          <a:bodyPr/>
          <a:lstStyle/>
          <a:p>
            <a:pPr lvl="0"/>
            <a:r>
              <a:rPr lang="en-US" dirty="0" smtClean="0"/>
              <a:t>Collect all the wall types </a:t>
            </a:r>
            <a:r>
              <a:rPr lang="en-US" dirty="0" smtClean="0">
                <a:solidFill>
                  <a:schemeClr val="bg1">
                    <a:lumMod val="65000"/>
                  </a:schemeClr>
                </a:solidFill>
              </a:rPr>
              <a:t>(2</a:t>
            </a:r>
            <a:r>
              <a:rPr lang="en-US" baseline="30000" dirty="0" smtClean="0">
                <a:solidFill>
                  <a:schemeClr val="bg1">
                    <a:lumMod val="65000"/>
                  </a:schemeClr>
                </a:solidFill>
              </a:rPr>
              <a:t>nd</a:t>
            </a:r>
            <a:r>
              <a:rPr lang="en-US" dirty="0" smtClean="0">
                <a:solidFill>
                  <a:schemeClr val="bg1">
                    <a:lumMod val="65000"/>
                  </a:schemeClr>
                </a:solidFill>
              </a:rPr>
              <a:t> and 3</a:t>
            </a:r>
            <a:r>
              <a:rPr lang="en-US" baseline="30000" dirty="0" smtClean="0">
                <a:solidFill>
                  <a:schemeClr val="bg1">
                    <a:lumMod val="65000"/>
                  </a:schemeClr>
                </a:solidFill>
              </a:rPr>
              <a:t>rd</a:t>
            </a:r>
            <a:r>
              <a:rPr lang="en-US" dirty="0" smtClean="0">
                <a:solidFill>
                  <a:schemeClr val="bg1">
                    <a:lumMod val="65000"/>
                  </a:schemeClr>
                </a:solidFill>
              </a:rPr>
              <a:t> using shortcuts) </a:t>
            </a:r>
            <a:endParaRPr lang="en-US" dirty="0">
              <a:solidFill>
                <a:schemeClr val="bg1">
                  <a:lumMod val="65000"/>
                </a:schemeClr>
              </a:solidFill>
            </a:endParaRPr>
          </a:p>
        </p:txBody>
      </p:sp>
      <p:sp>
        <p:nvSpPr>
          <p:cNvPr id="4" name="TextBox 3"/>
          <p:cNvSpPr txBox="1"/>
          <p:nvPr/>
        </p:nvSpPr>
        <p:spPr>
          <a:xfrm>
            <a:off x="561975" y="3125787"/>
            <a:ext cx="11811000" cy="1673728"/>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latin typeface="Calibri"/>
                <a:ea typeface="MS Mincho"/>
                <a:cs typeface="Times New Roman"/>
              </a:rPr>
              <a:t>&lt;VB.NET&gt; </a:t>
            </a: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wallTypeCollector1 =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a:t>
            </a:r>
            <a:r>
              <a:rPr lang="en-US" sz="1800" b="1" dirty="0" err="1" smtClean="0">
                <a:latin typeface="Courier New"/>
                <a:ea typeface="MS Mincho"/>
                <a:cs typeface="Times New Roman"/>
              </a:rPr>
              <a:t>FilteredElementCollector</a:t>
            </a:r>
            <a:r>
              <a:rPr lang="en-US" sz="1800" dirty="0" smtClean="0">
                <a:latin typeface="Courier New"/>
                <a:ea typeface="MS Mincho"/>
                <a:cs typeface="Times New Roman"/>
              </a:rPr>
              <a:t>(</a:t>
            </a:r>
            <a:r>
              <a:rPr lang="en-US" sz="1800" dirty="0" err="1" smtClean="0">
                <a:latin typeface="Courier New"/>
                <a:ea typeface="MS Mincho"/>
                <a:cs typeface="Times New Roman"/>
              </a:rPr>
              <a:t>m_rvtDoc</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wallTypeCollector1</a:t>
            </a:r>
            <a:r>
              <a:rPr lang="en-US" sz="1800" b="1" dirty="0" smtClean="0">
                <a:latin typeface="Courier New"/>
                <a:ea typeface="MS Mincho"/>
                <a:cs typeface="Times New Roman"/>
              </a:rPr>
              <a:t>.WherePasses</a:t>
            </a:r>
            <a:r>
              <a:rPr lang="en-US" sz="1800" dirty="0" smtClean="0">
                <a:latin typeface="Courier New"/>
                <a:ea typeface="MS Mincho"/>
                <a:cs typeface="Times New Roman"/>
              </a:rPr>
              <a:t>(</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a:t>
            </a:r>
            <a:r>
              <a:rPr lang="en-US" sz="1800" b="1" dirty="0" err="1" smtClean="0">
                <a:latin typeface="Courier New"/>
                <a:ea typeface="MS Mincho"/>
                <a:cs typeface="Times New Roman"/>
              </a:rPr>
              <a:t>ElementClassFilter</a:t>
            </a:r>
            <a:r>
              <a:rPr lang="en-US" sz="1800" dirty="0" smtClean="0">
                <a:latin typeface="Courier New"/>
                <a:ea typeface="MS Mincho"/>
                <a:cs typeface="Times New Roman"/>
              </a:rPr>
              <a:t>(</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a:t>
            </a:r>
            <a:r>
              <a:rPr lang="en-US" sz="1800" dirty="0" err="1" smtClean="0">
                <a:latin typeface="Courier New"/>
                <a:ea typeface="MS Mincho"/>
                <a:cs typeface="Times New Roman"/>
              </a:rPr>
              <a:t>WallType</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wallTypes1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IList</a:t>
            </a:r>
            <a:r>
              <a:rPr lang="en-US" sz="1800" dirty="0" smtClean="0">
                <a:latin typeface="Courier New"/>
                <a:ea typeface="MS Mincho"/>
                <a:cs typeface="Times New Roman"/>
              </a:rPr>
              <a:t>(</a:t>
            </a:r>
            <a:r>
              <a:rPr lang="en-US" sz="1800" dirty="0" smtClean="0">
                <a:solidFill>
                  <a:srgbClr val="0000FF"/>
                </a:solidFill>
                <a:latin typeface="Courier New"/>
                <a:ea typeface="MS Mincho"/>
                <a:cs typeface="Times New Roman"/>
              </a:rPr>
              <a:t>Of</a:t>
            </a:r>
            <a:r>
              <a:rPr lang="en-US" sz="1800" dirty="0" smtClean="0">
                <a:latin typeface="Courier New"/>
                <a:ea typeface="MS Mincho"/>
                <a:cs typeface="Times New Roman"/>
              </a:rPr>
              <a:t> Element) = wallTypeCollector1.ToElements</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alibri"/>
                <a:ea typeface="MS Mincho"/>
                <a:cs typeface="Times New Roman"/>
              </a:rPr>
              <a:t>&lt;/VB.NET&gt; </a:t>
            </a:r>
            <a:r>
              <a:rPr lang="en-US" sz="1800" dirty="0" smtClean="0">
                <a:latin typeface="Courier New"/>
                <a:ea typeface="MS Mincho"/>
                <a:cs typeface="Times New Roman"/>
              </a:rPr>
              <a:t> </a:t>
            </a:r>
            <a:endParaRPr lang="en-US" sz="1800" dirty="0"/>
          </a:p>
        </p:txBody>
      </p:sp>
      <p:sp>
        <p:nvSpPr>
          <p:cNvPr id="5" name="TextBox 4"/>
          <p:cNvSpPr txBox="1"/>
          <p:nvPr/>
        </p:nvSpPr>
        <p:spPr>
          <a:xfrm>
            <a:off x="561975" y="5411787"/>
            <a:ext cx="11811000" cy="1200329"/>
          </a:xfrm>
          <a:prstGeom prst="rect">
            <a:avLst/>
          </a:prstGeom>
          <a:solidFill>
            <a:schemeClr val="bg2">
              <a:lumMod val="85000"/>
            </a:schemeClr>
          </a:solidFill>
          <a:ln>
            <a:noFill/>
          </a:ln>
        </p:spPr>
        <p:txBody>
          <a:bodyPr wrap="square" rtlCol="0">
            <a:spAutoFit/>
          </a:bodyPr>
          <a:lstStyle/>
          <a:p>
            <a:r>
              <a:rPr lang="en-US" sz="1800" dirty="0" smtClean="0">
                <a:latin typeface="Calibri"/>
                <a:ea typeface="MS Mincho"/>
                <a:cs typeface="Times New Roman"/>
              </a:rPr>
              <a:t>&lt;VB.NET&gt; </a:t>
            </a:r>
          </a:p>
          <a:p>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wallTypeCollector2 =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a:t>
            </a:r>
            <a:r>
              <a:rPr lang="en-US" sz="1800" dirty="0" err="1" smtClean="0">
                <a:latin typeface="Courier New"/>
                <a:ea typeface="MS Mincho"/>
                <a:cs typeface="Times New Roman"/>
              </a:rPr>
              <a:t>FilteredElementCollector</a:t>
            </a:r>
            <a:r>
              <a:rPr lang="en-US" sz="1800" dirty="0" smtClean="0">
                <a:latin typeface="Courier New"/>
                <a:ea typeface="MS Mincho"/>
                <a:cs typeface="Times New Roman"/>
              </a:rPr>
              <a:t>(</a:t>
            </a:r>
            <a:r>
              <a:rPr lang="en-US" sz="1800" dirty="0" err="1" smtClean="0">
                <a:latin typeface="Courier New"/>
                <a:ea typeface="MS Mincho"/>
                <a:cs typeface="Times New Roman"/>
              </a:rPr>
              <a:t>m_rvtDoc</a:t>
            </a:r>
            <a:r>
              <a:rPr lang="en-US" sz="1800" dirty="0" smtClean="0">
                <a:latin typeface="Courier New"/>
                <a:ea typeface="MS Mincho"/>
                <a:cs typeface="Times New Roman"/>
              </a:rPr>
              <a:t>)</a:t>
            </a:r>
          </a:p>
          <a:p>
            <a:r>
              <a:rPr lang="en-US" sz="1800" dirty="0" smtClean="0">
                <a:latin typeface="Courier New"/>
                <a:ea typeface="MS Mincho"/>
                <a:cs typeface="Times New Roman"/>
              </a:rPr>
              <a:t>        wallTypeCollector2.OfClass(</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a:t>
            </a:r>
            <a:r>
              <a:rPr lang="en-US" sz="1800" dirty="0" err="1" smtClean="0">
                <a:latin typeface="Courier New"/>
                <a:ea typeface="MS Mincho"/>
                <a:cs typeface="Times New Roman"/>
              </a:rPr>
              <a:t>WallType</a:t>
            </a:r>
            <a:r>
              <a:rPr lang="en-US" sz="1800" dirty="0" smtClean="0">
                <a:latin typeface="Courier New"/>
                <a:ea typeface="MS Mincho"/>
                <a:cs typeface="Times New Roman"/>
              </a:rPr>
              <a:t>))</a:t>
            </a:r>
          </a:p>
          <a:p>
            <a:r>
              <a:rPr lang="en-US" sz="1800" dirty="0" smtClean="0">
                <a:latin typeface="Calibri"/>
                <a:ea typeface="MS Mincho"/>
                <a:cs typeface="Times New Roman"/>
              </a:rPr>
              <a:t>&lt;/VB.NET&gt; </a:t>
            </a:r>
            <a:endParaRPr lang="en-US" sz="1800" dirty="0">
              <a:latin typeface="Calibri"/>
              <a:ea typeface="MS Mincho"/>
              <a:cs typeface="Times New Roman"/>
            </a:endParaRPr>
          </a:p>
        </p:txBody>
      </p:sp>
      <p:sp>
        <p:nvSpPr>
          <p:cNvPr id="6" name="TextBox 5"/>
          <p:cNvSpPr txBox="1"/>
          <p:nvPr/>
        </p:nvSpPr>
        <p:spPr>
          <a:xfrm>
            <a:off x="561975" y="7316787"/>
            <a:ext cx="11811000" cy="1200329"/>
          </a:xfrm>
          <a:prstGeom prst="rect">
            <a:avLst/>
          </a:prstGeom>
          <a:solidFill>
            <a:schemeClr val="bg2">
              <a:lumMod val="85000"/>
            </a:schemeClr>
          </a:solidFill>
          <a:ln>
            <a:noFill/>
          </a:ln>
        </p:spPr>
        <p:txBody>
          <a:bodyPr wrap="square" rtlCol="0">
            <a:spAutoFit/>
          </a:bodyPr>
          <a:lstStyle/>
          <a:p>
            <a:r>
              <a:rPr lang="en-US" sz="1800" dirty="0" smtClean="0">
                <a:latin typeface="Calibri"/>
                <a:ea typeface="MS Mincho"/>
                <a:cs typeface="Times New Roman"/>
              </a:rPr>
              <a:t>&lt;VB.NET&gt; </a:t>
            </a:r>
          </a:p>
          <a:p>
            <a:r>
              <a:rPr lang="en-US" sz="1800" dirty="0" smtClean="0"/>
              <a:t>              </a:t>
            </a:r>
            <a:r>
              <a:rPr lang="en-US" sz="1800" dirty="0" smtClean="0">
                <a:solidFill>
                  <a:srgbClr val="0000FF"/>
                </a:solidFill>
                <a:latin typeface="Courier New"/>
                <a:ea typeface="MS Mincho"/>
                <a:cs typeface="Times New Roman"/>
              </a:rPr>
              <a:t> Dim </a:t>
            </a:r>
            <a:r>
              <a:rPr lang="en-US" sz="1800" dirty="0" smtClean="0">
                <a:latin typeface="Courier New" pitchFamily="49" charset="0"/>
                <a:cs typeface="Courier New" pitchFamily="49" charset="0"/>
              </a:rPr>
              <a:t>wallTypeCollector3 = _ </a:t>
            </a:r>
            <a:br>
              <a:rPr lang="en-US" sz="1800" dirty="0" smtClean="0">
                <a:latin typeface="Courier New" pitchFamily="49" charset="0"/>
                <a:cs typeface="Courier New" pitchFamily="49" charset="0"/>
              </a:rPr>
            </a:br>
            <a:r>
              <a:rPr lang="en-US" sz="1800" dirty="0" smtClean="0">
                <a:latin typeface="Courier New" pitchFamily="49" charset="0"/>
                <a:cs typeface="Courier New" pitchFamily="49" charset="0"/>
              </a:rPr>
              <a:t>          </a:t>
            </a:r>
            <a:r>
              <a:rPr lang="en-US" sz="1800" dirty="0" smtClean="0">
                <a:solidFill>
                  <a:srgbClr val="0000FF"/>
                </a:solidFill>
                <a:latin typeface="Courier New"/>
                <a:ea typeface="MS Mincho"/>
                <a:cs typeface="Times New Roman"/>
              </a:rPr>
              <a:t>New</a:t>
            </a:r>
            <a:r>
              <a:rPr lang="en-US" sz="1800" dirty="0" smtClean="0">
                <a:latin typeface="Courier New" pitchFamily="49" charset="0"/>
                <a:cs typeface="Courier New" pitchFamily="49" charset="0"/>
              </a:rPr>
              <a:t> </a:t>
            </a:r>
            <a:r>
              <a:rPr lang="en-US" sz="1800" dirty="0" err="1" smtClean="0">
                <a:latin typeface="Courier New" pitchFamily="49" charset="0"/>
                <a:cs typeface="Courier New" pitchFamily="49" charset="0"/>
              </a:rPr>
              <a:t>FilteredElementCollector</a:t>
            </a:r>
            <a:r>
              <a:rPr lang="en-US" sz="1800" dirty="0" smtClean="0">
                <a:latin typeface="Courier New" pitchFamily="49" charset="0"/>
                <a:cs typeface="Courier New" pitchFamily="49" charset="0"/>
              </a:rPr>
              <a:t>(</a:t>
            </a:r>
            <a:r>
              <a:rPr lang="en-US" sz="1800" dirty="0" err="1" smtClean="0">
                <a:latin typeface="Courier New" pitchFamily="49" charset="0"/>
                <a:cs typeface="Courier New" pitchFamily="49" charset="0"/>
              </a:rPr>
              <a:t>m_rvtDoc</a:t>
            </a:r>
            <a:r>
              <a:rPr lang="en-US" sz="1800" dirty="0" smtClean="0">
                <a:latin typeface="Courier New" pitchFamily="49" charset="0"/>
                <a:cs typeface="Courier New" pitchFamily="49" charset="0"/>
              </a:rPr>
              <a:t>).</a:t>
            </a:r>
            <a:r>
              <a:rPr lang="en-US" sz="1800" dirty="0" err="1" smtClean="0">
                <a:latin typeface="Courier New" pitchFamily="49" charset="0"/>
                <a:cs typeface="Courier New" pitchFamily="49" charset="0"/>
              </a:rPr>
              <a:t>OfClass</a:t>
            </a:r>
            <a:r>
              <a:rPr lang="en-US" sz="1800" dirty="0" smtClean="0">
                <a:latin typeface="Courier New" pitchFamily="49" charset="0"/>
                <a:cs typeface="Courier New" pitchFamily="49" charset="0"/>
              </a:rPr>
              <a:t>(</a:t>
            </a:r>
            <a:r>
              <a:rPr lang="en-US" sz="1800" dirty="0" err="1" smtClean="0">
                <a:solidFill>
                  <a:srgbClr val="0000FF"/>
                </a:solidFill>
                <a:latin typeface="Courier New"/>
                <a:ea typeface="MS Mincho"/>
                <a:cs typeface="Times New Roman"/>
              </a:rPr>
              <a:t>GetType</a:t>
            </a:r>
            <a:r>
              <a:rPr lang="en-US" sz="1800" dirty="0" smtClean="0">
                <a:latin typeface="Courier New" pitchFamily="49" charset="0"/>
                <a:cs typeface="Courier New" pitchFamily="49" charset="0"/>
              </a:rPr>
              <a:t>(</a:t>
            </a:r>
            <a:r>
              <a:rPr lang="en-US" sz="1800" dirty="0" err="1" smtClean="0">
                <a:latin typeface="Courier New" pitchFamily="49" charset="0"/>
                <a:cs typeface="Courier New" pitchFamily="49" charset="0"/>
              </a:rPr>
              <a:t>WallType</a:t>
            </a:r>
            <a:r>
              <a:rPr lang="en-US" sz="1800" dirty="0" smtClean="0">
                <a:latin typeface="Courier New" pitchFamily="49" charset="0"/>
                <a:cs typeface="Courier New" pitchFamily="49" charset="0"/>
              </a:rPr>
              <a:t>))</a:t>
            </a:r>
          </a:p>
          <a:p>
            <a:r>
              <a:rPr lang="en-US" sz="1800" dirty="0" smtClean="0">
                <a:latin typeface="Calibri"/>
                <a:ea typeface="MS Mincho"/>
                <a:cs typeface="Times New Roman"/>
              </a:rPr>
              <a:t>&lt;/VB.NET&gt; </a:t>
            </a:r>
            <a:endParaRPr lang="en-US" sz="1800" dirty="0">
              <a:latin typeface="Calibri"/>
              <a:ea typeface="MS Mincho"/>
              <a:cs typeface="Times New Roman"/>
            </a:endParaRPr>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Filtering </a:t>
            </a:r>
            <a:br>
              <a:rPr lang="en-US" dirty="0" smtClean="0"/>
            </a:br>
            <a:r>
              <a:rPr lang="en-US" sz="2800" b="0" i="1" dirty="0" smtClean="0">
                <a:solidFill>
                  <a:schemeClr val="accent4"/>
                </a:solidFill>
              </a:rPr>
              <a:t>1.2 A List of Family Types - Component Family </a:t>
            </a:r>
            <a:endParaRPr lang="en-US" dirty="0"/>
          </a:p>
        </p:txBody>
      </p:sp>
      <p:sp>
        <p:nvSpPr>
          <p:cNvPr id="3" name="Content Placeholder 2"/>
          <p:cNvSpPr>
            <a:spLocks noGrp="1"/>
          </p:cNvSpPr>
          <p:nvPr>
            <p:ph idx="1"/>
          </p:nvPr>
        </p:nvSpPr>
        <p:spPr/>
        <p:txBody>
          <a:bodyPr/>
          <a:lstStyle/>
          <a:p>
            <a:pPr lvl="0"/>
            <a:r>
              <a:rPr lang="en-US" dirty="0" smtClean="0"/>
              <a:t>Collect all the door types </a:t>
            </a:r>
            <a:endParaRPr lang="en-US" dirty="0"/>
          </a:p>
        </p:txBody>
      </p:sp>
      <p:sp>
        <p:nvSpPr>
          <p:cNvPr id="4" name="TextBox 3"/>
          <p:cNvSpPr txBox="1"/>
          <p:nvPr/>
        </p:nvSpPr>
        <p:spPr>
          <a:xfrm>
            <a:off x="561975" y="3125787"/>
            <a:ext cx="11811000" cy="1754326"/>
          </a:xfrm>
          <a:prstGeom prst="rect">
            <a:avLst/>
          </a:prstGeom>
          <a:solidFill>
            <a:schemeClr val="bg2">
              <a:lumMod val="85000"/>
            </a:schemeClr>
          </a:solidFill>
          <a:ln>
            <a:noFill/>
          </a:ln>
        </p:spPr>
        <p:txBody>
          <a:bodyPr wrap="square" rtlCol="0">
            <a:spAutoFit/>
          </a:bodyPr>
          <a:lstStyle/>
          <a:p>
            <a:r>
              <a:rPr lang="en-US" sz="1800" dirty="0" smtClean="0">
                <a:latin typeface="Calibri" pitchFamily="34" charset="0"/>
                <a:cs typeface="Calibri" pitchFamily="34" charset="0"/>
              </a:rPr>
              <a:t>&lt;VB.NET&gt;</a:t>
            </a:r>
          </a:p>
          <a:p>
            <a:r>
              <a:rPr lang="en-US" sz="1800" dirty="0" smtClean="0">
                <a:latin typeface="Courier New" pitchFamily="49" charset="0"/>
                <a:cs typeface="Courier New" pitchFamily="49" charset="0"/>
              </a:rPr>
              <a:t>        </a:t>
            </a:r>
            <a:r>
              <a:rPr lang="en-US" sz="1800" dirty="0" smtClean="0">
                <a:solidFill>
                  <a:srgbClr val="0000FF"/>
                </a:solidFill>
                <a:latin typeface="Courier New"/>
                <a:ea typeface="MS Mincho"/>
                <a:cs typeface="Times New Roman"/>
              </a:rPr>
              <a:t>Dim</a:t>
            </a:r>
            <a:r>
              <a:rPr lang="en-US" sz="1800" dirty="0" smtClean="0">
                <a:latin typeface="Courier New" pitchFamily="49" charset="0"/>
                <a:cs typeface="Courier New" pitchFamily="49" charset="0"/>
              </a:rPr>
              <a:t> </a:t>
            </a:r>
            <a:r>
              <a:rPr lang="en-US" sz="1800" dirty="0" err="1" smtClean="0">
                <a:latin typeface="Courier New" pitchFamily="49" charset="0"/>
                <a:cs typeface="Courier New" pitchFamily="49" charset="0"/>
              </a:rPr>
              <a:t>doorTypeCollector</a:t>
            </a:r>
            <a:r>
              <a:rPr lang="en-US" sz="1800" dirty="0" smtClean="0">
                <a:latin typeface="Courier New" pitchFamily="49" charset="0"/>
                <a:cs typeface="Courier New" pitchFamily="49" charset="0"/>
              </a:rPr>
              <a:t> = </a:t>
            </a:r>
            <a:r>
              <a:rPr lang="en-US" sz="1800" dirty="0" smtClean="0">
                <a:solidFill>
                  <a:srgbClr val="0000FF"/>
                </a:solidFill>
                <a:latin typeface="Courier New"/>
                <a:ea typeface="MS Mincho"/>
                <a:cs typeface="Times New Roman"/>
              </a:rPr>
              <a:t>New</a:t>
            </a:r>
            <a:r>
              <a:rPr lang="en-US" sz="1800" dirty="0" smtClean="0">
                <a:latin typeface="Courier New" pitchFamily="49" charset="0"/>
                <a:cs typeface="Courier New" pitchFamily="49" charset="0"/>
              </a:rPr>
              <a:t> </a:t>
            </a:r>
            <a:r>
              <a:rPr lang="en-US" sz="1800" b="1" dirty="0" err="1" smtClean="0">
                <a:latin typeface="Courier New" pitchFamily="49" charset="0"/>
                <a:cs typeface="Courier New" pitchFamily="49" charset="0"/>
              </a:rPr>
              <a:t>FilteredElementCollector</a:t>
            </a:r>
            <a:r>
              <a:rPr lang="en-US" sz="1800" dirty="0" smtClean="0">
                <a:latin typeface="Courier New" pitchFamily="49" charset="0"/>
                <a:cs typeface="Courier New" pitchFamily="49" charset="0"/>
              </a:rPr>
              <a:t>(</a:t>
            </a:r>
            <a:r>
              <a:rPr lang="en-US" sz="1800" dirty="0" err="1" smtClean="0">
                <a:latin typeface="Courier New" pitchFamily="49" charset="0"/>
                <a:cs typeface="Courier New" pitchFamily="49" charset="0"/>
              </a:rPr>
              <a:t>m_rvtDoc</a:t>
            </a:r>
            <a:r>
              <a:rPr lang="en-US" sz="1800" dirty="0" smtClean="0">
                <a:latin typeface="Courier New" pitchFamily="49" charset="0"/>
                <a:cs typeface="Courier New" pitchFamily="49" charset="0"/>
              </a:rPr>
              <a:t>)</a:t>
            </a:r>
          </a:p>
          <a:p>
            <a:r>
              <a:rPr lang="en-US" sz="1800" dirty="0" smtClean="0">
                <a:latin typeface="Courier New" pitchFamily="49" charset="0"/>
                <a:cs typeface="Courier New" pitchFamily="49" charset="0"/>
              </a:rPr>
              <a:t>        </a:t>
            </a:r>
            <a:r>
              <a:rPr lang="en-US" sz="1800" dirty="0" err="1" smtClean="0">
                <a:latin typeface="Courier New" pitchFamily="49" charset="0"/>
                <a:cs typeface="Courier New" pitchFamily="49" charset="0"/>
              </a:rPr>
              <a:t>doorTypeCollector.</a:t>
            </a:r>
            <a:r>
              <a:rPr lang="en-US" sz="1800" b="1" dirty="0" err="1" smtClean="0">
                <a:latin typeface="Courier New" pitchFamily="49" charset="0"/>
                <a:cs typeface="Courier New" pitchFamily="49" charset="0"/>
              </a:rPr>
              <a:t>OfClass</a:t>
            </a:r>
            <a:r>
              <a:rPr lang="en-US" sz="1800" dirty="0" smtClean="0">
                <a:latin typeface="Courier New" pitchFamily="49" charset="0"/>
                <a:cs typeface="Courier New" pitchFamily="49" charset="0"/>
              </a:rPr>
              <a:t>(</a:t>
            </a:r>
            <a:r>
              <a:rPr lang="en-US" sz="1800" dirty="0" err="1" smtClean="0">
                <a:solidFill>
                  <a:srgbClr val="0000FF"/>
                </a:solidFill>
                <a:latin typeface="Courier New"/>
                <a:ea typeface="MS Mincho"/>
                <a:cs typeface="Times New Roman"/>
              </a:rPr>
              <a:t>GetType</a:t>
            </a:r>
            <a:r>
              <a:rPr lang="en-US" sz="1800" dirty="0" smtClean="0">
                <a:latin typeface="Courier New" pitchFamily="49" charset="0"/>
                <a:cs typeface="Courier New" pitchFamily="49" charset="0"/>
              </a:rPr>
              <a:t>(</a:t>
            </a:r>
            <a:r>
              <a:rPr lang="en-US" sz="1800" b="1" dirty="0" err="1" smtClean="0">
                <a:latin typeface="Courier New" pitchFamily="49" charset="0"/>
                <a:cs typeface="Courier New" pitchFamily="49" charset="0"/>
              </a:rPr>
              <a:t>FamilySymbol</a:t>
            </a:r>
            <a:r>
              <a:rPr lang="en-US" sz="1800" dirty="0" smtClean="0">
                <a:latin typeface="Courier New" pitchFamily="49" charset="0"/>
                <a:cs typeface="Courier New" pitchFamily="49" charset="0"/>
              </a:rPr>
              <a:t>))</a:t>
            </a:r>
          </a:p>
          <a:p>
            <a:r>
              <a:rPr lang="en-US" sz="1800" dirty="0" smtClean="0">
                <a:latin typeface="Courier New" pitchFamily="49" charset="0"/>
                <a:cs typeface="Courier New" pitchFamily="49" charset="0"/>
              </a:rPr>
              <a:t>        </a:t>
            </a:r>
            <a:r>
              <a:rPr lang="en-US" sz="1800" dirty="0" err="1" smtClean="0">
                <a:latin typeface="Courier New" pitchFamily="49" charset="0"/>
                <a:cs typeface="Courier New" pitchFamily="49" charset="0"/>
              </a:rPr>
              <a:t>doorTypeCollector.</a:t>
            </a:r>
            <a:r>
              <a:rPr lang="en-US" sz="1800" b="1" dirty="0" err="1" smtClean="0">
                <a:latin typeface="Courier New" pitchFamily="49" charset="0"/>
                <a:cs typeface="Courier New" pitchFamily="49" charset="0"/>
              </a:rPr>
              <a:t>OfCategory</a:t>
            </a:r>
            <a:r>
              <a:rPr lang="en-US" sz="1800" dirty="0" smtClean="0">
                <a:latin typeface="Courier New" pitchFamily="49" charset="0"/>
                <a:cs typeface="Courier New" pitchFamily="49" charset="0"/>
              </a:rPr>
              <a:t>(</a:t>
            </a:r>
            <a:r>
              <a:rPr lang="en-US" sz="1800" b="1" dirty="0" err="1" smtClean="0">
                <a:latin typeface="Courier New" pitchFamily="49" charset="0"/>
                <a:cs typeface="Courier New" pitchFamily="49" charset="0"/>
              </a:rPr>
              <a:t>BuiltInCategory.OST_Doors</a:t>
            </a:r>
            <a:r>
              <a:rPr lang="en-US" sz="1800" dirty="0" smtClean="0">
                <a:latin typeface="Courier New" pitchFamily="49" charset="0"/>
                <a:cs typeface="Courier New" pitchFamily="49" charset="0"/>
              </a:rPr>
              <a:t>)</a:t>
            </a:r>
          </a:p>
          <a:p>
            <a:r>
              <a:rPr lang="en-US" sz="1800" dirty="0" smtClean="0">
                <a:latin typeface="Courier New" pitchFamily="49" charset="0"/>
                <a:cs typeface="Courier New" pitchFamily="49" charset="0"/>
              </a:rPr>
              <a:t>       </a:t>
            </a:r>
            <a:r>
              <a:rPr lang="en-US" sz="1800" dirty="0" smtClean="0">
                <a:solidFill>
                  <a:srgbClr val="0000FF"/>
                </a:solidFill>
                <a:latin typeface="Courier New"/>
                <a:ea typeface="MS Mincho"/>
                <a:cs typeface="Times New Roman"/>
              </a:rPr>
              <a:t> Dim </a:t>
            </a:r>
            <a:r>
              <a:rPr lang="en-US" sz="1800" dirty="0" err="1" smtClean="0">
                <a:latin typeface="Courier New" pitchFamily="49" charset="0"/>
                <a:cs typeface="Courier New" pitchFamily="49" charset="0"/>
              </a:rPr>
              <a:t>doorTypes</a:t>
            </a:r>
            <a:r>
              <a:rPr lang="en-US" sz="1800" dirty="0" smtClean="0">
                <a:latin typeface="Courier New" pitchFamily="49" charset="0"/>
                <a:cs typeface="Courier New" pitchFamily="49" charset="0"/>
              </a:rPr>
              <a:t> </a:t>
            </a:r>
            <a:r>
              <a:rPr lang="en-US" sz="1800" dirty="0" smtClean="0">
                <a:solidFill>
                  <a:srgbClr val="0000FF"/>
                </a:solidFill>
                <a:latin typeface="Courier New"/>
                <a:ea typeface="MS Mincho"/>
                <a:cs typeface="Times New Roman"/>
              </a:rPr>
              <a:t>As</a:t>
            </a:r>
            <a:r>
              <a:rPr lang="en-US" sz="1800" dirty="0" smtClean="0">
                <a:latin typeface="Courier New" pitchFamily="49" charset="0"/>
                <a:cs typeface="Courier New" pitchFamily="49" charset="0"/>
              </a:rPr>
              <a:t> </a:t>
            </a:r>
            <a:r>
              <a:rPr lang="en-US" sz="1800" dirty="0" err="1" smtClean="0">
                <a:solidFill>
                  <a:srgbClr val="0000FF"/>
                </a:solidFill>
                <a:latin typeface="Courier New"/>
                <a:ea typeface="MS Mincho"/>
                <a:cs typeface="Times New Roman"/>
              </a:rPr>
              <a:t>IList</a:t>
            </a:r>
            <a:r>
              <a:rPr lang="en-US" sz="1800" dirty="0" smtClean="0">
                <a:latin typeface="Courier New" pitchFamily="49" charset="0"/>
                <a:cs typeface="Courier New" pitchFamily="49" charset="0"/>
              </a:rPr>
              <a:t>(Of Element) = </a:t>
            </a:r>
            <a:r>
              <a:rPr lang="en-US" sz="1800" dirty="0" err="1" smtClean="0">
                <a:latin typeface="Courier New" pitchFamily="49" charset="0"/>
                <a:cs typeface="Courier New" pitchFamily="49" charset="0"/>
              </a:rPr>
              <a:t>doorTypeCollector.ToElements</a:t>
            </a:r>
            <a:endParaRPr lang="en-US" sz="1800" dirty="0" smtClean="0">
              <a:latin typeface="Courier New" pitchFamily="49" charset="0"/>
              <a:cs typeface="Courier New" pitchFamily="49" charset="0"/>
            </a:endParaRPr>
          </a:p>
          <a:p>
            <a:r>
              <a:rPr lang="en-US" sz="1800" dirty="0" smtClean="0">
                <a:latin typeface="Calibri" pitchFamily="34" charset="0"/>
                <a:cs typeface="Calibri" pitchFamily="34" charset="0"/>
              </a:rPr>
              <a:t>&lt;/VB.NET&gt; </a:t>
            </a:r>
            <a:endParaRPr lang="en-US" sz="1800" dirty="0">
              <a:latin typeface="Calibri" pitchFamily="34" charset="0"/>
              <a:cs typeface="Calibri" pitchFamily="34" charset="0"/>
            </a:endParaRPr>
          </a:p>
        </p:txBody>
      </p:sp>
      <p:sp>
        <p:nvSpPr>
          <p:cNvPr id="5" name="TextBox 4"/>
          <p:cNvSpPr txBox="1"/>
          <p:nvPr/>
        </p:nvSpPr>
        <p:spPr>
          <a:xfrm>
            <a:off x="638175" y="5640387"/>
            <a:ext cx="11811000" cy="2031325"/>
          </a:xfrm>
          <a:prstGeom prst="rect">
            <a:avLst/>
          </a:prstGeom>
          <a:solidFill>
            <a:schemeClr val="bg2">
              <a:lumMod val="85000"/>
            </a:schemeClr>
          </a:solidFill>
          <a:ln>
            <a:noFill/>
          </a:ln>
        </p:spPr>
        <p:txBody>
          <a:bodyPr wrap="square" rtlCol="0">
            <a:spAutoFit/>
          </a:bodyPr>
          <a:lstStyle/>
          <a:p>
            <a:r>
              <a:rPr lang="en-US" sz="1800" dirty="0" smtClean="0">
                <a:latin typeface="Calibri" pitchFamily="34" charset="0"/>
                <a:cs typeface="Calibri" pitchFamily="34" charset="0"/>
              </a:rPr>
              <a:t>&lt;VB.NET&gt;</a:t>
            </a:r>
          </a:p>
          <a:p>
            <a:r>
              <a:rPr lang="en-US" sz="1800" smtClean="0">
                <a:solidFill>
                  <a:srgbClr val="0000FF"/>
                </a:solidFill>
                <a:latin typeface="Courier New"/>
                <a:ea typeface="MS Mincho"/>
                <a:cs typeface="Times New Roman"/>
              </a:rPr>
              <a:t> Dim </a:t>
            </a:r>
            <a:r>
              <a:rPr lang="en-US" sz="1800" smtClean="0">
                <a:latin typeface="Courier New" pitchFamily="49" charset="0"/>
                <a:cs typeface="Courier New" pitchFamily="49" charset="0"/>
              </a:rPr>
              <a:t>doorTypes </a:t>
            </a:r>
            <a:r>
              <a:rPr lang="en-US" sz="1800" smtClean="0">
                <a:solidFill>
                  <a:srgbClr val="0000FF"/>
                </a:solidFill>
                <a:latin typeface="Courier New"/>
                <a:ea typeface="MS Mincho"/>
                <a:cs typeface="Times New Roman"/>
              </a:rPr>
              <a:t>As</a:t>
            </a:r>
            <a:r>
              <a:rPr lang="en-US" sz="1800" smtClean="0">
                <a:latin typeface="Courier New" pitchFamily="49" charset="0"/>
                <a:cs typeface="Courier New" pitchFamily="49" charset="0"/>
              </a:rPr>
              <a:t> </a:t>
            </a:r>
            <a:r>
              <a:rPr lang="en-US" sz="1800" smtClean="0">
                <a:solidFill>
                  <a:srgbClr val="0000FF"/>
                </a:solidFill>
                <a:latin typeface="Courier New"/>
                <a:ea typeface="MS Mincho"/>
                <a:cs typeface="Times New Roman"/>
              </a:rPr>
              <a:t>IList</a:t>
            </a:r>
            <a:r>
              <a:rPr lang="en-US" sz="1800" smtClean="0">
                <a:latin typeface="Courier New" pitchFamily="49" charset="0"/>
                <a:cs typeface="Courier New" pitchFamily="49" charset="0"/>
              </a:rPr>
              <a:t>(Of Element) _</a:t>
            </a:r>
          </a:p>
          <a:p>
            <a:r>
              <a:rPr lang="en-US" sz="1800" smtClean="0">
                <a:latin typeface="Courier New" pitchFamily="49" charset="0"/>
                <a:cs typeface="Courier New" pitchFamily="49" charset="0"/>
              </a:rPr>
              <a:t>   = </a:t>
            </a:r>
            <a:r>
              <a:rPr lang="en-US" sz="1800" smtClean="0">
                <a:solidFill>
                  <a:srgbClr val="0000FF"/>
                </a:solidFill>
                <a:latin typeface="Courier New"/>
                <a:ea typeface="MS Mincho"/>
                <a:cs typeface="Times New Roman"/>
              </a:rPr>
              <a:t>New</a:t>
            </a:r>
            <a:r>
              <a:rPr lang="en-US" sz="1800" smtClean="0">
                <a:latin typeface="Courier New" pitchFamily="49" charset="0"/>
                <a:cs typeface="Courier New" pitchFamily="49" charset="0"/>
              </a:rPr>
              <a:t> </a:t>
            </a:r>
            <a:r>
              <a:rPr lang="en-US" sz="1800" b="1" err="1" smtClean="0">
                <a:latin typeface="Courier New" pitchFamily="49" charset="0"/>
                <a:cs typeface="Courier New" pitchFamily="49" charset="0"/>
              </a:rPr>
              <a:t>FilteredElementCollector</a:t>
            </a:r>
            <a:r>
              <a:rPr lang="en-US" sz="1800" smtClean="0">
                <a:latin typeface="Courier New" pitchFamily="49" charset="0"/>
                <a:cs typeface="Courier New" pitchFamily="49" charset="0"/>
              </a:rPr>
              <a:t>(</a:t>
            </a:r>
            <a:r>
              <a:rPr lang="en-US" sz="1800" err="1" smtClean="0">
                <a:latin typeface="Courier New" pitchFamily="49" charset="0"/>
                <a:cs typeface="Courier New" pitchFamily="49" charset="0"/>
              </a:rPr>
              <a:t>m_rvtDoc</a:t>
            </a:r>
            <a:r>
              <a:rPr lang="en-US" sz="1800" smtClean="0">
                <a:latin typeface="Courier New" pitchFamily="49" charset="0"/>
                <a:cs typeface="Courier New" pitchFamily="49" charset="0"/>
              </a:rPr>
              <a:t>) _</a:t>
            </a:r>
            <a:endParaRPr lang="en-US" sz="1800" dirty="0" smtClean="0">
              <a:latin typeface="Courier New" pitchFamily="49" charset="0"/>
              <a:cs typeface="Courier New" pitchFamily="49" charset="0"/>
            </a:endParaRPr>
          </a:p>
          <a:p>
            <a:r>
              <a:rPr lang="en-US" sz="1800" smtClean="0">
                <a:latin typeface="Courier New" pitchFamily="49" charset="0"/>
                <a:cs typeface="Courier New" pitchFamily="49" charset="0"/>
              </a:rPr>
              <a:t>     .</a:t>
            </a:r>
            <a:r>
              <a:rPr lang="en-US" sz="1800" b="1" err="1" smtClean="0">
                <a:latin typeface="Courier New" pitchFamily="49" charset="0"/>
                <a:cs typeface="Courier New" pitchFamily="49" charset="0"/>
              </a:rPr>
              <a:t>OfClass</a:t>
            </a:r>
            <a:r>
              <a:rPr lang="en-US" sz="1800" smtClean="0">
                <a:latin typeface="Courier New" pitchFamily="49" charset="0"/>
                <a:cs typeface="Courier New" pitchFamily="49" charset="0"/>
              </a:rPr>
              <a:t>(</a:t>
            </a:r>
            <a:r>
              <a:rPr lang="en-US" sz="1800" err="1" smtClean="0">
                <a:solidFill>
                  <a:srgbClr val="0000FF"/>
                </a:solidFill>
                <a:latin typeface="Courier New"/>
                <a:ea typeface="MS Mincho"/>
                <a:cs typeface="Times New Roman"/>
              </a:rPr>
              <a:t>GetType</a:t>
            </a:r>
            <a:r>
              <a:rPr lang="en-US" sz="1800" smtClean="0">
                <a:latin typeface="Courier New" pitchFamily="49" charset="0"/>
                <a:cs typeface="Courier New" pitchFamily="49" charset="0"/>
              </a:rPr>
              <a:t>(</a:t>
            </a:r>
            <a:r>
              <a:rPr lang="en-US" sz="1800" b="1" err="1" smtClean="0">
                <a:latin typeface="Courier New" pitchFamily="49" charset="0"/>
                <a:cs typeface="Courier New" pitchFamily="49" charset="0"/>
              </a:rPr>
              <a:t>FamilySymbol</a:t>
            </a:r>
            <a:r>
              <a:rPr lang="en-US" sz="1800" smtClean="0">
                <a:latin typeface="Courier New" pitchFamily="49" charset="0"/>
                <a:cs typeface="Courier New" pitchFamily="49" charset="0"/>
              </a:rPr>
              <a:t>)) _</a:t>
            </a:r>
            <a:endParaRPr lang="en-US" sz="1800" dirty="0" smtClean="0">
              <a:latin typeface="Courier New" pitchFamily="49" charset="0"/>
              <a:cs typeface="Courier New" pitchFamily="49" charset="0"/>
            </a:endParaRPr>
          </a:p>
          <a:p>
            <a:r>
              <a:rPr lang="en-US" sz="1800" smtClean="0">
                <a:latin typeface="Courier New" pitchFamily="49" charset="0"/>
                <a:cs typeface="Courier New" pitchFamily="49" charset="0"/>
              </a:rPr>
              <a:t>     .</a:t>
            </a:r>
            <a:r>
              <a:rPr lang="en-US" sz="1800" b="1" err="1" smtClean="0">
                <a:latin typeface="Courier New" pitchFamily="49" charset="0"/>
                <a:cs typeface="Courier New" pitchFamily="49" charset="0"/>
              </a:rPr>
              <a:t>OfCategory</a:t>
            </a:r>
            <a:r>
              <a:rPr lang="en-US" sz="1800" smtClean="0">
                <a:latin typeface="Courier New" pitchFamily="49" charset="0"/>
                <a:cs typeface="Courier New" pitchFamily="49" charset="0"/>
              </a:rPr>
              <a:t>(</a:t>
            </a:r>
            <a:r>
              <a:rPr lang="en-US" sz="1800" b="1" err="1" smtClean="0">
                <a:latin typeface="Courier New" pitchFamily="49" charset="0"/>
                <a:cs typeface="Courier New" pitchFamily="49" charset="0"/>
              </a:rPr>
              <a:t>BuiltInCategory.OST_Doors</a:t>
            </a:r>
            <a:r>
              <a:rPr lang="en-US" sz="1800" smtClean="0">
                <a:latin typeface="Courier New" pitchFamily="49" charset="0"/>
                <a:cs typeface="Courier New" pitchFamily="49" charset="0"/>
              </a:rPr>
              <a:t>) _</a:t>
            </a:r>
            <a:endParaRPr lang="en-US" sz="1800" dirty="0" smtClean="0">
              <a:latin typeface="Courier New" pitchFamily="49" charset="0"/>
              <a:cs typeface="Courier New" pitchFamily="49" charset="0"/>
            </a:endParaRPr>
          </a:p>
          <a:p>
            <a:r>
              <a:rPr lang="en-US" sz="1800" smtClean="0">
                <a:latin typeface="Courier New" pitchFamily="49" charset="0"/>
                <a:cs typeface="Courier New" pitchFamily="49" charset="0"/>
              </a:rPr>
              <a:t>     .ToElements</a:t>
            </a:r>
            <a:endParaRPr lang="en-US" sz="1800" dirty="0" smtClean="0">
              <a:latin typeface="Courier New" pitchFamily="49" charset="0"/>
              <a:cs typeface="Courier New" pitchFamily="49" charset="0"/>
            </a:endParaRPr>
          </a:p>
          <a:p>
            <a:r>
              <a:rPr lang="en-US" sz="1800" dirty="0" smtClean="0">
                <a:latin typeface="Calibri" pitchFamily="34" charset="0"/>
                <a:cs typeface="Calibri" pitchFamily="34" charset="0"/>
              </a:rPr>
              <a:t>&lt;/VB.NET&gt; </a:t>
            </a:r>
            <a:endParaRPr lang="en-US" sz="1800" dirty="0">
              <a:latin typeface="Calibri" pitchFamily="34" charset="0"/>
              <a:cs typeface="Calibri" pitchFamily="34" charset="0"/>
            </a:endParaRPr>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Filtering </a:t>
            </a:r>
            <a:br>
              <a:rPr lang="en-US" dirty="0" smtClean="0"/>
            </a:br>
            <a:r>
              <a:rPr lang="en-US" sz="2800" b="0" i="1" dirty="0" smtClean="0">
                <a:solidFill>
                  <a:schemeClr val="accent4"/>
                </a:solidFill>
              </a:rPr>
              <a:t>2.1 List of Instances of a Specific Object Class - System Family </a:t>
            </a:r>
            <a:endParaRPr lang="en-US" dirty="0"/>
          </a:p>
        </p:txBody>
      </p:sp>
      <p:sp>
        <p:nvSpPr>
          <p:cNvPr id="3" name="Content Placeholder 2"/>
          <p:cNvSpPr>
            <a:spLocks noGrp="1"/>
          </p:cNvSpPr>
          <p:nvPr>
            <p:ph idx="1"/>
          </p:nvPr>
        </p:nvSpPr>
        <p:spPr/>
        <p:txBody>
          <a:bodyPr/>
          <a:lstStyle/>
          <a:p>
            <a:pPr lvl="0"/>
            <a:r>
              <a:rPr lang="en-US" dirty="0" smtClean="0"/>
              <a:t>Collect all the instances of wall</a:t>
            </a:r>
            <a:endParaRPr lang="en-US" dirty="0"/>
          </a:p>
        </p:txBody>
      </p:sp>
      <p:sp>
        <p:nvSpPr>
          <p:cNvPr id="4" name="TextBox 3"/>
          <p:cNvSpPr txBox="1"/>
          <p:nvPr/>
        </p:nvSpPr>
        <p:spPr>
          <a:xfrm>
            <a:off x="561975" y="3125787"/>
            <a:ext cx="11811000" cy="1366528"/>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latin typeface="Calibri"/>
                <a:ea typeface="MS Mincho"/>
                <a:cs typeface="Times New Roman"/>
              </a:rPr>
              <a:t>&lt;VB.NET&gt;</a:t>
            </a: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wallCollector</a:t>
            </a:r>
            <a:r>
              <a:rPr lang="en-US" sz="1800" dirty="0" smtClean="0">
                <a:latin typeface="Courier New"/>
                <a:ea typeface="MS Mincho"/>
                <a:cs typeface="Times New Roman"/>
              </a:rPr>
              <a:t> =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a:t>
            </a:r>
            <a:r>
              <a:rPr lang="en-US" sz="1800" dirty="0" err="1" smtClean="0">
                <a:latin typeface="Courier New"/>
                <a:ea typeface="MS Mincho"/>
                <a:cs typeface="Times New Roman"/>
              </a:rPr>
              <a:t>FilteredElementCollector</a:t>
            </a:r>
            <a:r>
              <a:rPr lang="en-US" sz="1800" dirty="0" smtClean="0">
                <a:latin typeface="Courier New"/>
                <a:ea typeface="MS Mincho"/>
                <a:cs typeface="Times New Roman"/>
              </a:rPr>
              <a:t>(</a:t>
            </a:r>
            <a:r>
              <a:rPr lang="en-US" sz="1800" dirty="0" err="1" smtClean="0">
                <a:latin typeface="Courier New"/>
                <a:ea typeface="MS Mincho"/>
                <a:cs typeface="Times New Roman"/>
              </a:rPr>
              <a:t>m_rvtDoc</a:t>
            </a:r>
            <a:r>
              <a:rPr lang="en-US" sz="1800" dirty="0" smtClean="0">
                <a:latin typeface="Courier New"/>
                <a:ea typeface="MS Mincho"/>
                <a:cs typeface="Times New Roman"/>
              </a:rPr>
              <a:t>).</a:t>
            </a:r>
            <a:r>
              <a:rPr lang="en-US" sz="1800" b="1" dirty="0" err="1" smtClean="0">
                <a:latin typeface="Courier New"/>
                <a:ea typeface="MS Mincho"/>
                <a:cs typeface="Times New Roman"/>
              </a:rPr>
              <a:t>OfClass</a:t>
            </a:r>
            <a:r>
              <a:rPr lang="en-US" sz="1800" dirty="0" smtClean="0">
                <a:latin typeface="Courier New"/>
                <a:ea typeface="MS Mincho"/>
                <a:cs typeface="Times New Roman"/>
              </a:rPr>
              <a:t>(</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a:t>
            </a:r>
            <a:r>
              <a:rPr lang="en-US" sz="1800" b="1" dirty="0" smtClean="0">
                <a:latin typeface="Courier New"/>
                <a:ea typeface="MS Mincho"/>
                <a:cs typeface="Times New Roman"/>
              </a:rPr>
              <a:t>Wall</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wallList</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IList</a:t>
            </a:r>
            <a:r>
              <a:rPr lang="en-US" sz="1800" dirty="0" smtClean="0">
                <a:latin typeface="Courier New"/>
                <a:ea typeface="MS Mincho"/>
                <a:cs typeface="Times New Roman"/>
              </a:rPr>
              <a:t>(</a:t>
            </a:r>
            <a:r>
              <a:rPr lang="en-US" sz="1800" dirty="0" smtClean="0">
                <a:solidFill>
                  <a:srgbClr val="0000FF"/>
                </a:solidFill>
                <a:latin typeface="Courier New"/>
                <a:ea typeface="MS Mincho"/>
                <a:cs typeface="Times New Roman"/>
              </a:rPr>
              <a:t>Of</a:t>
            </a:r>
            <a:r>
              <a:rPr lang="en-US" sz="1800" dirty="0" smtClean="0">
                <a:latin typeface="Courier New"/>
                <a:ea typeface="MS Mincho"/>
                <a:cs typeface="Times New Roman"/>
              </a:rPr>
              <a:t> Element) = </a:t>
            </a:r>
            <a:r>
              <a:rPr lang="en-US" sz="1800" dirty="0" err="1" smtClean="0">
                <a:latin typeface="Courier New"/>
                <a:ea typeface="MS Mincho"/>
                <a:cs typeface="Times New Roman"/>
              </a:rPr>
              <a:t>wallCollector.ToElements</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alibri"/>
                <a:ea typeface="MS Mincho"/>
                <a:cs typeface="Times New Roman"/>
              </a:rPr>
              <a:t>&lt;/VB.NET&gt; </a:t>
            </a:r>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Filtering </a:t>
            </a:r>
            <a:br>
              <a:rPr lang="en-US" dirty="0" smtClean="0"/>
            </a:br>
            <a:r>
              <a:rPr lang="en-US" sz="2800" b="0" i="1" dirty="0" smtClean="0">
                <a:solidFill>
                  <a:schemeClr val="accent4"/>
                </a:solidFill>
              </a:rPr>
              <a:t>2.2 List of Instances of a Specific Object Class - Component Family </a:t>
            </a:r>
            <a:endParaRPr lang="en-US" dirty="0"/>
          </a:p>
        </p:txBody>
      </p:sp>
      <p:sp>
        <p:nvSpPr>
          <p:cNvPr id="3" name="Content Placeholder 2"/>
          <p:cNvSpPr>
            <a:spLocks noGrp="1"/>
          </p:cNvSpPr>
          <p:nvPr>
            <p:ph idx="1"/>
          </p:nvPr>
        </p:nvSpPr>
        <p:spPr/>
        <p:txBody>
          <a:bodyPr/>
          <a:lstStyle/>
          <a:p>
            <a:pPr lvl="0"/>
            <a:r>
              <a:rPr lang="en-US" dirty="0" smtClean="0"/>
              <a:t>Collect all the instances of door </a:t>
            </a:r>
            <a:endParaRPr lang="en-US" dirty="0"/>
          </a:p>
        </p:txBody>
      </p:sp>
      <p:sp>
        <p:nvSpPr>
          <p:cNvPr id="4" name="TextBox 3"/>
          <p:cNvSpPr txBox="1"/>
          <p:nvPr/>
        </p:nvSpPr>
        <p:spPr>
          <a:xfrm>
            <a:off x="561975" y="3125787"/>
            <a:ext cx="11811000" cy="2003625"/>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latin typeface="Calibri"/>
                <a:ea typeface="MS Mincho"/>
                <a:cs typeface="Times New Roman"/>
              </a:rPr>
              <a:t>&lt;VB.NET&gt;</a:t>
            </a: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doorCollector</a:t>
            </a:r>
            <a:r>
              <a:rPr lang="en-US" sz="1800" dirty="0" smtClean="0">
                <a:latin typeface="Courier New"/>
                <a:ea typeface="MS Mincho"/>
                <a:cs typeface="Times New Roman"/>
              </a:rPr>
              <a:t> =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a:t>
            </a:r>
            <a:r>
              <a:rPr lang="en-US" sz="1800" dirty="0" err="1" smtClean="0">
                <a:latin typeface="Courier New"/>
                <a:ea typeface="MS Mincho"/>
                <a:cs typeface="Times New Roman"/>
              </a:rPr>
              <a:t>FilteredElementCollector</a:t>
            </a:r>
            <a:r>
              <a:rPr lang="en-US" sz="1800" dirty="0" smtClean="0">
                <a:latin typeface="Courier New"/>
                <a:ea typeface="MS Mincho"/>
                <a:cs typeface="Times New Roman"/>
              </a:rPr>
              <a:t>(</a:t>
            </a:r>
            <a:r>
              <a:rPr lang="en-US" sz="1800" dirty="0" err="1" smtClean="0">
                <a:latin typeface="Courier New"/>
                <a:ea typeface="MS Mincho"/>
                <a:cs typeface="Times New Roman"/>
              </a:rPr>
              <a:t>m_rvtDoc</a:t>
            </a:r>
            <a:r>
              <a:rPr lang="en-US" sz="1800" dirty="0" smtClean="0">
                <a:latin typeface="Courier New"/>
                <a:ea typeface="MS Mincho"/>
                <a:cs typeface="Times New Roman"/>
              </a:rPr>
              <a:t>).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b="1" dirty="0" err="1" smtClean="0">
                <a:latin typeface="Courier New"/>
                <a:ea typeface="MS Mincho"/>
                <a:cs typeface="Times New Roman"/>
              </a:rPr>
              <a:t>OfClass</a:t>
            </a:r>
            <a:r>
              <a:rPr lang="en-US" sz="1800" dirty="0" smtClean="0">
                <a:latin typeface="Courier New"/>
                <a:ea typeface="MS Mincho"/>
                <a:cs typeface="Times New Roman"/>
              </a:rPr>
              <a:t>(</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a:t>
            </a:r>
            <a:r>
              <a:rPr lang="en-US" sz="1800" b="1" dirty="0" err="1" smtClean="0">
                <a:latin typeface="Courier New"/>
                <a:ea typeface="MS Mincho"/>
                <a:cs typeface="Times New Roman"/>
              </a:rPr>
              <a:t>FamilyInstance</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doorCollector.</a:t>
            </a:r>
            <a:r>
              <a:rPr lang="en-US" sz="1800" b="1" dirty="0" err="1" smtClean="0">
                <a:latin typeface="Courier New"/>
                <a:ea typeface="MS Mincho"/>
                <a:cs typeface="Times New Roman"/>
              </a:rPr>
              <a:t>OfCategory</a:t>
            </a:r>
            <a:r>
              <a:rPr lang="en-US" sz="1800" dirty="0" smtClean="0">
                <a:latin typeface="Courier New"/>
                <a:ea typeface="MS Mincho"/>
                <a:cs typeface="Times New Roman"/>
              </a:rPr>
              <a:t>(</a:t>
            </a:r>
            <a:r>
              <a:rPr lang="en-US" sz="1800" b="1" dirty="0" err="1" smtClean="0">
                <a:latin typeface="Courier New"/>
                <a:ea typeface="MS Mincho"/>
                <a:cs typeface="Times New Roman"/>
              </a:rPr>
              <a:t>BuiltInCategory.OST_Doors</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doorList</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IList</a:t>
            </a:r>
            <a:r>
              <a:rPr lang="en-US" sz="1800" dirty="0" smtClean="0">
                <a:latin typeface="Courier New"/>
                <a:ea typeface="MS Mincho"/>
                <a:cs typeface="Times New Roman"/>
              </a:rPr>
              <a:t>(</a:t>
            </a:r>
            <a:r>
              <a:rPr lang="en-US" sz="1800" dirty="0" smtClean="0">
                <a:solidFill>
                  <a:srgbClr val="0000FF"/>
                </a:solidFill>
                <a:latin typeface="Courier New"/>
                <a:ea typeface="MS Mincho"/>
                <a:cs typeface="Times New Roman"/>
              </a:rPr>
              <a:t>Of</a:t>
            </a:r>
            <a:r>
              <a:rPr lang="en-US" sz="1800" dirty="0" smtClean="0">
                <a:latin typeface="Courier New"/>
                <a:ea typeface="MS Mincho"/>
                <a:cs typeface="Times New Roman"/>
              </a:rPr>
              <a:t> Element) = </a:t>
            </a:r>
            <a:r>
              <a:rPr lang="en-US" sz="1800" dirty="0" err="1" smtClean="0">
                <a:latin typeface="Courier New"/>
                <a:ea typeface="MS Mincho"/>
                <a:cs typeface="Times New Roman"/>
              </a:rPr>
              <a:t>doorCollector.ToElements</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alibri"/>
                <a:ea typeface="MS Mincho"/>
                <a:cs typeface="Times New Roman"/>
              </a:rPr>
              <a:t>&lt;/VB.NET&gt;  </a:t>
            </a:r>
            <a:endParaRPr lang="en-US" sz="1800" dirty="0"/>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Filtering </a:t>
            </a:r>
            <a:br>
              <a:rPr lang="en-US" dirty="0" smtClean="0"/>
            </a:br>
            <a:r>
              <a:rPr lang="en-US" sz="2800" b="0" i="1" dirty="0" smtClean="0">
                <a:solidFill>
                  <a:schemeClr val="accent4"/>
                </a:solidFill>
              </a:rPr>
              <a:t>3.1 Find a Specific Family Type – System Family Type  </a:t>
            </a:r>
            <a:endParaRPr lang="en-US" dirty="0"/>
          </a:p>
        </p:txBody>
      </p:sp>
      <p:sp>
        <p:nvSpPr>
          <p:cNvPr id="3" name="Content Placeholder 2"/>
          <p:cNvSpPr>
            <a:spLocks noGrp="1"/>
          </p:cNvSpPr>
          <p:nvPr>
            <p:ph idx="1"/>
          </p:nvPr>
        </p:nvSpPr>
        <p:spPr/>
        <p:txBody>
          <a:bodyPr/>
          <a:lstStyle/>
          <a:p>
            <a:pPr lvl="0"/>
            <a:r>
              <a:rPr lang="en-US" dirty="0" smtClean="0"/>
              <a:t>Find a wall type e.g., “Basic Wall: Generic – 200mm”</a:t>
            </a:r>
          </a:p>
          <a:p>
            <a:pPr lvl="0">
              <a:buNone/>
            </a:pPr>
            <a:endParaRPr lang="en-US" dirty="0"/>
          </a:p>
        </p:txBody>
      </p:sp>
      <p:sp>
        <p:nvSpPr>
          <p:cNvPr id="4" name="TextBox 3"/>
          <p:cNvSpPr txBox="1"/>
          <p:nvPr/>
        </p:nvSpPr>
        <p:spPr>
          <a:xfrm>
            <a:off x="561975" y="2641033"/>
            <a:ext cx="11811000" cy="6144759"/>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latin typeface="Calibri"/>
                <a:ea typeface="MS Mincho"/>
                <a:cs typeface="Times New Roman"/>
              </a:rPr>
              <a:t>&lt;VB.NET&gt; </a:t>
            </a: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Function</a:t>
            </a:r>
            <a:r>
              <a:rPr lang="en-US" sz="1800" dirty="0" smtClean="0">
                <a:latin typeface="Courier New"/>
                <a:ea typeface="MS Mincho"/>
                <a:cs typeface="Times New Roman"/>
              </a:rPr>
              <a:t> FindFamilyType_Wall_v1(</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wallFamilyName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r>
              <a:rPr lang="en-US" sz="1800" dirty="0" smtClean="0">
                <a:latin typeface="Courier New"/>
                <a:ea typeface="MS Mincho"/>
                <a:cs typeface="Times New Roman"/>
              </a:rPr>
              <a:t>, _</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wallTypeName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Element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narrow down a collector with class.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wallTypeCollector1 =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a:t>
            </a:r>
            <a:r>
              <a:rPr lang="en-US" sz="1800" dirty="0" err="1" smtClean="0">
                <a:latin typeface="Courier New"/>
                <a:ea typeface="MS Mincho"/>
                <a:cs typeface="Times New Roman"/>
              </a:rPr>
              <a:t>FilteredElementCollector</a:t>
            </a:r>
            <a:r>
              <a:rPr lang="en-US" sz="1800" dirty="0" smtClean="0">
                <a:latin typeface="Courier New"/>
                <a:ea typeface="MS Mincho"/>
                <a:cs typeface="Times New Roman"/>
              </a:rPr>
              <a:t>(</a:t>
            </a:r>
            <a:r>
              <a:rPr lang="en-US" sz="1800" dirty="0" err="1" smtClean="0">
                <a:latin typeface="Courier New"/>
                <a:ea typeface="MS Mincho"/>
                <a:cs typeface="Times New Roman"/>
              </a:rPr>
              <a:t>m_rvtDoc</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wallTypeCollector1.OfClass(</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a:t>
            </a:r>
            <a:r>
              <a:rPr lang="en-US" sz="1800" dirty="0" err="1" smtClean="0">
                <a:latin typeface="Courier New"/>
                <a:ea typeface="MS Mincho"/>
                <a:cs typeface="Times New Roman"/>
              </a:rPr>
              <a:t>WallType</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8000"/>
                </a:solidFill>
                <a:latin typeface="Courier New"/>
                <a:ea typeface="MS Mincho"/>
                <a:cs typeface="Times New Roman"/>
              </a:rPr>
              <a:t>''  LINQ query </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Dim</a:t>
            </a:r>
            <a:r>
              <a:rPr lang="en-US" sz="1800" b="1" dirty="0" smtClean="0">
                <a:latin typeface="Courier New"/>
                <a:ea typeface="MS Mincho"/>
                <a:cs typeface="Times New Roman"/>
              </a:rPr>
              <a:t> wallTypeElems1 = _</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From</a:t>
            </a:r>
            <a:r>
              <a:rPr lang="en-US" sz="1800" b="1" dirty="0" smtClean="0">
                <a:latin typeface="Courier New"/>
                <a:ea typeface="MS Mincho"/>
                <a:cs typeface="Times New Roman"/>
              </a:rPr>
              <a:t> element </a:t>
            </a:r>
            <a:r>
              <a:rPr lang="en-US" sz="1800" b="1" dirty="0" smtClean="0">
                <a:solidFill>
                  <a:srgbClr val="0000FF"/>
                </a:solidFill>
                <a:latin typeface="Courier New"/>
                <a:ea typeface="MS Mincho"/>
                <a:cs typeface="Times New Roman"/>
              </a:rPr>
              <a:t>In</a:t>
            </a:r>
            <a:r>
              <a:rPr lang="en-US" sz="1800" b="1" dirty="0" smtClean="0">
                <a:latin typeface="Courier New"/>
                <a:ea typeface="MS Mincho"/>
                <a:cs typeface="Times New Roman"/>
              </a:rPr>
              <a:t> wallTypeCollector1 _</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Where</a:t>
            </a:r>
            <a:r>
              <a:rPr lang="en-US" sz="1800" b="1" dirty="0" smtClean="0">
                <a:latin typeface="Courier New"/>
                <a:ea typeface="MS Mincho"/>
                <a:cs typeface="Times New Roman"/>
              </a:rPr>
              <a:t> </a:t>
            </a:r>
            <a:r>
              <a:rPr lang="en-US" sz="1800" b="1" dirty="0" err="1" smtClean="0">
                <a:latin typeface="Courier New"/>
                <a:ea typeface="MS Mincho"/>
                <a:cs typeface="Times New Roman"/>
              </a:rPr>
              <a:t>element.Name.</a:t>
            </a:r>
            <a:r>
              <a:rPr lang="en-US" sz="1800" b="1" dirty="0" err="1" smtClean="0">
                <a:solidFill>
                  <a:srgbClr val="0000FF"/>
                </a:solidFill>
                <a:latin typeface="Courier New"/>
                <a:ea typeface="MS Mincho"/>
                <a:cs typeface="Times New Roman"/>
              </a:rPr>
              <a:t>Equals</a:t>
            </a:r>
            <a:r>
              <a:rPr lang="en-US" sz="1800" b="1" dirty="0" smtClean="0">
                <a:latin typeface="Courier New"/>
                <a:ea typeface="MS Mincho"/>
                <a:cs typeface="Times New Roman"/>
              </a:rPr>
              <a:t>(</a:t>
            </a:r>
            <a:r>
              <a:rPr lang="en-US" sz="1800" b="1" dirty="0" err="1" smtClean="0">
                <a:latin typeface="Courier New"/>
                <a:ea typeface="MS Mincho"/>
                <a:cs typeface="Times New Roman"/>
              </a:rPr>
              <a:t>wallTypeName</a:t>
            </a:r>
            <a:r>
              <a:rPr lang="en-US" sz="1800" b="1" dirty="0" smtClean="0">
                <a:latin typeface="Courier New"/>
                <a:ea typeface="MS Mincho"/>
                <a:cs typeface="Times New Roman"/>
              </a:rPr>
              <a:t>) _</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Select</a:t>
            </a:r>
            <a:r>
              <a:rPr lang="en-US" sz="1800" b="1" dirty="0" smtClean="0">
                <a:latin typeface="Courier New"/>
                <a:ea typeface="MS Mincho"/>
                <a:cs typeface="Times New Roman"/>
              </a:rPr>
              <a:t> element</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get the result.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wallType1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Element = </a:t>
            </a:r>
            <a:r>
              <a:rPr lang="en-US" sz="1800" dirty="0" smtClean="0">
                <a:solidFill>
                  <a:srgbClr val="0000FF"/>
                </a:solidFill>
                <a:latin typeface="Courier New"/>
                <a:ea typeface="MS Mincho"/>
                <a:cs typeface="Times New Roman"/>
              </a:rPr>
              <a:t>Nothing</a:t>
            </a: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result will go here.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If</a:t>
            </a:r>
            <a:r>
              <a:rPr lang="en-US" sz="1800" dirty="0" smtClean="0">
                <a:latin typeface="Courier New"/>
                <a:ea typeface="MS Mincho"/>
                <a:cs typeface="Times New Roman"/>
              </a:rPr>
              <a:t> wallTypeElems1.Count &gt; 0 </a:t>
            </a:r>
            <a:r>
              <a:rPr lang="en-US" sz="1800" dirty="0" smtClean="0">
                <a:solidFill>
                  <a:srgbClr val="0000FF"/>
                </a:solidFill>
                <a:latin typeface="Courier New"/>
                <a:ea typeface="MS Mincho"/>
                <a:cs typeface="Times New Roman"/>
              </a:rPr>
              <a:t>Then</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wallType1 = wallTypeElems1.First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Return</a:t>
            </a:r>
            <a:r>
              <a:rPr lang="en-US" sz="1800" dirty="0" smtClean="0">
                <a:latin typeface="Courier New"/>
                <a:ea typeface="MS Mincho"/>
                <a:cs typeface="Times New Roman"/>
              </a:rPr>
              <a:t> wallType1</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Function</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alibri"/>
                <a:ea typeface="MS Mincho"/>
                <a:cs typeface="Times New Roman"/>
              </a:rPr>
              <a:t>&lt;/VB.NET&gt; </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err="1" smtClean="0"/>
              <a:t>Revit</a:t>
            </a:r>
            <a:r>
              <a:rPr lang="en-US" smtClean="0"/>
              <a:t> SDK</a:t>
            </a:r>
            <a:endParaRPr lang="en-US" dirty="0"/>
          </a:p>
        </p:txBody>
      </p:sp>
      <p:sp>
        <p:nvSpPr>
          <p:cNvPr id="3" name="Content Placeholder 2"/>
          <p:cNvSpPr>
            <a:spLocks noGrp="1"/>
          </p:cNvSpPr>
          <p:nvPr>
            <p:ph idx="1"/>
          </p:nvPr>
        </p:nvSpPr>
        <p:spPr/>
        <p:txBody>
          <a:bodyPr/>
          <a:lstStyle/>
          <a:p>
            <a:pPr>
              <a:buNone/>
              <a:defRPr/>
            </a:pPr>
            <a:r>
              <a:rPr lang="en-GB" dirty="0" smtClean="0"/>
              <a:t>The SDK is provided with the product</a:t>
            </a:r>
          </a:p>
          <a:p>
            <a:pPr lvl="1">
              <a:defRPr/>
            </a:pPr>
            <a:r>
              <a:rPr lang="en-US" dirty="0" smtClean="0"/>
              <a:t>From installer under “Install Tools and Utilities”</a:t>
            </a:r>
          </a:p>
          <a:p>
            <a:pPr lvl="1"/>
            <a:r>
              <a:rPr lang="en-US" dirty="0" smtClean="0"/>
              <a:t>Web and download version</a:t>
            </a:r>
            <a:endParaRPr lang="en-GB" dirty="0" smtClean="0"/>
          </a:p>
          <a:p>
            <a:pPr lvl="2">
              <a:buNone/>
            </a:pPr>
            <a:r>
              <a:rPr lang="en-US" dirty="0" smtClean="0"/>
              <a:t>&lt;extraction folder&gt;\Utilities\SDK\</a:t>
            </a:r>
            <a:r>
              <a:rPr lang="en-US" dirty="0" err="1" smtClean="0"/>
              <a:t>RevitSDK.exe</a:t>
            </a:r>
            <a:endParaRPr lang="en-US" dirty="0" smtClean="0"/>
          </a:p>
          <a:p>
            <a:pPr>
              <a:spcBef>
                <a:spcPts val="1800"/>
              </a:spcBef>
              <a:defRPr/>
            </a:pPr>
            <a:r>
              <a:rPr lang="en-GB" dirty="0" smtClean="0"/>
              <a:t>SDK Installer in </a:t>
            </a:r>
            <a:r>
              <a:rPr lang="en-GB" dirty="0" err="1" smtClean="0"/>
              <a:t>Revit</a:t>
            </a:r>
            <a:r>
              <a:rPr lang="en-GB" dirty="0" smtClean="0"/>
              <a:t> 2012 temporary setup files</a:t>
            </a:r>
          </a:p>
          <a:p>
            <a:pPr lvl="1">
              <a:defRPr/>
            </a:pPr>
            <a:r>
              <a:rPr lang="en-GB" sz="2400" dirty="0" smtClean="0"/>
              <a:t>C:\Autodesk\Autodesk_Revit_Architecture_2012_ENU_Win_32</a:t>
            </a:r>
            <a:r>
              <a:rPr lang="en-GB" sz="2400" smtClean="0"/>
              <a:t>-64bit\</a:t>
            </a:r>
            <a:r>
              <a:rPr lang="en-GB" sz="2400" dirty="0" smtClean="0"/>
              <a:t>Utilities\SDK\RevitSDK.exe</a:t>
            </a:r>
          </a:p>
          <a:p>
            <a:pPr>
              <a:spcBef>
                <a:spcPts val="1800"/>
              </a:spcBef>
              <a:defRPr/>
            </a:pPr>
            <a:r>
              <a:rPr lang="en-GB" dirty="0" smtClean="0"/>
              <a:t>Latest SDK update is posted to </a:t>
            </a:r>
            <a:r>
              <a:rPr lang="en-GB" dirty="0" err="1" smtClean="0"/>
              <a:t>Revit</a:t>
            </a:r>
            <a:r>
              <a:rPr lang="en-GB" dirty="0" smtClean="0"/>
              <a:t> Developer </a:t>
            </a:r>
            <a:r>
              <a:rPr lang="en-GB" dirty="0" err="1" smtClean="0"/>
              <a:t>Center</a:t>
            </a:r>
            <a:endParaRPr lang="en-GB" dirty="0" smtClean="0"/>
          </a:p>
          <a:p>
            <a:pPr lvl="1">
              <a:defRPr/>
            </a:pPr>
            <a:r>
              <a:rPr lang="en-GB" sz="2400" dirty="0" smtClean="0">
                <a:hlinkClick r:id="rId3"/>
              </a:rPr>
              <a:t>http://www.autodesk.com/developrevit</a:t>
            </a:r>
            <a:r>
              <a:rPr lang="en-GB" sz="2400" dirty="0" smtClean="0"/>
              <a:t> </a:t>
            </a:r>
          </a:p>
          <a:p>
            <a:endParaRPr lang="en-US" dirty="0"/>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85775" y="1677987"/>
            <a:ext cx="11811000" cy="7525137"/>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latin typeface="Calibri"/>
                <a:ea typeface="MS Mincho"/>
                <a:cs typeface="Times New Roman"/>
              </a:rPr>
              <a:t>&lt;VB.NET&gt; </a:t>
            </a: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Function</a:t>
            </a:r>
            <a:r>
              <a:rPr lang="en-US" sz="1800" dirty="0" smtClean="0">
                <a:latin typeface="Courier New"/>
                <a:ea typeface="MS Mincho"/>
                <a:cs typeface="Times New Roman"/>
              </a:rPr>
              <a:t> FindFamilyType_Door_v1(</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doorFamilyName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doorTypeName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Element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narrow down the collection with class and category.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doorFamilyCollector1 =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a:t>
            </a:r>
            <a:r>
              <a:rPr lang="en-US" sz="1800" dirty="0" err="1" smtClean="0">
                <a:latin typeface="Courier New"/>
                <a:ea typeface="MS Mincho"/>
                <a:cs typeface="Times New Roman"/>
              </a:rPr>
              <a:t>FilteredElementCollector</a:t>
            </a:r>
            <a:r>
              <a:rPr lang="en-US" sz="1800" dirty="0" smtClean="0">
                <a:latin typeface="Courier New"/>
                <a:ea typeface="MS Mincho"/>
                <a:cs typeface="Times New Roman"/>
              </a:rPr>
              <a:t>(</a:t>
            </a:r>
            <a:r>
              <a:rPr lang="en-US" sz="1800" dirty="0" err="1" smtClean="0">
                <a:latin typeface="Courier New"/>
                <a:ea typeface="MS Mincho"/>
                <a:cs typeface="Times New Roman"/>
              </a:rPr>
              <a:t>m_rvtDoc</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doorFamilyCollector1.OfClass(</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a:t>
            </a:r>
            <a:r>
              <a:rPr lang="en-US" sz="1800" dirty="0" err="1" smtClean="0">
                <a:latin typeface="Courier New"/>
                <a:ea typeface="MS Mincho"/>
                <a:cs typeface="Times New Roman"/>
              </a:rPr>
              <a:t>FamilySymbol</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doorFamilyCollector1.OfCategory(</a:t>
            </a:r>
            <a:r>
              <a:rPr lang="en-US" sz="1800" dirty="0" err="1" smtClean="0">
                <a:latin typeface="Courier New"/>
                <a:ea typeface="MS Mincho"/>
                <a:cs typeface="Times New Roman"/>
              </a:rPr>
              <a:t>BuiltInCategory.OST_Doors</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8000"/>
                </a:solidFill>
                <a:latin typeface="Courier New"/>
                <a:ea typeface="MS Mincho"/>
                <a:cs typeface="Times New Roman"/>
              </a:rPr>
              <a:t>''  parse the collection for the given name</a:t>
            </a:r>
            <a:r>
              <a:rPr lang="en-US" sz="2400" b="1" dirty="0" smtClean="0">
                <a:latin typeface="Calibri"/>
                <a:ea typeface="MS Mincho"/>
                <a:cs typeface="Times New Roman"/>
              </a:rPr>
              <a:t> </a:t>
            </a:r>
            <a:r>
              <a:rPr lang="en-US" sz="1800" b="1" dirty="0" smtClean="0">
                <a:solidFill>
                  <a:srgbClr val="008000"/>
                </a:solidFill>
                <a:latin typeface="Courier New"/>
                <a:ea typeface="MS Mincho"/>
                <a:cs typeface="Times New Roman"/>
              </a:rPr>
              <a:t>using LINQ query here.  </a:t>
            </a: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Dim</a:t>
            </a:r>
            <a:r>
              <a:rPr lang="en-US" sz="1800" b="1" dirty="0" smtClean="0">
                <a:latin typeface="Courier New"/>
                <a:ea typeface="MS Mincho"/>
                <a:cs typeface="Times New Roman"/>
              </a:rPr>
              <a:t> </a:t>
            </a:r>
            <a:r>
              <a:rPr lang="en-US" sz="1800" b="1" dirty="0" err="1" smtClean="0">
                <a:latin typeface="Courier New"/>
                <a:ea typeface="MS Mincho"/>
                <a:cs typeface="Times New Roman"/>
              </a:rPr>
              <a:t>doorTypeElems</a:t>
            </a:r>
            <a:r>
              <a:rPr lang="en-US" sz="1800" b="1" dirty="0" smtClean="0">
                <a:latin typeface="Courier New"/>
                <a:ea typeface="MS Mincho"/>
                <a:cs typeface="Times New Roman"/>
              </a:rPr>
              <a:t> = _</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From</a:t>
            </a:r>
            <a:r>
              <a:rPr lang="en-US" sz="1800" b="1" dirty="0" smtClean="0">
                <a:latin typeface="Courier New"/>
                <a:ea typeface="MS Mincho"/>
                <a:cs typeface="Times New Roman"/>
              </a:rPr>
              <a:t> element </a:t>
            </a:r>
            <a:r>
              <a:rPr lang="en-US" sz="1800" b="1" dirty="0" smtClean="0">
                <a:solidFill>
                  <a:srgbClr val="0000FF"/>
                </a:solidFill>
                <a:latin typeface="Courier New"/>
                <a:ea typeface="MS Mincho"/>
                <a:cs typeface="Times New Roman"/>
              </a:rPr>
              <a:t>In</a:t>
            </a:r>
            <a:r>
              <a:rPr lang="en-US" sz="1800" b="1" dirty="0" smtClean="0">
                <a:latin typeface="Courier New"/>
                <a:ea typeface="MS Mincho"/>
                <a:cs typeface="Times New Roman"/>
              </a:rPr>
              <a:t> doorFamilyCollector1 _</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Where</a:t>
            </a:r>
            <a:r>
              <a:rPr lang="en-US" sz="1800" b="1" dirty="0" smtClean="0">
                <a:latin typeface="Courier New"/>
                <a:ea typeface="MS Mincho"/>
                <a:cs typeface="Times New Roman"/>
              </a:rPr>
              <a:t> </a:t>
            </a:r>
            <a:r>
              <a:rPr lang="en-US" sz="1800" b="1" dirty="0" err="1" smtClean="0">
                <a:latin typeface="Courier New"/>
                <a:ea typeface="MS Mincho"/>
                <a:cs typeface="Times New Roman"/>
              </a:rPr>
              <a:t>element.Name.</a:t>
            </a:r>
            <a:r>
              <a:rPr lang="en-US" sz="1800" b="1" dirty="0" err="1" smtClean="0">
                <a:solidFill>
                  <a:srgbClr val="0000FF"/>
                </a:solidFill>
                <a:latin typeface="Courier New"/>
                <a:ea typeface="MS Mincho"/>
                <a:cs typeface="Times New Roman"/>
              </a:rPr>
              <a:t>Equals</a:t>
            </a:r>
            <a:r>
              <a:rPr lang="en-US" sz="1800" b="1" dirty="0" smtClean="0">
                <a:latin typeface="Courier New"/>
                <a:ea typeface="MS Mincho"/>
                <a:cs typeface="Times New Roman"/>
              </a:rPr>
              <a:t>(</a:t>
            </a:r>
            <a:r>
              <a:rPr lang="en-US" sz="1800" b="1" dirty="0" err="1" smtClean="0">
                <a:latin typeface="Courier New"/>
                <a:ea typeface="MS Mincho"/>
                <a:cs typeface="Times New Roman"/>
              </a:rPr>
              <a:t>doorTypeName</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And</a:t>
            </a:r>
            <a:r>
              <a:rPr lang="en-US" sz="1800" b="1" dirty="0" smtClean="0">
                <a:latin typeface="Courier New"/>
                <a:ea typeface="MS Mincho"/>
                <a:cs typeface="Times New Roman"/>
              </a:rPr>
              <a:t> _</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latin typeface="Courier New"/>
                <a:ea typeface="MS Mincho"/>
                <a:cs typeface="Times New Roman"/>
              </a:rPr>
              <a:t>element.Parameter</a:t>
            </a:r>
            <a:r>
              <a:rPr lang="en-US" sz="1800" b="1" dirty="0" smtClean="0">
                <a:latin typeface="Courier New"/>
                <a:ea typeface="MS Mincho"/>
                <a:cs typeface="Times New Roman"/>
              </a:rPr>
              <a:t>(</a:t>
            </a:r>
            <a:r>
              <a:rPr lang="en-US" sz="1800" b="1" dirty="0" err="1" smtClean="0">
                <a:latin typeface="Courier New"/>
                <a:ea typeface="MS Mincho"/>
                <a:cs typeface="Times New Roman"/>
              </a:rPr>
              <a:t>BuiltInParameter.SYMBOL_FAMILY_NAME_PARAM</a:t>
            </a:r>
            <a:r>
              <a:rPr lang="en-US" sz="1800" b="1" dirty="0" smtClean="0">
                <a:latin typeface="Courier New"/>
                <a:ea typeface="MS Mincho"/>
                <a:cs typeface="Times New Roman"/>
              </a:rPr>
              <a:t>). _  </a:t>
            </a:r>
            <a:br>
              <a:rPr lang="en-US" sz="1800" b="1" dirty="0" smtClean="0">
                <a:latin typeface="Courier New"/>
                <a:ea typeface="MS Mincho"/>
                <a:cs typeface="Times New Roman"/>
              </a:rPr>
            </a:br>
            <a:r>
              <a:rPr lang="en-US" sz="1800" b="1" dirty="0" smtClean="0">
                <a:latin typeface="Courier New"/>
                <a:ea typeface="MS Mincho"/>
                <a:cs typeface="Times New Roman"/>
              </a:rPr>
              <a:t>            </a:t>
            </a:r>
            <a:r>
              <a:rPr lang="en-US" sz="1800" b="1" dirty="0" err="1" smtClean="0">
                <a:latin typeface="Courier New"/>
                <a:ea typeface="MS Mincho"/>
                <a:cs typeface="Times New Roman"/>
              </a:rPr>
              <a:t>AsString.</a:t>
            </a:r>
            <a:r>
              <a:rPr lang="en-US" sz="1800" b="1" dirty="0" err="1" smtClean="0">
                <a:solidFill>
                  <a:srgbClr val="0000FF"/>
                </a:solidFill>
                <a:latin typeface="Courier New"/>
                <a:ea typeface="MS Mincho"/>
                <a:cs typeface="Times New Roman"/>
              </a:rPr>
              <a:t>Equals</a:t>
            </a:r>
            <a:r>
              <a:rPr lang="en-US" sz="1800" b="1" dirty="0" smtClean="0">
                <a:latin typeface="Courier New"/>
                <a:ea typeface="MS Mincho"/>
                <a:cs typeface="Times New Roman"/>
              </a:rPr>
              <a:t>(</a:t>
            </a:r>
            <a:r>
              <a:rPr lang="en-US" sz="1800" b="1" dirty="0" err="1" smtClean="0">
                <a:latin typeface="Courier New"/>
                <a:ea typeface="MS Mincho"/>
                <a:cs typeface="Times New Roman"/>
              </a:rPr>
              <a:t>doorFamilyName</a:t>
            </a:r>
            <a:r>
              <a:rPr lang="en-US" sz="1800" b="1" dirty="0" smtClean="0">
                <a:latin typeface="Courier New"/>
                <a:ea typeface="MS Mincho"/>
                <a:cs typeface="Times New Roman"/>
              </a:rPr>
              <a:t>) _</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Select</a:t>
            </a:r>
            <a:r>
              <a:rPr lang="en-US" sz="1800" b="1" dirty="0" smtClean="0">
                <a:latin typeface="Courier New"/>
                <a:ea typeface="MS Mincho"/>
                <a:cs typeface="Times New Roman"/>
              </a:rPr>
              <a:t> element</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get the result.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doorType1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Element = </a:t>
            </a:r>
            <a:r>
              <a:rPr lang="en-US" sz="1800" dirty="0" smtClean="0">
                <a:solidFill>
                  <a:srgbClr val="0000FF"/>
                </a:solidFill>
                <a:latin typeface="Courier New"/>
                <a:ea typeface="MS Mincho"/>
                <a:cs typeface="Times New Roman"/>
              </a:rPr>
              <a:t>Nothing</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a:t>
            </a:r>
            <a:r>
              <a:rPr lang="en-US" sz="1800" dirty="0" err="1" smtClean="0">
                <a:latin typeface="Courier New"/>
                <a:ea typeface="MS Mincho"/>
                <a:cs typeface="Times New Roman"/>
              </a:rPr>
              <a:t>doorTypeList</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IList</a:t>
            </a:r>
            <a:r>
              <a:rPr lang="en-US" sz="1800" dirty="0" smtClean="0">
                <a:latin typeface="Courier New"/>
                <a:ea typeface="MS Mincho"/>
                <a:cs typeface="Times New Roman"/>
              </a:rPr>
              <a:t>(</a:t>
            </a:r>
            <a:r>
              <a:rPr lang="en-US" sz="1800" dirty="0" smtClean="0">
                <a:solidFill>
                  <a:srgbClr val="0000FF"/>
                </a:solidFill>
                <a:latin typeface="Courier New"/>
                <a:ea typeface="MS Mincho"/>
                <a:cs typeface="Times New Roman"/>
              </a:rPr>
              <a:t>Of</a:t>
            </a:r>
            <a:r>
              <a:rPr lang="en-US" sz="1800" dirty="0" smtClean="0">
                <a:latin typeface="Courier New"/>
                <a:ea typeface="MS Mincho"/>
                <a:cs typeface="Times New Roman"/>
              </a:rPr>
              <a:t> Element) = </a:t>
            </a:r>
            <a:r>
              <a:rPr lang="en-US" sz="1800" dirty="0" err="1" smtClean="0">
                <a:latin typeface="Courier New"/>
                <a:ea typeface="MS Mincho"/>
                <a:cs typeface="Times New Roman"/>
              </a:rPr>
              <a:t>doorTypeElems.ToList</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r>
              <a:rPr lang="en-US" sz="1800" dirty="0" smtClean="0">
                <a:latin typeface="Courier New"/>
                <a:ea typeface="MS Mincho"/>
                <a:cs typeface="Times New Roman"/>
              </a:rPr>
              <a:t> </a:t>
            </a:r>
            <a:r>
              <a:rPr lang="en-US" sz="1800" dirty="0" err="1" smtClean="0">
                <a:latin typeface="Courier New"/>
                <a:ea typeface="MS Mincho"/>
                <a:cs typeface="Times New Roman"/>
              </a:rPr>
              <a:t>doorTypeList.Count</a:t>
            </a:r>
            <a:r>
              <a:rPr lang="en-US" sz="1800" dirty="0" smtClean="0">
                <a:latin typeface="Courier New"/>
                <a:ea typeface="MS Mincho"/>
                <a:cs typeface="Times New Roman"/>
              </a:rPr>
              <a:t> &gt; 0 </a:t>
            </a:r>
            <a:r>
              <a:rPr lang="en-US" sz="1800" dirty="0" smtClean="0">
                <a:solidFill>
                  <a:srgbClr val="0000FF"/>
                </a:solidFill>
                <a:latin typeface="Courier New"/>
                <a:ea typeface="MS Mincho"/>
                <a:cs typeface="Times New Roman"/>
              </a:rPr>
              <a:t>Then</a:t>
            </a: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we should have only one.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doorType1 = </a:t>
            </a:r>
            <a:r>
              <a:rPr lang="en-US" sz="1800" dirty="0" err="1" smtClean="0">
                <a:latin typeface="Courier New"/>
                <a:ea typeface="MS Mincho"/>
                <a:cs typeface="Times New Roman"/>
              </a:rPr>
              <a:t>doorTypeList</a:t>
            </a:r>
            <a:r>
              <a:rPr lang="en-US" sz="1800" dirty="0" smtClean="0">
                <a:latin typeface="Courier New"/>
                <a:ea typeface="MS Mincho"/>
                <a:cs typeface="Times New Roman"/>
              </a:rPr>
              <a:t>(0) </a:t>
            </a:r>
            <a:r>
              <a:rPr lang="en-US" sz="1800" dirty="0" smtClean="0">
                <a:solidFill>
                  <a:srgbClr val="008000"/>
                </a:solidFill>
                <a:latin typeface="Courier New"/>
                <a:ea typeface="MS Mincho"/>
                <a:cs typeface="Times New Roman"/>
              </a:rPr>
              <a:t>' found it.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Return</a:t>
            </a:r>
            <a:r>
              <a:rPr lang="en-US" sz="1800" dirty="0" smtClean="0">
                <a:latin typeface="Courier New"/>
                <a:ea typeface="MS Mincho"/>
                <a:cs typeface="Times New Roman"/>
              </a:rPr>
              <a:t> doorType1</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Function</a:t>
            </a:r>
          </a:p>
          <a:p>
            <a:pPr marL="0" marR="0">
              <a:lnSpc>
                <a:spcPct val="115000"/>
              </a:lnSpc>
              <a:spcBef>
                <a:spcPts val="0"/>
              </a:spcBef>
              <a:spcAft>
                <a:spcPts val="0"/>
              </a:spcAft>
            </a:pPr>
            <a:r>
              <a:rPr lang="en-US" sz="1800" dirty="0" smtClean="0">
                <a:latin typeface="Calibri"/>
                <a:ea typeface="MS Mincho"/>
                <a:cs typeface="Times New Roman"/>
              </a:rPr>
              <a:t>&lt;/VB.NET&gt; </a:t>
            </a:r>
          </a:p>
        </p:txBody>
      </p:sp>
      <p:sp>
        <p:nvSpPr>
          <p:cNvPr id="2" name="Title 1"/>
          <p:cNvSpPr>
            <a:spLocks noGrp="1"/>
          </p:cNvSpPr>
          <p:nvPr>
            <p:ph type="title"/>
          </p:nvPr>
        </p:nvSpPr>
        <p:spPr/>
        <p:txBody>
          <a:bodyPr/>
          <a:lstStyle/>
          <a:p>
            <a:r>
              <a:rPr lang="en-US" dirty="0" smtClean="0"/>
              <a:t>Element Filtering </a:t>
            </a:r>
            <a:br>
              <a:rPr lang="en-US" dirty="0" smtClean="0"/>
            </a:br>
            <a:r>
              <a:rPr lang="en-US" sz="2800" b="0" i="1" dirty="0" smtClean="0">
                <a:solidFill>
                  <a:schemeClr val="accent4"/>
                </a:solidFill>
              </a:rPr>
              <a:t>3.2 Find a Specific Family Type – Component Family  </a:t>
            </a:r>
            <a:endParaRPr lang="en-US" dirty="0"/>
          </a:p>
        </p:txBody>
      </p:sp>
      <p:sp>
        <p:nvSpPr>
          <p:cNvPr id="5" name="Rectangle 4"/>
          <p:cNvSpPr/>
          <p:nvPr/>
        </p:nvSpPr>
        <p:spPr>
          <a:xfrm>
            <a:off x="4600574" y="8119744"/>
            <a:ext cx="8410575" cy="492443"/>
          </a:xfrm>
          <a:prstGeom prst="rect">
            <a:avLst/>
          </a:prstGeom>
        </p:spPr>
        <p:txBody>
          <a:bodyPr wrap="square">
            <a:spAutoFit/>
          </a:bodyPr>
          <a:lstStyle/>
          <a:p>
            <a:pPr>
              <a:buFont typeface="Wingdings" pitchFamily="2" charset="2"/>
              <a:buChar char="§"/>
            </a:pPr>
            <a:r>
              <a:rPr lang="en-US" dirty="0" smtClean="0"/>
              <a:t> Find a door type, e.g., “</a:t>
            </a:r>
            <a:r>
              <a:rPr lang="en-US" dirty="0" err="1" smtClean="0"/>
              <a:t>M_Single</a:t>
            </a:r>
            <a:r>
              <a:rPr lang="en-US" dirty="0" smtClean="0"/>
              <a:t>-Flush: 0915 x 2134” </a:t>
            </a:r>
            <a:endParaRPr lang="en-US" dirty="0"/>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Filtering </a:t>
            </a:r>
            <a:br>
              <a:rPr lang="en-US" dirty="0" smtClean="0"/>
            </a:br>
            <a:r>
              <a:rPr lang="en-US" sz="2800" b="0" i="1" dirty="0" smtClean="0">
                <a:solidFill>
                  <a:schemeClr val="accent4"/>
                </a:solidFill>
              </a:rPr>
              <a:t>4.1 Find Instances of a Given Family Type</a:t>
            </a:r>
            <a:endParaRPr lang="en-US" dirty="0"/>
          </a:p>
        </p:txBody>
      </p:sp>
      <p:sp>
        <p:nvSpPr>
          <p:cNvPr id="3" name="Content Placeholder 2"/>
          <p:cNvSpPr>
            <a:spLocks noGrp="1"/>
          </p:cNvSpPr>
          <p:nvPr>
            <p:ph idx="1"/>
          </p:nvPr>
        </p:nvSpPr>
        <p:spPr/>
        <p:txBody>
          <a:bodyPr/>
          <a:lstStyle/>
          <a:p>
            <a:pPr lvl="0">
              <a:buNone/>
            </a:pPr>
            <a:endParaRPr lang="en-US" dirty="0"/>
          </a:p>
        </p:txBody>
      </p:sp>
      <p:sp>
        <p:nvSpPr>
          <p:cNvPr id="4" name="TextBox 3"/>
          <p:cNvSpPr txBox="1"/>
          <p:nvPr/>
        </p:nvSpPr>
        <p:spPr>
          <a:xfrm>
            <a:off x="561975" y="2135187"/>
            <a:ext cx="11811000" cy="6719788"/>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1000"/>
              </a:spcAft>
            </a:pPr>
            <a:r>
              <a:rPr lang="en-US" sz="1800" dirty="0" smtClean="0">
                <a:latin typeface="Calibri"/>
                <a:ea typeface="MS Mincho"/>
                <a:cs typeface="Times New Roman"/>
              </a:rPr>
              <a:t>&lt;VB.NET&gt; </a:t>
            </a:r>
          </a:p>
          <a:p>
            <a:pPr marL="0" marR="0">
              <a:lnSpc>
                <a:spcPct val="115000"/>
              </a:lnSpc>
              <a:spcBef>
                <a:spcPts val="0"/>
              </a:spcBef>
              <a:spcAft>
                <a:spcPts val="0"/>
              </a:spcAft>
            </a:pPr>
            <a:r>
              <a:rPr lang="en-US" sz="1800" dirty="0" smtClean="0">
                <a:solidFill>
                  <a:srgbClr val="008000"/>
                </a:solidFill>
                <a:latin typeface="Courier New"/>
                <a:ea typeface="MS Mincho"/>
                <a:cs typeface="Times New Roman"/>
              </a:rPr>
              <a:t>''  Find a list of element with the given Class, family type and Category (optional).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Function</a:t>
            </a:r>
            <a:r>
              <a:rPr lang="en-US" sz="1800" dirty="0" smtClean="0">
                <a:latin typeface="Courier New"/>
                <a:ea typeface="MS Mincho"/>
                <a:cs typeface="Times New Roman"/>
              </a:rPr>
              <a:t> </a:t>
            </a:r>
            <a:r>
              <a:rPr lang="en-US" sz="1800" dirty="0" err="1" smtClean="0">
                <a:latin typeface="Courier New"/>
                <a:ea typeface="MS Mincho"/>
                <a:cs typeface="Times New Roman"/>
              </a:rPr>
              <a:t>FindInstancesOfType</a:t>
            </a:r>
            <a:r>
              <a:rPr lang="en-US" sz="1800" dirty="0" smtClean="0">
                <a:latin typeface="Courier New"/>
                <a:ea typeface="MS Mincho"/>
                <a:cs typeface="Times New Roman"/>
              </a:rPr>
              <a:t>(</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targetType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Type,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idFamilyType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ElementId</a:t>
            </a:r>
            <a:r>
              <a:rPr lang="en-US" sz="1800" dirty="0" smtClean="0">
                <a:latin typeface="Courier New"/>
                <a:ea typeface="MS Mincho"/>
                <a:cs typeface="Times New Roman"/>
              </a:rPr>
              <a:t>, _</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Optional</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targetCategory</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BuiltInCategory</a:t>
            </a:r>
            <a:r>
              <a:rPr lang="en-US" sz="1800" dirty="0" smtClean="0">
                <a:latin typeface="Courier New"/>
                <a:ea typeface="MS Mincho"/>
                <a:cs typeface="Times New Roman"/>
              </a:rPr>
              <a:t> = </a:t>
            </a:r>
            <a:r>
              <a:rPr lang="en-US" sz="1800" dirty="0" smtClean="0">
                <a:solidFill>
                  <a:srgbClr val="0000FF"/>
                </a:solidFill>
                <a:latin typeface="Courier New"/>
                <a:ea typeface="MS Mincho"/>
                <a:cs typeface="Times New Roman"/>
              </a:rPr>
              <a:t>Nothing</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IList</a:t>
            </a:r>
            <a:r>
              <a:rPr lang="en-US" sz="1800" dirty="0" smtClean="0">
                <a:latin typeface="Courier New"/>
                <a:ea typeface="MS Mincho"/>
                <a:cs typeface="Times New Roman"/>
              </a:rPr>
              <a:t>(</a:t>
            </a:r>
            <a:r>
              <a:rPr lang="en-US" sz="1800" dirty="0" smtClean="0">
                <a:solidFill>
                  <a:srgbClr val="0000FF"/>
                </a:solidFill>
                <a:latin typeface="Courier New"/>
                <a:ea typeface="MS Mincho"/>
                <a:cs typeface="Times New Roman"/>
              </a:rPr>
              <a:t>Of</a:t>
            </a:r>
            <a:r>
              <a:rPr lang="en-US" sz="1800" dirty="0" smtClean="0">
                <a:latin typeface="Courier New"/>
                <a:ea typeface="MS Mincho"/>
                <a:cs typeface="Times New Roman"/>
              </a:rPr>
              <a:t> Element)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narrow down to the elements of the given type and category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collector =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a:t>
            </a:r>
            <a:r>
              <a:rPr lang="en-US" sz="1800" dirty="0" err="1" smtClean="0">
                <a:latin typeface="Courier New"/>
                <a:ea typeface="MS Mincho"/>
                <a:cs typeface="Times New Roman"/>
              </a:rPr>
              <a:t>FilteredElementCollector</a:t>
            </a:r>
            <a:r>
              <a:rPr lang="en-US" sz="1800" dirty="0" smtClean="0">
                <a:latin typeface="Courier New"/>
                <a:ea typeface="MS Mincho"/>
                <a:cs typeface="Times New Roman"/>
              </a:rPr>
              <a:t>(</a:t>
            </a:r>
            <a:r>
              <a:rPr lang="en-US" sz="1800" dirty="0" err="1" smtClean="0">
                <a:latin typeface="Courier New"/>
                <a:ea typeface="MS Mincho"/>
                <a:cs typeface="Times New Roman"/>
              </a:rPr>
              <a:t>m_rvtDoc</a:t>
            </a:r>
            <a:r>
              <a:rPr lang="en-US" sz="1800" dirty="0" smtClean="0">
                <a:latin typeface="Courier New"/>
                <a:ea typeface="MS Mincho"/>
                <a:cs typeface="Times New Roman"/>
              </a:rPr>
              <a:t>).</a:t>
            </a:r>
            <a:r>
              <a:rPr lang="en-US" sz="1800" dirty="0" err="1" smtClean="0">
                <a:latin typeface="Courier New"/>
                <a:ea typeface="MS Mincho"/>
                <a:cs typeface="Times New Roman"/>
              </a:rPr>
              <a:t>OfClass</a:t>
            </a:r>
            <a:r>
              <a:rPr lang="en-US" sz="1800" dirty="0" smtClean="0">
                <a:latin typeface="Courier New"/>
                <a:ea typeface="MS Mincho"/>
                <a:cs typeface="Times New Roman"/>
              </a:rPr>
              <a:t>(</a:t>
            </a:r>
            <a:r>
              <a:rPr lang="en-US" sz="1800" dirty="0" err="1" smtClean="0">
                <a:latin typeface="Courier New"/>
                <a:ea typeface="MS Mincho"/>
                <a:cs typeface="Times New Roman"/>
              </a:rPr>
              <a:t>targetType</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Not</a:t>
            </a:r>
            <a:r>
              <a:rPr lang="en-US" sz="1800" dirty="0" smtClean="0">
                <a:latin typeface="Courier New"/>
                <a:ea typeface="MS Mincho"/>
                <a:cs typeface="Times New Roman"/>
              </a:rPr>
              <a:t> (</a:t>
            </a:r>
            <a:r>
              <a:rPr lang="en-US" sz="1800" dirty="0" err="1" smtClean="0">
                <a:latin typeface="Courier New"/>
                <a:ea typeface="MS Mincho"/>
                <a:cs typeface="Times New Roman"/>
              </a:rPr>
              <a:t>targetCategory</a:t>
            </a:r>
            <a:r>
              <a:rPr lang="en-US" sz="1800" dirty="0" smtClean="0">
                <a:latin typeface="Courier New"/>
                <a:ea typeface="MS Mincho"/>
                <a:cs typeface="Times New Roman"/>
              </a:rPr>
              <a:t> = </a:t>
            </a:r>
            <a:r>
              <a:rPr lang="en-US" sz="1800" dirty="0" smtClean="0">
                <a:solidFill>
                  <a:srgbClr val="0000FF"/>
                </a:solidFill>
                <a:latin typeface="Courier New"/>
                <a:ea typeface="MS Mincho"/>
                <a:cs typeface="Times New Roman"/>
              </a:rPr>
              <a:t>Nothing</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Then</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collector.OfCategory</a:t>
            </a:r>
            <a:r>
              <a:rPr lang="en-US" sz="1800" dirty="0" smtClean="0">
                <a:latin typeface="Courier New"/>
                <a:ea typeface="MS Mincho"/>
                <a:cs typeface="Times New Roman"/>
              </a:rPr>
              <a:t>(</a:t>
            </a:r>
            <a:r>
              <a:rPr lang="en-US" sz="1800" dirty="0" err="1" smtClean="0">
                <a:latin typeface="Courier New"/>
                <a:ea typeface="MS Mincho"/>
                <a:cs typeface="Times New Roman"/>
              </a:rPr>
              <a:t>targetCategory</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parse the collection for the given family type id. using LINQ query here.</a:t>
            </a:r>
            <a:endParaRPr lang="en-US" sz="1800"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Dim</a:t>
            </a:r>
            <a:r>
              <a:rPr lang="en-US" sz="1800" b="1" dirty="0" smtClean="0">
                <a:latin typeface="Courier New"/>
                <a:ea typeface="MS Mincho"/>
                <a:cs typeface="Times New Roman"/>
              </a:rPr>
              <a:t> </a:t>
            </a:r>
            <a:r>
              <a:rPr lang="en-US" sz="1800" b="1" dirty="0" err="1" smtClean="0">
                <a:latin typeface="Courier New"/>
                <a:ea typeface="MS Mincho"/>
                <a:cs typeface="Times New Roman"/>
              </a:rPr>
              <a:t>elems</a:t>
            </a:r>
            <a:r>
              <a:rPr lang="en-US" sz="1800" b="1" dirty="0" smtClean="0">
                <a:latin typeface="Courier New"/>
                <a:ea typeface="MS Mincho"/>
                <a:cs typeface="Times New Roman"/>
              </a:rPr>
              <a:t> = _</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From</a:t>
            </a:r>
            <a:r>
              <a:rPr lang="en-US" sz="1800" b="1" dirty="0" smtClean="0">
                <a:latin typeface="Courier New"/>
                <a:ea typeface="MS Mincho"/>
                <a:cs typeface="Times New Roman"/>
              </a:rPr>
              <a:t> element </a:t>
            </a:r>
            <a:r>
              <a:rPr lang="en-US" sz="1800" b="1" dirty="0" smtClean="0">
                <a:solidFill>
                  <a:srgbClr val="0000FF"/>
                </a:solidFill>
                <a:latin typeface="Courier New"/>
                <a:ea typeface="MS Mincho"/>
                <a:cs typeface="Times New Roman"/>
              </a:rPr>
              <a:t>In</a:t>
            </a:r>
            <a:r>
              <a:rPr lang="en-US" sz="1800" b="1" dirty="0" smtClean="0">
                <a:latin typeface="Courier New"/>
                <a:ea typeface="MS Mincho"/>
                <a:cs typeface="Times New Roman"/>
              </a:rPr>
              <a:t> collector _</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Where</a:t>
            </a:r>
            <a:r>
              <a:rPr lang="en-US" sz="1800" b="1" dirty="0" smtClean="0">
                <a:latin typeface="Courier New"/>
                <a:ea typeface="MS Mincho"/>
                <a:cs typeface="Times New Roman"/>
              </a:rPr>
              <a:t> </a:t>
            </a:r>
            <a:r>
              <a:rPr lang="en-US" sz="1800" b="1" dirty="0" err="1" smtClean="0">
                <a:latin typeface="Courier New"/>
                <a:ea typeface="MS Mincho"/>
                <a:cs typeface="Times New Roman"/>
              </a:rPr>
              <a:t>element.Parameter</a:t>
            </a:r>
            <a:r>
              <a:rPr lang="en-US" sz="1800" b="1" dirty="0" smtClean="0">
                <a:latin typeface="Courier New"/>
                <a:ea typeface="MS Mincho"/>
                <a:cs typeface="Times New Roman"/>
              </a:rPr>
              <a:t>(</a:t>
            </a:r>
            <a:r>
              <a:rPr lang="en-US" sz="1800" b="1" dirty="0" err="1" smtClean="0">
                <a:latin typeface="Courier New"/>
                <a:ea typeface="MS Mincho"/>
                <a:cs typeface="Times New Roman"/>
              </a:rPr>
              <a:t>BuiltInParameter.SYMBOL_ID_PARAM</a:t>
            </a:r>
            <a:r>
              <a:rPr lang="en-US" sz="1800" b="1" dirty="0" smtClean="0">
                <a:latin typeface="Courier New"/>
                <a:ea typeface="MS Mincho"/>
                <a:cs typeface="Times New Roman"/>
              </a:rPr>
              <a:t>). _  </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latin typeface="Courier New"/>
                <a:ea typeface="MS Mincho"/>
                <a:cs typeface="Times New Roman"/>
              </a:rPr>
              <a:t>AsElementId.</a:t>
            </a:r>
            <a:r>
              <a:rPr lang="en-US" sz="1800" b="1" dirty="0" err="1" smtClean="0">
                <a:solidFill>
                  <a:srgbClr val="0000FF"/>
                </a:solidFill>
                <a:latin typeface="Courier New"/>
                <a:ea typeface="MS Mincho"/>
                <a:cs typeface="Times New Roman"/>
              </a:rPr>
              <a:t>Equals</a:t>
            </a:r>
            <a:r>
              <a:rPr lang="en-US" sz="1800" b="1" dirty="0" smtClean="0">
                <a:latin typeface="Courier New"/>
                <a:ea typeface="MS Mincho"/>
                <a:cs typeface="Times New Roman"/>
              </a:rPr>
              <a:t>(</a:t>
            </a:r>
            <a:r>
              <a:rPr lang="en-US" sz="1800" b="1" dirty="0" err="1" smtClean="0">
                <a:latin typeface="Courier New"/>
                <a:ea typeface="MS Mincho"/>
                <a:cs typeface="Times New Roman"/>
              </a:rPr>
              <a:t>idType</a:t>
            </a:r>
            <a:r>
              <a:rPr lang="en-US" sz="1800" b="1" dirty="0" smtClean="0">
                <a:latin typeface="Courier New"/>
                <a:ea typeface="MS Mincho"/>
                <a:cs typeface="Times New Roman"/>
              </a:rPr>
              <a:t>) _</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Select</a:t>
            </a:r>
            <a:r>
              <a:rPr lang="en-US" sz="1800" b="1" dirty="0" smtClean="0">
                <a:latin typeface="Courier New"/>
                <a:ea typeface="MS Mincho"/>
                <a:cs typeface="Times New Roman"/>
              </a:rPr>
              <a:t> element</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put the result as a list of element for accessibility.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Return</a:t>
            </a:r>
            <a:r>
              <a:rPr lang="en-US" sz="1800" dirty="0" smtClean="0">
                <a:latin typeface="Courier New"/>
                <a:ea typeface="MS Mincho"/>
                <a:cs typeface="Times New Roman"/>
              </a:rPr>
              <a:t> </a:t>
            </a:r>
            <a:r>
              <a:rPr lang="en-US" sz="1800" dirty="0" err="1" smtClean="0">
                <a:latin typeface="Courier New"/>
                <a:ea typeface="MS Mincho"/>
                <a:cs typeface="Times New Roman"/>
              </a:rPr>
              <a:t>elems.ToList</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1000"/>
              </a:spcAft>
            </a:pP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Function</a:t>
            </a:r>
            <a:endParaRPr lang="en-US" sz="1800" dirty="0" smtClean="0">
              <a:latin typeface="Calibri"/>
              <a:ea typeface="MS Mincho"/>
              <a:cs typeface="Times New Roman"/>
            </a:endParaRPr>
          </a:p>
          <a:p>
            <a:pPr marL="0" marR="0">
              <a:lnSpc>
                <a:spcPct val="115000"/>
              </a:lnSpc>
              <a:spcBef>
                <a:spcPts val="0"/>
              </a:spcBef>
              <a:spcAft>
                <a:spcPts val="1000"/>
              </a:spcAft>
            </a:pPr>
            <a:r>
              <a:rPr lang="en-US" sz="1800" dirty="0" smtClean="0">
                <a:latin typeface="Calibri"/>
                <a:ea typeface="MS Mincho"/>
                <a:cs typeface="Times New Roman"/>
              </a:rPr>
              <a:t>&lt;/VB.NET&gt; </a:t>
            </a:r>
          </a:p>
        </p:txBody>
      </p:sp>
      <p:sp>
        <p:nvSpPr>
          <p:cNvPr id="5" name="Content Placeholder 2"/>
          <p:cNvSpPr txBox="1">
            <a:spLocks/>
          </p:cNvSpPr>
          <p:nvPr/>
        </p:nvSpPr>
        <p:spPr bwMode="auto">
          <a:xfrm>
            <a:off x="561975" y="1677987"/>
            <a:ext cx="11762080" cy="6699652"/>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marL="282894" indent="-282894" defTabSz="914400">
              <a:spcBef>
                <a:spcPts val="499"/>
              </a:spcBef>
              <a:buClr>
                <a:schemeClr val="tx2"/>
              </a:buClr>
              <a:buSzPct val="80000"/>
              <a:buFont typeface="Wingdings" pitchFamily="2" charset="2"/>
              <a:buChar char="§"/>
            </a:pPr>
            <a:r>
              <a:rPr lang="en-US" sz="3100" kern="0" dirty="0" smtClean="0">
                <a:latin typeface="+mn-lt"/>
                <a:ea typeface="+mn-ea"/>
                <a:cs typeface="+mn-cs"/>
                <a:sym typeface="Arial" pitchFamily="34" charset="0"/>
              </a:rPr>
              <a:t>e</a:t>
            </a:r>
            <a:r>
              <a:rPr kumimoji="0" lang="en-US" sz="3100" b="0" i="0" u="none" strike="noStrike" kern="0" cap="none" spc="0" normalizeH="0" baseline="0" noProof="0" dirty="0" smtClean="0">
                <a:ln>
                  <a:noFill/>
                </a:ln>
                <a:solidFill>
                  <a:schemeClr val="tx1"/>
                </a:solidFill>
                <a:effectLst/>
                <a:uLnTx/>
                <a:uFillTx/>
                <a:latin typeface="+mn-lt"/>
                <a:ea typeface="+mn-ea"/>
                <a:cs typeface="+mn-cs"/>
                <a:sym typeface="Arial" pitchFamily="34" charset="0"/>
              </a:rPr>
              <a:t>.g., Find doors</a:t>
            </a:r>
            <a:r>
              <a:rPr kumimoji="0" lang="en-US" sz="3100" b="0" i="0" u="none" strike="noStrike" kern="0" cap="none" spc="0" normalizeH="0" noProof="0" dirty="0" smtClean="0">
                <a:ln>
                  <a:noFill/>
                </a:ln>
                <a:solidFill>
                  <a:schemeClr val="tx1"/>
                </a:solidFill>
                <a:effectLst/>
                <a:uLnTx/>
                <a:uFillTx/>
                <a:latin typeface="+mn-lt"/>
                <a:ea typeface="+mn-ea"/>
                <a:cs typeface="+mn-cs"/>
                <a:sym typeface="Arial" pitchFamily="34" charset="0"/>
              </a:rPr>
              <a:t> with a given type </a:t>
            </a:r>
            <a:r>
              <a:rPr lang="en-US" sz="3200" dirty="0" smtClean="0"/>
              <a:t>“</a:t>
            </a:r>
            <a:r>
              <a:rPr lang="en-US" sz="3200" dirty="0" err="1" smtClean="0"/>
              <a:t>M_Single</a:t>
            </a:r>
            <a:r>
              <a:rPr lang="en-US" sz="3200" dirty="0" smtClean="0"/>
              <a:t>-Flush: 0915 x 2134” </a:t>
            </a:r>
          </a:p>
          <a:p>
            <a:pPr marL="282894" marR="0" lvl="0" indent="-282894" algn="l" defTabSz="914400" rtl="0" eaLnBrk="1" fontAlgn="base" latinLnBrk="0" hangingPunct="1">
              <a:lnSpc>
                <a:spcPct val="100000"/>
              </a:lnSpc>
              <a:spcBef>
                <a:spcPts val="499"/>
              </a:spcBef>
              <a:spcAft>
                <a:spcPct val="0"/>
              </a:spcAft>
              <a:buClr>
                <a:schemeClr val="tx2"/>
              </a:buClr>
              <a:buSzPct val="80000"/>
              <a:buFont typeface="Wingdings" pitchFamily="2" charset="2"/>
              <a:buChar char="§"/>
              <a:tabLst/>
              <a:defRPr/>
            </a:pPr>
            <a:endParaRPr kumimoji="0" lang="en-US" sz="3100" b="0" i="0" u="none" strike="noStrike" kern="0" cap="none" spc="0" normalizeH="0" baseline="0" noProof="0" dirty="0" smtClean="0">
              <a:ln>
                <a:noFill/>
              </a:ln>
              <a:solidFill>
                <a:schemeClr val="tx1"/>
              </a:solidFill>
              <a:effectLst/>
              <a:uLnTx/>
              <a:uFillTx/>
              <a:latin typeface="+mn-lt"/>
              <a:ea typeface="+mn-ea"/>
              <a:cs typeface="+mn-cs"/>
              <a:sym typeface="Arial" pitchFamily="34" charset="0"/>
            </a:endParaRPr>
          </a:p>
          <a:p>
            <a:pPr marL="282894" marR="0" lvl="0" indent="-282894" algn="l" defTabSz="914400" rtl="0" eaLnBrk="1" fontAlgn="base" latinLnBrk="0" hangingPunct="1">
              <a:lnSpc>
                <a:spcPct val="100000"/>
              </a:lnSpc>
              <a:spcBef>
                <a:spcPts val="499"/>
              </a:spcBef>
              <a:spcAft>
                <a:spcPct val="0"/>
              </a:spcAft>
              <a:buClr>
                <a:schemeClr val="tx2"/>
              </a:buClr>
              <a:buSzPct val="80000"/>
              <a:buFont typeface="Wingdings" pitchFamily="2" charset="2"/>
              <a:buNone/>
              <a:tabLst/>
              <a:defRPr/>
            </a:pPr>
            <a:endParaRPr kumimoji="0" lang="en-US" sz="3100" b="0" i="0" u="none" strike="noStrike" kern="0" cap="none" spc="0" normalizeH="0" baseline="0" noProof="0" dirty="0">
              <a:ln>
                <a:noFill/>
              </a:ln>
              <a:solidFill>
                <a:schemeClr val="tx1"/>
              </a:solidFill>
              <a:effectLst/>
              <a:uLnTx/>
              <a:uFillTx/>
              <a:latin typeface="+mn-lt"/>
              <a:ea typeface="+mn-ea"/>
              <a:cs typeface="+mn-cs"/>
              <a:sym typeface="Arial" pitchFamily="34" charset="0"/>
            </a:endParaRPr>
          </a:p>
        </p:txBody>
      </p:sp>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Filtering </a:t>
            </a:r>
            <a:br>
              <a:rPr lang="en-US" dirty="0" smtClean="0"/>
            </a:br>
            <a:r>
              <a:rPr lang="en-US" sz="2800" b="0" i="1" dirty="0" smtClean="0">
                <a:solidFill>
                  <a:schemeClr val="accent4"/>
                </a:solidFill>
              </a:rPr>
              <a:t>4.2 Find Elements with a Given Class and Name</a:t>
            </a:r>
            <a:endParaRPr lang="en-US" dirty="0"/>
          </a:p>
        </p:txBody>
      </p:sp>
      <p:sp>
        <p:nvSpPr>
          <p:cNvPr id="4" name="TextBox 3"/>
          <p:cNvSpPr txBox="1"/>
          <p:nvPr/>
        </p:nvSpPr>
        <p:spPr>
          <a:xfrm>
            <a:off x="561975" y="2401639"/>
            <a:ext cx="11811000" cy="6591548"/>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1000"/>
              </a:spcAft>
            </a:pPr>
            <a:r>
              <a:rPr lang="en-US" sz="1800" dirty="0" smtClean="0">
                <a:latin typeface="Calibri"/>
                <a:ea typeface="MS Mincho"/>
                <a:cs typeface="Times New Roman"/>
              </a:rPr>
              <a:t>&lt;VB.NET&gt; </a:t>
            </a:r>
          </a:p>
          <a:p>
            <a:pPr marL="0" marR="0">
              <a:lnSpc>
                <a:spcPct val="115000"/>
              </a:lnSpc>
              <a:spcBef>
                <a:spcPts val="0"/>
              </a:spcBef>
              <a:spcAft>
                <a:spcPts val="0"/>
              </a:spcAft>
            </a:pPr>
            <a:r>
              <a:rPr lang="en-US" sz="1800" dirty="0" smtClean="0">
                <a:solidFill>
                  <a:srgbClr val="008000"/>
                </a:solidFill>
                <a:latin typeface="Courier New"/>
                <a:ea typeface="MS Mincho"/>
                <a:cs typeface="Times New Roman"/>
              </a:rPr>
              <a:t>''  Find a list of elements with given class, name, category (optional).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Public</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Shared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Function</a:t>
            </a:r>
            <a:r>
              <a:rPr lang="en-US" sz="1800" dirty="0" smtClean="0">
                <a:latin typeface="Courier New"/>
                <a:ea typeface="MS Mincho"/>
                <a:cs typeface="Times New Roman"/>
              </a:rPr>
              <a:t> </a:t>
            </a:r>
            <a:r>
              <a:rPr lang="en-US" sz="1800" dirty="0" err="1" smtClean="0">
                <a:latin typeface="Courier New"/>
                <a:ea typeface="MS Mincho"/>
                <a:cs typeface="Times New Roman"/>
              </a:rPr>
              <a:t>FindElements</a:t>
            </a:r>
            <a:r>
              <a:rPr lang="en-US" sz="1800" dirty="0" smtClean="0">
                <a:latin typeface="Courier New"/>
                <a:ea typeface="MS Mincho"/>
                <a:cs typeface="Times New Roman"/>
              </a:rPr>
              <a:t>(</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rvtDoc</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Document, _</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targetType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Type, </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targetName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r>
              <a:rPr lang="en-US" sz="1800" dirty="0" smtClean="0">
                <a:latin typeface="Courier New"/>
                <a:ea typeface="MS Mincho"/>
                <a:cs typeface="Times New Roman"/>
              </a:rPr>
              <a:t>, _</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Optional</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targetCategory</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BuiltInCategory</a:t>
            </a:r>
            <a:r>
              <a:rPr lang="en-US" sz="1800" dirty="0" smtClean="0">
                <a:latin typeface="Courier New"/>
                <a:ea typeface="MS Mincho"/>
                <a:cs typeface="Times New Roman"/>
              </a:rPr>
              <a:t> = </a:t>
            </a:r>
            <a:r>
              <a:rPr lang="en-US" sz="1800" dirty="0" smtClean="0">
                <a:solidFill>
                  <a:srgbClr val="0000FF"/>
                </a:solidFill>
                <a:latin typeface="Courier New"/>
                <a:ea typeface="MS Mincho"/>
                <a:cs typeface="Times New Roman"/>
              </a:rPr>
              <a:t>Nothing</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IList</a:t>
            </a:r>
            <a:r>
              <a:rPr lang="en-US" sz="1800" dirty="0" smtClean="0">
                <a:latin typeface="Courier New"/>
                <a:ea typeface="MS Mincho"/>
                <a:cs typeface="Times New Roman"/>
              </a:rPr>
              <a:t>(</a:t>
            </a:r>
            <a:r>
              <a:rPr lang="en-US" sz="1800" dirty="0" smtClean="0">
                <a:solidFill>
                  <a:srgbClr val="0000FF"/>
                </a:solidFill>
                <a:latin typeface="Courier New"/>
                <a:ea typeface="MS Mincho"/>
                <a:cs typeface="Times New Roman"/>
              </a:rPr>
              <a:t>Of</a:t>
            </a:r>
            <a:r>
              <a:rPr lang="en-US" sz="1800" dirty="0" smtClean="0">
                <a:latin typeface="Courier New"/>
                <a:ea typeface="MS Mincho"/>
                <a:cs typeface="Times New Roman"/>
              </a:rPr>
              <a:t> Element)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narrow down to the elements of the given type and category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collector =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a:t>
            </a:r>
            <a:r>
              <a:rPr lang="en-US" sz="1800" dirty="0" err="1" smtClean="0">
                <a:latin typeface="Courier New"/>
                <a:ea typeface="MS Mincho"/>
                <a:cs typeface="Times New Roman"/>
              </a:rPr>
              <a:t>FilteredElementCollector</a:t>
            </a:r>
            <a:r>
              <a:rPr lang="en-US" sz="1800" dirty="0" smtClean="0">
                <a:latin typeface="Courier New"/>
                <a:ea typeface="MS Mincho"/>
                <a:cs typeface="Times New Roman"/>
              </a:rPr>
              <a:t>(</a:t>
            </a:r>
            <a:r>
              <a:rPr lang="en-US" sz="1800" dirty="0" err="1" smtClean="0">
                <a:latin typeface="Courier New"/>
                <a:ea typeface="MS Mincho"/>
                <a:cs typeface="Times New Roman"/>
              </a:rPr>
              <a:t>rvtDoc</a:t>
            </a:r>
            <a:r>
              <a:rPr lang="en-US" sz="1800" dirty="0" smtClean="0">
                <a:latin typeface="Courier New"/>
                <a:ea typeface="MS Mincho"/>
                <a:cs typeface="Times New Roman"/>
              </a:rPr>
              <a:t>).</a:t>
            </a:r>
            <a:r>
              <a:rPr lang="en-US" sz="1800" dirty="0" err="1" smtClean="0">
                <a:latin typeface="Courier New"/>
                <a:ea typeface="MS Mincho"/>
                <a:cs typeface="Times New Roman"/>
              </a:rPr>
              <a:t>OfClass</a:t>
            </a:r>
            <a:r>
              <a:rPr lang="en-US" sz="1800" dirty="0" smtClean="0">
                <a:latin typeface="Courier New"/>
                <a:ea typeface="MS Mincho"/>
                <a:cs typeface="Times New Roman"/>
              </a:rPr>
              <a:t>(</a:t>
            </a:r>
            <a:r>
              <a:rPr lang="en-US" sz="1800" dirty="0" err="1" smtClean="0">
                <a:latin typeface="Courier New"/>
                <a:ea typeface="MS Mincho"/>
                <a:cs typeface="Times New Roman"/>
              </a:rPr>
              <a:t>targetType</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Not</a:t>
            </a:r>
            <a:r>
              <a:rPr lang="en-US" sz="1800" dirty="0" smtClean="0">
                <a:latin typeface="Courier New"/>
                <a:ea typeface="MS Mincho"/>
                <a:cs typeface="Times New Roman"/>
              </a:rPr>
              <a:t> (</a:t>
            </a:r>
            <a:r>
              <a:rPr lang="en-US" sz="1800" dirty="0" err="1" smtClean="0">
                <a:latin typeface="Courier New"/>
                <a:ea typeface="MS Mincho"/>
                <a:cs typeface="Times New Roman"/>
              </a:rPr>
              <a:t>targetCategory</a:t>
            </a:r>
            <a:r>
              <a:rPr lang="en-US" sz="1800" dirty="0" smtClean="0">
                <a:latin typeface="Courier New"/>
                <a:ea typeface="MS Mincho"/>
                <a:cs typeface="Times New Roman"/>
              </a:rPr>
              <a:t> = </a:t>
            </a:r>
            <a:r>
              <a:rPr lang="en-US" sz="1800" dirty="0" smtClean="0">
                <a:solidFill>
                  <a:srgbClr val="0000FF"/>
                </a:solidFill>
                <a:latin typeface="Courier New"/>
                <a:ea typeface="MS Mincho"/>
                <a:cs typeface="Times New Roman"/>
              </a:rPr>
              <a:t>Nothing</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Then</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collector.OfCategory</a:t>
            </a:r>
            <a:r>
              <a:rPr lang="en-US" sz="1800" dirty="0" smtClean="0">
                <a:latin typeface="Courier New"/>
                <a:ea typeface="MS Mincho"/>
                <a:cs typeface="Times New Roman"/>
              </a:rPr>
              <a:t>(</a:t>
            </a:r>
            <a:r>
              <a:rPr lang="en-US" sz="1800" dirty="0" err="1" smtClean="0">
                <a:latin typeface="Courier New"/>
                <a:ea typeface="MS Mincho"/>
                <a:cs typeface="Times New Roman"/>
              </a:rPr>
              <a:t>targetCategory</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parse the collection for the given names. using LINQ query here.</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elems</a:t>
            </a:r>
            <a:r>
              <a:rPr lang="en-US" sz="1800" dirty="0" smtClean="0">
                <a:latin typeface="Courier New"/>
                <a:ea typeface="MS Mincho"/>
                <a:cs typeface="Times New Roman"/>
              </a:rPr>
              <a:t> = _</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From</a:t>
            </a:r>
            <a:r>
              <a:rPr lang="en-US" sz="1800" dirty="0" smtClean="0">
                <a:latin typeface="Courier New"/>
                <a:ea typeface="MS Mincho"/>
                <a:cs typeface="Times New Roman"/>
              </a:rPr>
              <a:t> element </a:t>
            </a:r>
            <a:r>
              <a:rPr lang="en-US" sz="1800" dirty="0" smtClean="0">
                <a:solidFill>
                  <a:srgbClr val="0000FF"/>
                </a:solidFill>
                <a:latin typeface="Courier New"/>
                <a:ea typeface="MS Mincho"/>
                <a:cs typeface="Times New Roman"/>
              </a:rPr>
              <a:t>In</a:t>
            </a:r>
            <a:r>
              <a:rPr lang="en-US" sz="1800" dirty="0" smtClean="0">
                <a:latin typeface="Courier New"/>
                <a:ea typeface="MS Mincho"/>
                <a:cs typeface="Times New Roman"/>
              </a:rPr>
              <a:t> collector _</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Where</a:t>
            </a:r>
            <a:r>
              <a:rPr lang="en-US" sz="1800" dirty="0" smtClean="0">
                <a:latin typeface="Courier New"/>
                <a:ea typeface="MS Mincho"/>
                <a:cs typeface="Times New Roman"/>
              </a:rPr>
              <a:t> </a:t>
            </a:r>
            <a:r>
              <a:rPr lang="en-US" sz="1800" dirty="0" err="1" smtClean="0">
                <a:latin typeface="Courier New"/>
                <a:ea typeface="MS Mincho"/>
                <a:cs typeface="Times New Roman"/>
              </a:rPr>
              <a:t>element.Name.</a:t>
            </a:r>
            <a:r>
              <a:rPr lang="en-US" sz="1800" dirty="0" err="1" smtClean="0">
                <a:solidFill>
                  <a:srgbClr val="0000FF"/>
                </a:solidFill>
                <a:latin typeface="Courier New"/>
                <a:ea typeface="MS Mincho"/>
                <a:cs typeface="Times New Roman"/>
              </a:rPr>
              <a:t>Equals</a:t>
            </a:r>
            <a:r>
              <a:rPr lang="en-US" sz="1800" dirty="0" smtClean="0">
                <a:latin typeface="Courier New"/>
                <a:ea typeface="MS Mincho"/>
                <a:cs typeface="Times New Roman"/>
              </a:rPr>
              <a:t>(</a:t>
            </a:r>
            <a:r>
              <a:rPr lang="en-US" sz="1800" dirty="0" err="1" smtClean="0">
                <a:latin typeface="Courier New"/>
                <a:ea typeface="MS Mincho"/>
                <a:cs typeface="Times New Roman"/>
              </a:rPr>
              <a:t>targetName</a:t>
            </a:r>
            <a:r>
              <a:rPr lang="en-US" sz="1800" dirty="0" smtClean="0">
                <a:latin typeface="Courier New"/>
                <a:ea typeface="MS Mincho"/>
                <a:cs typeface="Times New Roman"/>
              </a:rPr>
              <a:t>) _</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Select</a:t>
            </a:r>
            <a:r>
              <a:rPr lang="en-US" sz="1800" dirty="0" smtClean="0">
                <a:latin typeface="Courier New"/>
                <a:ea typeface="MS Mincho"/>
                <a:cs typeface="Times New Roman"/>
              </a:rPr>
              <a:t> element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put the result as a list of element for accessibility.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Return</a:t>
            </a:r>
            <a:r>
              <a:rPr lang="en-US" sz="1800" dirty="0" smtClean="0">
                <a:latin typeface="Courier New"/>
                <a:ea typeface="MS Mincho"/>
                <a:cs typeface="Times New Roman"/>
              </a:rPr>
              <a:t> </a:t>
            </a:r>
            <a:r>
              <a:rPr lang="en-US" sz="1800" dirty="0" err="1" smtClean="0">
                <a:latin typeface="Courier New"/>
                <a:ea typeface="MS Mincho"/>
                <a:cs typeface="Times New Roman"/>
              </a:rPr>
              <a:t>elems.ToList</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Function</a:t>
            </a:r>
            <a:endParaRPr lang="en-US" sz="2400" dirty="0" smtClean="0">
              <a:latin typeface="Calibri"/>
              <a:ea typeface="MS Mincho"/>
              <a:cs typeface="Times New Roman"/>
            </a:endParaRPr>
          </a:p>
          <a:p>
            <a:pPr marL="0" marR="0">
              <a:lnSpc>
                <a:spcPct val="115000"/>
              </a:lnSpc>
              <a:spcBef>
                <a:spcPts val="0"/>
              </a:spcBef>
              <a:spcAft>
                <a:spcPts val="1000"/>
              </a:spcAft>
            </a:pPr>
            <a:r>
              <a:rPr lang="en-US" sz="1800" dirty="0" smtClean="0">
                <a:latin typeface="Calibri"/>
                <a:ea typeface="MS Mincho"/>
                <a:cs typeface="Times New Roman"/>
              </a:rPr>
              <a:t>&lt;/VB.NET&gt; </a:t>
            </a:r>
          </a:p>
        </p:txBody>
      </p:sp>
      <p:sp>
        <p:nvSpPr>
          <p:cNvPr id="5" name="Content Placeholder 2"/>
          <p:cNvSpPr txBox="1">
            <a:spLocks/>
          </p:cNvSpPr>
          <p:nvPr/>
        </p:nvSpPr>
        <p:spPr bwMode="auto">
          <a:xfrm>
            <a:off x="561975" y="1906587"/>
            <a:ext cx="11762080" cy="6699652"/>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 typeface="Wingdings" pitchFamily="2" charset="2"/>
              <a:buChar char="§"/>
              <a:tabLst/>
              <a:defRPr/>
            </a:pPr>
            <a:r>
              <a:rPr kumimoji="0" lang="en-US" sz="3100" b="0" i="0" u="none" strike="noStrike" kern="0" cap="none" spc="0" normalizeH="0" baseline="0" noProof="0" dirty="0" smtClean="0">
                <a:ln>
                  <a:noFill/>
                </a:ln>
                <a:solidFill>
                  <a:schemeClr val="tx1"/>
                </a:solidFill>
                <a:effectLst/>
                <a:uLnTx/>
                <a:uFillTx/>
                <a:latin typeface="+mn-lt"/>
                <a:ea typeface="+mn-ea"/>
                <a:cs typeface="+mn-cs"/>
                <a:sym typeface="Arial" pitchFamily="34" charset="0"/>
              </a:rPr>
              <a:t>Find levels</a:t>
            </a:r>
            <a:r>
              <a:rPr kumimoji="0" lang="en-US" sz="3100" b="0" i="0" u="none" strike="noStrike" kern="0" cap="none" spc="0" normalizeH="0" noProof="0" dirty="0" smtClean="0">
                <a:ln>
                  <a:noFill/>
                </a:ln>
                <a:solidFill>
                  <a:schemeClr val="tx1"/>
                </a:solidFill>
                <a:effectLst/>
                <a:uLnTx/>
                <a:uFillTx/>
                <a:latin typeface="+mn-lt"/>
                <a:ea typeface="+mn-ea"/>
                <a:cs typeface="+mn-cs"/>
                <a:sym typeface="Arial" pitchFamily="34" charset="0"/>
              </a:rPr>
              <a:t> with a given </a:t>
            </a:r>
            <a:r>
              <a:rPr lang="en-US" sz="3100" kern="0" dirty="0" smtClean="0">
                <a:latin typeface="+mn-lt"/>
                <a:ea typeface="+mn-ea"/>
                <a:cs typeface="+mn-cs"/>
                <a:sym typeface="Arial" pitchFamily="34" charset="0"/>
              </a:rPr>
              <a:t>name </a:t>
            </a:r>
            <a:endParaRPr kumimoji="0" lang="en-US" sz="3100" b="0" i="0" u="none" strike="noStrike" kern="0" cap="none" spc="0" normalizeH="0" baseline="0" noProof="0" dirty="0" smtClean="0">
              <a:ln>
                <a:noFill/>
              </a:ln>
              <a:solidFill>
                <a:schemeClr val="tx1"/>
              </a:solidFill>
              <a:effectLst/>
              <a:uLnTx/>
              <a:uFillTx/>
              <a:latin typeface="+mn-lt"/>
              <a:ea typeface="+mn-ea"/>
              <a:cs typeface="+mn-cs"/>
              <a:sym typeface="Arial" pitchFamily="34" charset="0"/>
            </a:endParaRPr>
          </a:p>
          <a:p>
            <a:pPr marL="282894" marR="0" lvl="0" indent="-282894" algn="l" defTabSz="914400" rtl="0" eaLnBrk="1" fontAlgn="base" latinLnBrk="0" hangingPunct="1">
              <a:lnSpc>
                <a:spcPct val="100000"/>
              </a:lnSpc>
              <a:spcBef>
                <a:spcPts val="499"/>
              </a:spcBef>
              <a:spcAft>
                <a:spcPct val="0"/>
              </a:spcAft>
              <a:buClr>
                <a:schemeClr val="tx2"/>
              </a:buClr>
              <a:buSzPct val="80000"/>
              <a:buFont typeface="Wingdings" pitchFamily="2" charset="2"/>
              <a:buNone/>
              <a:tabLst/>
              <a:defRPr/>
            </a:pPr>
            <a:endParaRPr kumimoji="0" lang="en-US" sz="3100" b="0" i="0" u="none" strike="noStrike" kern="0" cap="none" spc="0" normalizeH="0" baseline="0" noProof="0" dirty="0">
              <a:ln>
                <a:noFill/>
              </a:ln>
              <a:solidFill>
                <a:schemeClr val="tx1"/>
              </a:solidFill>
              <a:effectLst/>
              <a:uLnTx/>
              <a:uFillTx/>
              <a:latin typeface="+mn-lt"/>
              <a:ea typeface="+mn-ea"/>
              <a:cs typeface="+mn-cs"/>
              <a:sym typeface="Arial" pitchFamily="34" charset="0"/>
            </a:endParaRPr>
          </a:p>
        </p:txBody>
      </p:sp>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Filtering </a:t>
            </a:r>
            <a:br>
              <a:rPr lang="en-US" dirty="0" smtClean="0"/>
            </a:br>
            <a:r>
              <a:rPr lang="en-US" sz="2800" b="0" i="1" dirty="0" smtClean="0">
                <a:solidFill>
                  <a:schemeClr val="accent4"/>
                </a:solidFill>
              </a:rPr>
              <a:t>More Options</a:t>
            </a:r>
            <a:endParaRPr lang="en-US" dirty="0"/>
          </a:p>
        </p:txBody>
      </p:sp>
      <p:sp>
        <p:nvSpPr>
          <p:cNvPr id="5" name="Content Placeholder 2"/>
          <p:cNvSpPr txBox="1">
            <a:spLocks/>
          </p:cNvSpPr>
          <p:nvPr/>
        </p:nvSpPr>
        <p:spPr bwMode="auto">
          <a:xfrm>
            <a:off x="561975" y="1906587"/>
            <a:ext cx="11762080" cy="6699652"/>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r>
              <a:rPr lang="en-US" sz="3200" dirty="0" smtClean="0"/>
              <a:t>We have learned how to use the following classes:</a:t>
            </a:r>
          </a:p>
          <a:p>
            <a:pPr lvl="2">
              <a:buFont typeface="Wingdings" pitchFamily="2" charset="2"/>
              <a:buChar char="§"/>
            </a:pPr>
            <a:r>
              <a:rPr lang="en-US" sz="2800" dirty="0" err="1" smtClean="0"/>
              <a:t>FilteredElementCollector</a:t>
            </a:r>
            <a:endParaRPr lang="en-US" sz="2800" dirty="0" smtClean="0"/>
          </a:p>
          <a:p>
            <a:pPr lvl="2">
              <a:buFont typeface="Wingdings" pitchFamily="2" charset="2"/>
              <a:buChar char="§"/>
            </a:pPr>
            <a:r>
              <a:rPr lang="en-US" sz="2800" dirty="0" err="1" smtClean="0"/>
              <a:t>ElementClassFilter</a:t>
            </a:r>
            <a:endParaRPr lang="en-US" sz="2800" dirty="0" smtClean="0"/>
          </a:p>
          <a:p>
            <a:pPr lvl="2">
              <a:buFont typeface="Wingdings" pitchFamily="2" charset="2"/>
              <a:buChar char="§"/>
            </a:pPr>
            <a:r>
              <a:rPr lang="en-US" sz="2800" dirty="0" err="1" smtClean="0"/>
              <a:t>ElemetCategoryFilter</a:t>
            </a:r>
            <a:endParaRPr lang="en-US" sz="3200" dirty="0" smtClean="0"/>
          </a:p>
          <a:p>
            <a:r>
              <a:rPr lang="en-US" sz="3200" dirty="0" smtClean="0"/>
              <a:t>There are more different kinds of filters, such as: </a:t>
            </a:r>
          </a:p>
          <a:p>
            <a:pPr lvl="2">
              <a:buFont typeface="Wingdings" pitchFamily="2" charset="2"/>
              <a:buChar char="§"/>
            </a:pPr>
            <a:r>
              <a:rPr lang="en-US" sz="2800" dirty="0" err="1" smtClean="0"/>
              <a:t>BoundingBoxContainsPointFilter</a:t>
            </a:r>
            <a:endParaRPr lang="en-US" sz="2800" dirty="0" smtClean="0"/>
          </a:p>
          <a:p>
            <a:pPr lvl="2">
              <a:buFont typeface="Wingdings" pitchFamily="2" charset="2"/>
              <a:buChar char="§"/>
            </a:pPr>
            <a:r>
              <a:rPr lang="en-US" sz="2800" dirty="0" err="1" smtClean="0"/>
              <a:t>ElementDesignOptionFilter</a:t>
            </a:r>
            <a:endParaRPr lang="en-US" sz="2800" dirty="0" smtClean="0"/>
          </a:p>
          <a:p>
            <a:pPr lvl="2">
              <a:buFont typeface="Wingdings" pitchFamily="2" charset="2"/>
              <a:buChar char="§"/>
            </a:pPr>
            <a:r>
              <a:rPr lang="en-US" sz="2800" dirty="0" err="1" smtClean="0"/>
              <a:t>ElementIsCurveDrivenFilter</a:t>
            </a:r>
            <a:endParaRPr lang="en-US" sz="2800" dirty="0" smtClean="0"/>
          </a:p>
          <a:p>
            <a:pPr lvl="2">
              <a:buFont typeface="Wingdings" pitchFamily="2" charset="2"/>
              <a:buChar char="§"/>
            </a:pPr>
            <a:r>
              <a:rPr lang="en-US" sz="2800" dirty="0" err="1" smtClean="0"/>
              <a:t>ElementIsElementTypeFilter</a:t>
            </a:r>
            <a:endParaRPr lang="en-US" sz="2800" dirty="0" smtClean="0"/>
          </a:p>
          <a:p>
            <a:pPr lvl="2">
              <a:buFont typeface="Wingdings" pitchFamily="2" charset="2"/>
              <a:buChar char="§"/>
            </a:pPr>
            <a:r>
              <a:rPr lang="en-US" sz="2800" dirty="0" err="1" smtClean="0"/>
              <a:t>ElementParameterFilter</a:t>
            </a:r>
            <a:endParaRPr lang="en-US" sz="2800" dirty="0" smtClean="0"/>
          </a:p>
          <a:p>
            <a:pPr lvl="2">
              <a:buFont typeface="Wingdings" pitchFamily="2" charset="2"/>
              <a:buChar char="§"/>
            </a:pPr>
            <a:r>
              <a:rPr lang="en-US" sz="2800" dirty="0" smtClean="0"/>
              <a:t>… </a:t>
            </a:r>
          </a:p>
          <a:p>
            <a:r>
              <a:rPr lang="en-US" sz="3200" dirty="0" smtClean="0"/>
              <a:t>cf.  Section 6 (pp77 ~ 88) of Developer Guide.</a:t>
            </a:r>
          </a:p>
          <a:p>
            <a:endParaRPr lang="en-US" sz="3200" dirty="0" smtClean="0"/>
          </a:p>
          <a:p>
            <a:pPr marL="282894" marR="0" lvl="0" indent="-282894" algn="l" defTabSz="914400" rtl="0" eaLnBrk="1" fontAlgn="base" latinLnBrk="0" hangingPunct="1">
              <a:lnSpc>
                <a:spcPct val="100000"/>
              </a:lnSpc>
              <a:spcBef>
                <a:spcPts val="499"/>
              </a:spcBef>
              <a:spcAft>
                <a:spcPct val="0"/>
              </a:spcAft>
              <a:buClr>
                <a:schemeClr val="tx2"/>
              </a:buClr>
              <a:buSzPct val="80000"/>
              <a:buFont typeface="Wingdings" pitchFamily="2" charset="2"/>
              <a:buNone/>
              <a:tabLst/>
              <a:defRPr/>
            </a:pPr>
            <a:endParaRPr kumimoji="0" lang="en-US" sz="3100" b="0" i="0" u="none" strike="noStrike" kern="0" cap="none" spc="0" normalizeH="0" baseline="0" noProof="0" dirty="0">
              <a:ln>
                <a:noFill/>
              </a:ln>
              <a:solidFill>
                <a:schemeClr val="tx1"/>
              </a:solidFill>
              <a:effectLst/>
              <a:uLnTx/>
              <a:uFillTx/>
              <a:latin typeface="+mn-lt"/>
              <a:ea typeface="+mn-ea"/>
              <a:cs typeface="+mn-cs"/>
              <a:sym typeface="Arial" pitchFamily="34" charset="0"/>
            </a:endParaRPr>
          </a:p>
        </p:txBody>
      </p:sp>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Modification</a:t>
            </a:r>
            <a:endParaRPr lang="en-US" dirty="0"/>
          </a:p>
        </p:txBody>
      </p:sp>
      <p:sp>
        <p:nvSpPr>
          <p:cNvPr id="3" name="Rectangle 3"/>
          <p:cNvSpPr txBox="1">
            <a:spLocks noChangeArrowheads="1"/>
          </p:cNvSpPr>
          <p:nvPr/>
        </p:nvSpPr>
        <p:spPr>
          <a:xfrm>
            <a:off x="561975" y="5106987"/>
            <a:ext cx="7983659"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kumimoji="0" lang="en-US"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rPr>
              <a:t>How to modify an element</a:t>
            </a:r>
            <a:r>
              <a:rPr kumimoji="0" lang="en-US" sz="2400" b="0" i="1" u="none" strike="noStrike" kern="0" cap="none" spc="0" normalizeH="0" noProof="0" dirty="0" smtClean="0">
                <a:ln>
                  <a:noFill/>
                </a:ln>
                <a:solidFill>
                  <a:schemeClr val="accent4"/>
                </a:solidFill>
                <a:effectLst/>
                <a:uLnTx/>
                <a:uFillTx/>
                <a:latin typeface="+mn-lt"/>
                <a:ea typeface="+mn-ea"/>
                <a:cs typeface="+mn-cs"/>
                <a:sym typeface="Arial" pitchFamily="34" charset="0"/>
              </a:rPr>
              <a:t> </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5"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lementModification sample.PNG"/>
          <p:cNvPicPr/>
          <p:nvPr/>
        </p:nvPicPr>
        <p:blipFill>
          <a:blip r:embed="rId2" cstate="print"/>
          <a:stretch>
            <a:fillRect/>
          </a:stretch>
        </p:blipFill>
        <p:spPr>
          <a:xfrm>
            <a:off x="5591175" y="4040187"/>
            <a:ext cx="7392773" cy="4953000"/>
          </a:xfrm>
          <a:prstGeom prst="rect">
            <a:avLst/>
          </a:prstGeom>
        </p:spPr>
      </p:pic>
      <p:sp>
        <p:nvSpPr>
          <p:cNvPr id="2" name="Title 1"/>
          <p:cNvSpPr>
            <a:spLocks noGrp="1"/>
          </p:cNvSpPr>
          <p:nvPr>
            <p:ph type="title"/>
          </p:nvPr>
        </p:nvSpPr>
        <p:spPr/>
        <p:txBody>
          <a:bodyPr/>
          <a:lstStyle/>
          <a:p>
            <a:r>
              <a:rPr lang="en-US" dirty="0" smtClean="0"/>
              <a:t>Element Modification</a:t>
            </a:r>
            <a:br>
              <a:rPr lang="en-US" dirty="0" smtClean="0"/>
            </a:br>
            <a:r>
              <a:rPr lang="en-US" sz="2800" b="0" i="1" dirty="0" smtClean="0">
                <a:solidFill>
                  <a:schemeClr val="accent4"/>
                </a:solidFill>
              </a:rPr>
              <a:t>Element Level vs. Document Level Modification </a:t>
            </a:r>
            <a:r>
              <a:rPr lang="en-US" dirty="0" smtClean="0">
                <a:solidFill>
                  <a:schemeClr val="accent4"/>
                </a:solidFill>
              </a:rPr>
              <a:t> </a:t>
            </a:r>
            <a:endParaRPr lang="en-US" dirty="0">
              <a:solidFill>
                <a:schemeClr val="accent4"/>
              </a:solidFill>
            </a:endParaRPr>
          </a:p>
        </p:txBody>
      </p:sp>
      <p:sp>
        <p:nvSpPr>
          <p:cNvPr id="3" name="Content Placeholder 2"/>
          <p:cNvSpPr>
            <a:spLocks noGrp="1"/>
          </p:cNvSpPr>
          <p:nvPr>
            <p:ph idx="1"/>
          </p:nvPr>
        </p:nvSpPr>
        <p:spPr/>
        <p:txBody>
          <a:bodyPr/>
          <a:lstStyle/>
          <a:p>
            <a:pPr lvl="0">
              <a:buNone/>
            </a:pPr>
            <a:r>
              <a:rPr lang="en-US" dirty="0" smtClean="0"/>
              <a:t>Two approaches to modify an element: </a:t>
            </a:r>
          </a:p>
          <a:p>
            <a:pPr lvl="2"/>
            <a:r>
              <a:rPr lang="en-US" sz="2800" dirty="0" smtClean="0"/>
              <a:t>by changing its properties, parameters and location at each element level   </a:t>
            </a:r>
          </a:p>
          <a:p>
            <a:pPr lvl="2"/>
            <a:r>
              <a:rPr lang="en-US" sz="2800" dirty="0" smtClean="0"/>
              <a:t>using Document level methods, such as Move and Rotate</a:t>
            </a:r>
            <a:br>
              <a:rPr lang="en-US" sz="2800" dirty="0" smtClean="0"/>
            </a:br>
            <a:endParaRPr lang="en-US" sz="2800" dirty="0" smtClean="0"/>
          </a:p>
          <a:p>
            <a:pPr lvl="0">
              <a:buNone/>
            </a:pPr>
            <a:r>
              <a:rPr lang="en-US" dirty="0" smtClean="0"/>
              <a:t>At each element level, </a:t>
            </a:r>
            <a:br>
              <a:rPr lang="en-US" dirty="0" smtClean="0"/>
            </a:br>
            <a:r>
              <a:rPr lang="en-US" dirty="0" smtClean="0"/>
              <a:t>you can change:  </a:t>
            </a:r>
          </a:p>
          <a:p>
            <a:pPr lvl="2"/>
            <a:r>
              <a:rPr lang="en-US" sz="2800" dirty="0" smtClean="0"/>
              <a:t>Family type</a:t>
            </a:r>
          </a:p>
          <a:p>
            <a:pPr lvl="2"/>
            <a:r>
              <a:rPr lang="en-US" sz="2800" dirty="0" smtClean="0"/>
              <a:t>Parameters</a:t>
            </a:r>
          </a:p>
          <a:p>
            <a:pPr lvl="2"/>
            <a:r>
              <a:rPr lang="en-US" sz="2800" dirty="0" smtClean="0"/>
              <a:t>Location</a:t>
            </a:r>
          </a:p>
          <a:p>
            <a:pPr lvl="2"/>
            <a:endParaRPr lang="en-US" dirty="0" smtClean="0"/>
          </a:p>
          <a:p>
            <a:pPr lvl="0">
              <a:buNone/>
            </a:pPr>
            <a:r>
              <a:rPr lang="en-US" dirty="0" smtClean="0"/>
              <a:t>By Document methods: </a:t>
            </a:r>
          </a:p>
          <a:p>
            <a:pPr lvl="2"/>
            <a:r>
              <a:rPr lang="en-US" sz="2800" dirty="0" smtClean="0"/>
              <a:t>Move, Rotate, Mirror, Array, Array without </a:t>
            </a:r>
            <a:br>
              <a:rPr lang="en-US" sz="2800" dirty="0" smtClean="0"/>
            </a:br>
            <a:r>
              <a:rPr lang="en-US" sz="2800" dirty="0" smtClean="0"/>
              <a:t>associate (this will not create a group)</a:t>
            </a:r>
            <a:endParaRPr lang="en-US" dirty="0"/>
          </a:p>
        </p:txBody>
      </p:sp>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Modification </a:t>
            </a:r>
            <a:br>
              <a:rPr lang="en-US" dirty="0" smtClean="0"/>
            </a:br>
            <a:r>
              <a:rPr lang="en-US" sz="2800" b="0" i="1" dirty="0" smtClean="0">
                <a:solidFill>
                  <a:schemeClr val="accent4"/>
                </a:solidFill>
              </a:rPr>
              <a:t>Element Level – Family Type</a:t>
            </a:r>
            <a:endParaRPr lang="en-US" dirty="0"/>
          </a:p>
        </p:txBody>
      </p:sp>
      <p:sp>
        <p:nvSpPr>
          <p:cNvPr id="3" name="Content Placeholder 2"/>
          <p:cNvSpPr>
            <a:spLocks noGrp="1"/>
          </p:cNvSpPr>
          <p:nvPr>
            <p:ph idx="1"/>
          </p:nvPr>
        </p:nvSpPr>
        <p:spPr/>
        <p:txBody>
          <a:bodyPr/>
          <a:lstStyle/>
          <a:p>
            <a:pPr lvl="0"/>
            <a:r>
              <a:rPr lang="en-US" dirty="0" smtClean="0"/>
              <a:t>Change the family type of an instance (e.g., a wall and a door)  </a:t>
            </a:r>
            <a:endParaRPr lang="en-US" dirty="0"/>
          </a:p>
        </p:txBody>
      </p:sp>
      <p:sp>
        <p:nvSpPr>
          <p:cNvPr id="4" name="TextBox 3"/>
          <p:cNvSpPr txBox="1"/>
          <p:nvPr/>
        </p:nvSpPr>
        <p:spPr>
          <a:xfrm>
            <a:off x="561975" y="2623638"/>
            <a:ext cx="11811000" cy="2940549"/>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latin typeface="Calibri"/>
                <a:ea typeface="MS Mincho"/>
                <a:cs typeface="Times New Roman"/>
              </a:rPr>
              <a:t>&lt;VB.NET&gt; </a:t>
            </a:r>
          </a:p>
          <a:p>
            <a:pPr marL="0" marR="0">
              <a:lnSpc>
                <a:spcPct val="115000"/>
              </a:lnSpc>
              <a:spcBef>
                <a:spcPts val="0"/>
              </a:spcBef>
              <a:spcAft>
                <a:spcPts val="0"/>
              </a:spcAft>
            </a:pPr>
            <a:r>
              <a:rPr lang="en-US" sz="1800" dirty="0" smtClean="0">
                <a:solidFill>
                  <a:srgbClr val="008000"/>
                </a:solidFill>
                <a:latin typeface="Courier New"/>
                <a:ea typeface="MS Mincho"/>
                <a:cs typeface="Times New Roman"/>
              </a:rPr>
              <a:t>    ''  e.g., an element we are given is a wall.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a:t>
            </a:r>
            <a:r>
              <a:rPr lang="en-US" sz="1800" dirty="0" err="1" smtClean="0">
                <a:latin typeface="Courier New"/>
                <a:ea typeface="MS Mincho"/>
                <a:cs typeface="Times New Roman"/>
              </a:rPr>
              <a:t>aWall</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Wall = </a:t>
            </a:r>
            <a:r>
              <a:rPr lang="en-US" sz="1800" dirty="0" err="1" smtClean="0">
                <a:latin typeface="Courier New"/>
                <a:ea typeface="MS Mincho"/>
                <a:cs typeface="Times New Roman"/>
              </a:rPr>
              <a:t>elem</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8000"/>
                </a:solidFill>
                <a:latin typeface="Courier New"/>
                <a:ea typeface="MS Mincho"/>
                <a:cs typeface="Times New Roman"/>
              </a:rPr>
              <a:t>    ''  find a wall family type with the given name.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a:t>
            </a:r>
            <a:r>
              <a:rPr lang="en-US" sz="1800" dirty="0" err="1" smtClean="0">
                <a:latin typeface="Courier New"/>
                <a:ea typeface="MS Mincho"/>
                <a:cs typeface="Times New Roman"/>
              </a:rPr>
              <a:t>newWallType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Element = </a:t>
            </a:r>
            <a:r>
              <a:rPr lang="en-US" sz="1800" dirty="0" err="1" smtClean="0">
                <a:latin typeface="Courier New"/>
                <a:ea typeface="MS Mincho"/>
                <a:cs typeface="Times New Roman"/>
              </a:rPr>
              <a:t>ElementFiltering.FindFamilyType</a:t>
            </a:r>
            <a:r>
              <a:rPr lang="en-US" sz="1800" dirty="0" smtClean="0">
                <a:latin typeface="Courier New"/>
                <a:ea typeface="MS Mincho"/>
                <a:cs typeface="Times New Roman"/>
              </a:rPr>
              <a:t>( </a:t>
            </a:r>
            <a:r>
              <a:rPr lang="en-US" sz="1800" dirty="0" err="1" smtClean="0">
                <a:latin typeface="Courier New"/>
                <a:ea typeface="MS Mincho"/>
                <a:cs typeface="Times New Roman"/>
              </a:rPr>
              <a:t>m_rvtDoc</a:t>
            </a:r>
            <a:r>
              <a:rPr lang="en-US" sz="1800" dirty="0" smtClean="0">
                <a:latin typeface="Courier New"/>
                <a:ea typeface="MS Mincho"/>
                <a:cs typeface="Times New Roman"/>
              </a:rPr>
              <a:t>, _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a:t>
            </a:r>
            <a:r>
              <a:rPr lang="en-US" sz="1800" dirty="0" err="1" smtClean="0">
                <a:latin typeface="Courier New"/>
                <a:ea typeface="MS Mincho"/>
                <a:cs typeface="Times New Roman"/>
              </a:rPr>
              <a:t>WallType</a:t>
            </a:r>
            <a:r>
              <a:rPr lang="en-US" sz="1800" dirty="0" smtClean="0">
                <a:latin typeface="Courier New"/>
                <a:ea typeface="MS Mincho"/>
                <a:cs typeface="Times New Roman"/>
              </a:rPr>
              <a:t>), </a:t>
            </a:r>
            <a:r>
              <a:rPr lang="en-US" sz="1800" dirty="0" smtClean="0">
                <a:solidFill>
                  <a:srgbClr val="A31515"/>
                </a:solidFill>
                <a:latin typeface="Courier New"/>
                <a:ea typeface="MS Mincho"/>
                <a:cs typeface="Times New Roman"/>
              </a:rPr>
              <a:t>"Basic Wall"</a:t>
            </a:r>
            <a:r>
              <a:rPr lang="en-US" sz="1800" dirty="0" smtClean="0">
                <a:latin typeface="Courier New"/>
                <a:ea typeface="MS Mincho"/>
                <a:cs typeface="Times New Roman"/>
              </a:rPr>
              <a:t>, </a:t>
            </a:r>
            <a:r>
              <a:rPr lang="en-US" sz="1800" dirty="0" smtClean="0">
                <a:solidFill>
                  <a:srgbClr val="A31515"/>
                </a:solidFill>
                <a:latin typeface="Courier New"/>
                <a:ea typeface="MS Mincho"/>
                <a:cs typeface="Times New Roman"/>
              </a:rPr>
              <a:t>"Exterior - Brick on CMU"</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8000"/>
                </a:solidFill>
                <a:latin typeface="Courier New"/>
                <a:ea typeface="MS Mincho"/>
                <a:cs typeface="Times New Roman"/>
              </a:rPr>
              <a:t>    ''  assign a new family type.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b="1" dirty="0" err="1" smtClean="0">
                <a:latin typeface="Courier New"/>
                <a:ea typeface="MS Mincho"/>
                <a:cs typeface="Times New Roman"/>
              </a:rPr>
              <a:t>aWall.WallType</a:t>
            </a:r>
            <a:r>
              <a:rPr lang="en-US" sz="1800" b="1" dirty="0" smtClean="0">
                <a:latin typeface="Courier New"/>
                <a:ea typeface="MS Mincho"/>
                <a:cs typeface="Times New Roman"/>
              </a:rPr>
              <a:t> = </a:t>
            </a:r>
            <a:r>
              <a:rPr lang="en-US" sz="1800" b="1" dirty="0" err="1" smtClean="0">
                <a:latin typeface="Courier New"/>
                <a:ea typeface="MS Mincho"/>
                <a:cs typeface="Times New Roman"/>
              </a:rPr>
              <a:t>newWallType</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alibri"/>
                <a:ea typeface="MS Mincho"/>
                <a:cs typeface="Times New Roman"/>
              </a:rPr>
              <a:t>&lt;/VB.NET&gt;</a:t>
            </a:r>
          </a:p>
        </p:txBody>
      </p:sp>
      <p:sp>
        <p:nvSpPr>
          <p:cNvPr id="5" name="TextBox 4"/>
          <p:cNvSpPr txBox="1"/>
          <p:nvPr/>
        </p:nvSpPr>
        <p:spPr>
          <a:xfrm>
            <a:off x="561975" y="5734090"/>
            <a:ext cx="11811000" cy="3259097"/>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latin typeface="Calibri"/>
                <a:ea typeface="MS Mincho"/>
                <a:cs typeface="Times New Roman"/>
              </a:rPr>
              <a:t>&lt;VB.NET&gt; </a:t>
            </a:r>
          </a:p>
          <a:p>
            <a:pPr marL="0" marR="0">
              <a:lnSpc>
                <a:spcPct val="115000"/>
              </a:lnSpc>
              <a:spcBef>
                <a:spcPts val="0"/>
              </a:spcBef>
              <a:spcAft>
                <a:spcPts val="0"/>
              </a:spcAft>
            </a:pPr>
            <a:r>
              <a:rPr lang="en-US" sz="1800" dirty="0" smtClean="0">
                <a:solidFill>
                  <a:srgbClr val="008000"/>
                </a:solidFill>
                <a:latin typeface="Courier New"/>
                <a:ea typeface="MS Mincho"/>
                <a:cs typeface="Times New Roman"/>
              </a:rPr>
              <a:t>    ''  e.g., an element we are given is a door.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a:t>
            </a:r>
            <a:r>
              <a:rPr lang="en-US" sz="1800" dirty="0" err="1" smtClean="0">
                <a:latin typeface="Courier New"/>
                <a:ea typeface="MS Mincho"/>
                <a:cs typeface="Times New Roman"/>
              </a:rPr>
              <a:t>aDoor</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FamilyInstance</a:t>
            </a:r>
            <a:r>
              <a:rPr lang="en-US" sz="1800" dirty="0" smtClean="0">
                <a:latin typeface="Courier New"/>
                <a:ea typeface="MS Mincho"/>
                <a:cs typeface="Times New Roman"/>
              </a:rPr>
              <a:t> = </a:t>
            </a:r>
            <a:r>
              <a:rPr lang="en-US" sz="1800" dirty="0" err="1" smtClean="0">
                <a:latin typeface="Courier New"/>
                <a:ea typeface="MS Mincho"/>
                <a:cs typeface="Times New Roman"/>
              </a:rPr>
              <a:t>elem</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8000"/>
                </a:solidFill>
                <a:latin typeface="Courier New"/>
                <a:ea typeface="MS Mincho"/>
                <a:cs typeface="Times New Roman"/>
              </a:rPr>
              <a:t>    ''  find a door family type with the given name.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a:t>
            </a:r>
            <a:r>
              <a:rPr lang="en-US" sz="1800" dirty="0" err="1" smtClean="0">
                <a:latin typeface="Courier New"/>
                <a:ea typeface="MS Mincho"/>
                <a:cs typeface="Times New Roman"/>
              </a:rPr>
              <a:t>newDoorType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Element = </a:t>
            </a:r>
            <a:r>
              <a:rPr lang="en-US" sz="1800" dirty="0" err="1" smtClean="0">
                <a:latin typeface="Courier New"/>
                <a:ea typeface="MS Mincho"/>
                <a:cs typeface="Times New Roman"/>
              </a:rPr>
              <a:t>ElementFiltering.FindFamilyType</a:t>
            </a:r>
            <a:r>
              <a:rPr lang="en-US" sz="1800" dirty="0" smtClean="0">
                <a:latin typeface="Courier New"/>
                <a:ea typeface="MS Mincho"/>
                <a:cs typeface="Times New Roman"/>
              </a:rPr>
              <a:t>( _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a:t>
            </a:r>
            <a:r>
              <a:rPr lang="en-US" sz="1800" dirty="0" err="1" smtClean="0">
                <a:latin typeface="Courier New"/>
                <a:ea typeface="MS Mincho"/>
                <a:cs typeface="Times New Roman"/>
              </a:rPr>
              <a:t>FamilySymbol</a:t>
            </a:r>
            <a:r>
              <a:rPr lang="en-US" sz="1800" dirty="0" smtClean="0">
                <a:latin typeface="Courier New"/>
                <a:ea typeface="MS Mincho"/>
                <a:cs typeface="Times New Roman"/>
              </a:rPr>
              <a:t>), </a:t>
            </a:r>
            <a:r>
              <a:rPr lang="en-US" sz="1800" dirty="0" smtClean="0">
                <a:solidFill>
                  <a:srgbClr val="A31515"/>
                </a:solidFill>
                <a:latin typeface="Courier New"/>
                <a:ea typeface="MS Mincho"/>
                <a:cs typeface="Times New Roman"/>
              </a:rPr>
              <a:t>"</a:t>
            </a:r>
            <a:r>
              <a:rPr lang="en-US" sz="1800" dirty="0" err="1" smtClean="0">
                <a:solidFill>
                  <a:srgbClr val="A31515"/>
                </a:solidFill>
                <a:latin typeface="Courier New"/>
                <a:ea typeface="MS Mincho"/>
                <a:cs typeface="Times New Roman"/>
              </a:rPr>
              <a:t>M_Single</a:t>
            </a:r>
            <a:r>
              <a:rPr lang="en-US" sz="1800" dirty="0" smtClean="0">
                <a:solidFill>
                  <a:srgbClr val="A31515"/>
                </a:solidFill>
                <a:latin typeface="Courier New"/>
                <a:ea typeface="MS Mincho"/>
                <a:cs typeface="Times New Roman"/>
              </a:rPr>
              <a:t>-Flush"</a:t>
            </a:r>
            <a:r>
              <a:rPr lang="en-US" sz="1800" dirty="0" smtClean="0">
                <a:latin typeface="Courier New"/>
                <a:ea typeface="MS Mincho"/>
                <a:cs typeface="Times New Roman"/>
              </a:rPr>
              <a:t>, </a:t>
            </a:r>
            <a:r>
              <a:rPr lang="en-US" sz="1800" dirty="0" smtClean="0">
                <a:solidFill>
                  <a:srgbClr val="A31515"/>
                </a:solidFill>
                <a:latin typeface="Courier New"/>
                <a:ea typeface="MS Mincho"/>
                <a:cs typeface="Times New Roman"/>
              </a:rPr>
              <a:t>"0762 x 2032mm", </a:t>
            </a:r>
            <a:r>
              <a:rPr lang="en-US" sz="1800" dirty="0" smtClean="0">
                <a:latin typeface="Courier New"/>
                <a:ea typeface="MS Mincho"/>
                <a:cs typeface="Times New Roman"/>
              </a:rPr>
              <a:t>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err="1" smtClean="0">
                <a:latin typeface="Courier New"/>
                <a:ea typeface="MS Mincho"/>
                <a:cs typeface="Times New Roman"/>
              </a:rPr>
              <a:t>BuiltInCategory.OST_Doors</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8000"/>
                </a:solidFill>
                <a:latin typeface="Courier New"/>
                <a:ea typeface="MS Mincho"/>
                <a:cs typeface="Times New Roman"/>
              </a:rPr>
              <a:t>    ''  assign a new family type.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b="1" dirty="0" err="1" smtClean="0">
                <a:latin typeface="Courier New"/>
                <a:ea typeface="MS Mincho"/>
                <a:cs typeface="Times New Roman"/>
              </a:rPr>
              <a:t>aDoor.Symbol</a:t>
            </a:r>
            <a:r>
              <a:rPr lang="en-US" sz="1800" b="1" dirty="0" smtClean="0">
                <a:latin typeface="Courier New"/>
                <a:ea typeface="MS Mincho"/>
                <a:cs typeface="Times New Roman"/>
              </a:rPr>
              <a:t> = </a:t>
            </a:r>
            <a:r>
              <a:rPr lang="en-US" sz="1800" b="1" dirty="0" err="1" smtClean="0">
                <a:latin typeface="Courier New"/>
                <a:ea typeface="MS Mincho"/>
                <a:cs typeface="Times New Roman"/>
              </a:rPr>
              <a:t>newDoorType</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alibri"/>
                <a:ea typeface="MS Mincho"/>
                <a:cs typeface="Times New Roman"/>
              </a:rPr>
              <a:t>&lt;/VB.NET&gt;</a:t>
            </a:r>
          </a:p>
        </p:txBody>
      </p:sp>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Modification </a:t>
            </a:r>
            <a:br>
              <a:rPr lang="en-US" dirty="0" smtClean="0"/>
            </a:br>
            <a:r>
              <a:rPr lang="en-US" sz="2800" b="0" i="1" dirty="0" smtClean="0">
                <a:solidFill>
                  <a:schemeClr val="accent4"/>
                </a:solidFill>
              </a:rPr>
              <a:t>Element Level – Parameter</a:t>
            </a:r>
            <a:endParaRPr lang="en-US" dirty="0"/>
          </a:p>
        </p:txBody>
      </p:sp>
      <p:sp>
        <p:nvSpPr>
          <p:cNvPr id="3" name="Content Placeholder 2"/>
          <p:cNvSpPr>
            <a:spLocks noGrp="1"/>
          </p:cNvSpPr>
          <p:nvPr>
            <p:ph idx="1"/>
          </p:nvPr>
        </p:nvSpPr>
        <p:spPr/>
        <p:txBody>
          <a:bodyPr/>
          <a:lstStyle/>
          <a:p>
            <a:pPr lvl="0"/>
            <a:r>
              <a:rPr lang="en-US" dirty="0" smtClean="0"/>
              <a:t>Change a parameter of an element (e.g., a wall and a door)  </a:t>
            </a:r>
            <a:endParaRPr lang="en-US" dirty="0"/>
          </a:p>
        </p:txBody>
      </p:sp>
      <p:sp>
        <p:nvSpPr>
          <p:cNvPr id="4" name="TextBox 3"/>
          <p:cNvSpPr txBox="1"/>
          <p:nvPr/>
        </p:nvSpPr>
        <p:spPr>
          <a:xfrm>
            <a:off x="561975" y="3049587"/>
            <a:ext cx="11811000" cy="1685077"/>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latin typeface="Calibri"/>
                <a:ea typeface="MS Mincho"/>
                <a:cs typeface="Times New Roman"/>
              </a:rPr>
              <a:t>&lt;VB.NET&gt; </a:t>
            </a:r>
          </a:p>
          <a:p>
            <a:pPr marL="0" marR="0">
              <a:lnSpc>
                <a:spcPct val="115000"/>
              </a:lnSpc>
              <a:spcBef>
                <a:spcPts val="0"/>
              </a:spcBef>
              <a:spcAft>
                <a:spcPts val="0"/>
              </a:spcAft>
            </a:pPr>
            <a:r>
              <a:rPr lang="en-US" sz="1800" dirty="0" err="1" smtClean="0">
                <a:latin typeface="Courier New"/>
                <a:ea typeface="MS Mincho"/>
                <a:cs typeface="Times New Roman"/>
              </a:rPr>
              <a:t>aWall.</a:t>
            </a:r>
            <a:r>
              <a:rPr lang="en-US" sz="1800" b="1" dirty="0" err="1" smtClean="0">
                <a:latin typeface="Courier New"/>
                <a:ea typeface="MS Mincho"/>
                <a:cs typeface="Times New Roman"/>
              </a:rPr>
              <a:t>Parameter</a:t>
            </a:r>
            <a:r>
              <a:rPr lang="en-US" sz="1800" dirty="0" smtClean="0">
                <a:latin typeface="Courier New"/>
                <a:ea typeface="MS Mincho"/>
                <a:cs typeface="Times New Roman"/>
              </a:rPr>
              <a:t>(</a:t>
            </a:r>
            <a:r>
              <a:rPr lang="en-US" sz="1800" b="1" dirty="0" err="1" smtClean="0">
                <a:latin typeface="Courier New"/>
                <a:ea typeface="MS Mincho"/>
                <a:cs typeface="Times New Roman"/>
              </a:rPr>
              <a:t>BuiltInParameter.WALL_TOP_OFFSET</a:t>
            </a:r>
            <a:r>
              <a:rPr lang="en-US" sz="1800" dirty="0" smtClean="0">
                <a:latin typeface="Courier New"/>
                <a:ea typeface="MS Mincho"/>
                <a:cs typeface="Times New Roman"/>
              </a:rPr>
              <a:t>).</a:t>
            </a:r>
            <a:r>
              <a:rPr lang="en-US" sz="1800" b="1" dirty="0" smtClean="0">
                <a:latin typeface="Courier New"/>
                <a:ea typeface="MS Mincho"/>
                <a:cs typeface="Times New Roman"/>
              </a:rPr>
              <a:t>Set</a:t>
            </a:r>
            <a:r>
              <a:rPr lang="en-US" sz="1800" dirty="0" smtClean="0">
                <a:latin typeface="Courier New"/>
                <a:ea typeface="MS Mincho"/>
                <a:cs typeface="Times New Roman"/>
              </a:rPr>
              <a:t>(14.0)</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err="1" smtClean="0">
                <a:latin typeface="Courier New"/>
                <a:ea typeface="MS Mincho"/>
                <a:cs typeface="Times New Roman"/>
              </a:rPr>
              <a:t>aWall.Parameter</a:t>
            </a:r>
            <a:r>
              <a:rPr lang="en-US" sz="1800" dirty="0" smtClean="0">
                <a:latin typeface="Courier New"/>
                <a:ea typeface="MS Mincho"/>
                <a:cs typeface="Times New Roman"/>
              </a:rPr>
              <a:t>(</a:t>
            </a:r>
            <a:r>
              <a:rPr lang="en-US" sz="1800" dirty="0" err="1" smtClean="0">
                <a:latin typeface="Courier New"/>
                <a:ea typeface="MS Mincho"/>
                <a:cs typeface="Times New Roman"/>
              </a:rPr>
              <a:t>BuiltInParameter.ALL_MODEL_INSTANCE_COMMENTS</a:t>
            </a:r>
            <a:r>
              <a:rPr lang="en-US" sz="1800" dirty="0" smtClean="0">
                <a:latin typeface="Courier New"/>
                <a:ea typeface="MS Mincho"/>
                <a:cs typeface="Times New Roman"/>
              </a:rPr>
              <a:t>).Set(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smtClean="0">
                <a:solidFill>
                  <a:srgbClr val="A31515"/>
                </a:solidFill>
                <a:latin typeface="Courier New"/>
                <a:ea typeface="MS Mincho"/>
                <a:cs typeface="Times New Roman"/>
              </a:rPr>
              <a:t>"Modified by API"</a:t>
            </a: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alibri"/>
                <a:ea typeface="MS Mincho"/>
                <a:cs typeface="Times New Roman"/>
              </a:rPr>
              <a:t>&lt;/VB.NET&gt;</a:t>
            </a:r>
          </a:p>
        </p:txBody>
      </p:sp>
    </p:spTree>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Modification </a:t>
            </a:r>
            <a:br>
              <a:rPr lang="en-US" dirty="0" smtClean="0"/>
            </a:br>
            <a:r>
              <a:rPr lang="en-US" sz="2800" b="0" i="1" dirty="0" smtClean="0">
                <a:solidFill>
                  <a:schemeClr val="accent4"/>
                </a:solidFill>
              </a:rPr>
              <a:t>Element Level – Location Curve</a:t>
            </a:r>
            <a:endParaRPr lang="en-US" dirty="0"/>
          </a:p>
        </p:txBody>
      </p:sp>
      <p:sp>
        <p:nvSpPr>
          <p:cNvPr id="3" name="Content Placeholder 2"/>
          <p:cNvSpPr>
            <a:spLocks noGrp="1"/>
          </p:cNvSpPr>
          <p:nvPr>
            <p:ph idx="1"/>
          </p:nvPr>
        </p:nvSpPr>
        <p:spPr/>
        <p:txBody>
          <a:bodyPr/>
          <a:lstStyle/>
          <a:p>
            <a:pPr lvl="0"/>
            <a:r>
              <a:rPr lang="en-US" dirty="0" smtClean="0"/>
              <a:t>Change a value of location information (e.g., a wall)  </a:t>
            </a:r>
            <a:endParaRPr lang="en-US" dirty="0"/>
          </a:p>
        </p:txBody>
      </p:sp>
      <p:sp>
        <p:nvSpPr>
          <p:cNvPr id="4" name="TextBox 3"/>
          <p:cNvSpPr txBox="1"/>
          <p:nvPr/>
        </p:nvSpPr>
        <p:spPr>
          <a:xfrm>
            <a:off x="561975" y="3049587"/>
            <a:ext cx="11811000" cy="2940549"/>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latin typeface="Calibri"/>
                <a:ea typeface="MS Mincho"/>
                <a:cs typeface="Times New Roman"/>
              </a:rPr>
              <a:t>&lt;VB.NET&gt; </a:t>
            </a: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wallLocation</a:t>
            </a:r>
            <a:r>
              <a:rPr lang="en-US" sz="1800" dirty="0" smtClean="0">
                <a:latin typeface="Courier New"/>
                <a:ea typeface="MS Mincho"/>
                <a:cs typeface="Times New Roman"/>
              </a:rPr>
              <a:t>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err="1" smtClean="0">
                <a:latin typeface="Courier New"/>
                <a:ea typeface="MS Mincho"/>
                <a:cs typeface="Times New Roman"/>
              </a:rPr>
              <a:t>LocationCurve</a:t>
            </a:r>
            <a:r>
              <a:rPr lang="en-US" sz="1800" b="1" dirty="0" smtClean="0">
                <a:latin typeface="Courier New"/>
                <a:ea typeface="MS Mincho"/>
                <a:cs typeface="Times New Roman"/>
              </a:rPr>
              <a:t> </a:t>
            </a:r>
            <a:r>
              <a:rPr lang="en-US" sz="1800" dirty="0" smtClean="0">
                <a:latin typeface="Courier New"/>
                <a:ea typeface="MS Mincho"/>
                <a:cs typeface="Times New Roman"/>
              </a:rPr>
              <a:t>= </a:t>
            </a:r>
            <a:r>
              <a:rPr lang="en-US" sz="1800" b="1" dirty="0" err="1" smtClean="0">
                <a:latin typeface="Courier New"/>
                <a:ea typeface="MS Mincho"/>
                <a:cs typeface="Times New Roman"/>
              </a:rPr>
              <a:t>aWall.Location</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create a new line bound.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newPt1 =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XYZ(0.0, 0.0, 0.0)</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newPt2 =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XYZ(20.0, 0.0, 0.0)</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newWallLine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Line = </a:t>
            </a:r>
            <a:r>
              <a:rPr lang="en-US" sz="1800" b="1" dirty="0" err="1" smtClean="0">
                <a:latin typeface="Courier New"/>
                <a:ea typeface="MS Mincho"/>
                <a:cs typeface="Times New Roman"/>
              </a:rPr>
              <a:t>m_rvtApp.Create.NewLineBound</a:t>
            </a:r>
            <a:r>
              <a:rPr lang="en-US" sz="1800" dirty="0" smtClean="0">
                <a:latin typeface="Courier New"/>
                <a:ea typeface="MS Mincho"/>
                <a:cs typeface="Times New Roman"/>
              </a:rPr>
              <a:t>(newPt1, newPt2)</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change the curve.</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b="1" dirty="0" err="1" smtClean="0">
                <a:latin typeface="Courier New"/>
                <a:ea typeface="MS Mincho"/>
                <a:cs typeface="Times New Roman"/>
              </a:rPr>
              <a:t>wallLocation.Curve</a:t>
            </a:r>
            <a:r>
              <a:rPr lang="en-US" sz="1800" b="1" dirty="0" smtClean="0">
                <a:latin typeface="Courier New"/>
                <a:ea typeface="MS Mincho"/>
                <a:cs typeface="Times New Roman"/>
              </a:rPr>
              <a:t> = </a:t>
            </a:r>
            <a:r>
              <a:rPr lang="en-US" sz="1800" b="1" dirty="0" err="1" smtClean="0">
                <a:latin typeface="Courier New"/>
                <a:ea typeface="MS Mincho"/>
                <a:cs typeface="Times New Roman"/>
              </a:rPr>
              <a:t>newWallLine</a:t>
            </a:r>
            <a:r>
              <a:rPr lang="en-US" sz="1800" b="1" dirty="0" smtClean="0">
                <a:latin typeface="Courier New"/>
                <a:ea typeface="MS Mincho"/>
                <a:cs typeface="Times New Roman"/>
              </a:rPr>
              <a:t> </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alibri"/>
                <a:ea typeface="MS Mincho"/>
                <a:cs typeface="Times New Roman"/>
              </a:rPr>
              <a:t>&lt;/VB.NET&gt; </a:t>
            </a:r>
          </a:p>
        </p:txBody>
      </p:sp>
    </p:spTree>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Modification </a:t>
            </a:r>
            <a:br>
              <a:rPr lang="en-US" dirty="0" smtClean="0"/>
            </a:br>
            <a:r>
              <a:rPr lang="en-US" sz="2800" b="0" i="1" dirty="0" smtClean="0">
                <a:solidFill>
                  <a:schemeClr val="accent4"/>
                </a:solidFill>
              </a:rPr>
              <a:t>Document Level – Move and Rotate</a:t>
            </a:r>
            <a:endParaRPr lang="en-US" dirty="0"/>
          </a:p>
        </p:txBody>
      </p:sp>
      <p:sp>
        <p:nvSpPr>
          <p:cNvPr id="3" name="Content Placeholder 2"/>
          <p:cNvSpPr>
            <a:spLocks noGrp="1"/>
          </p:cNvSpPr>
          <p:nvPr>
            <p:ph idx="1"/>
          </p:nvPr>
        </p:nvSpPr>
        <p:spPr/>
        <p:txBody>
          <a:bodyPr/>
          <a:lstStyle/>
          <a:p>
            <a:pPr lvl="0"/>
            <a:r>
              <a:rPr lang="en-US" dirty="0" smtClean="0"/>
              <a:t>Move and rotate an element (e.g., a wall)  </a:t>
            </a:r>
            <a:endParaRPr lang="en-US" dirty="0"/>
          </a:p>
        </p:txBody>
      </p:sp>
      <p:sp>
        <p:nvSpPr>
          <p:cNvPr id="4" name="TextBox 3"/>
          <p:cNvSpPr txBox="1"/>
          <p:nvPr/>
        </p:nvSpPr>
        <p:spPr>
          <a:xfrm>
            <a:off x="561975" y="3049587"/>
            <a:ext cx="11811000" cy="1685077"/>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latin typeface="Calibri"/>
                <a:ea typeface="MS Mincho"/>
                <a:cs typeface="Times New Roman"/>
              </a:rPr>
              <a:t>&lt;VB.NET&gt; </a:t>
            </a: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move by displacement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v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XYZ =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XYZ(10.0, 10.0, 0.0)</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b="1" dirty="0" err="1" smtClean="0">
                <a:latin typeface="Courier New"/>
                <a:ea typeface="MS Mincho"/>
                <a:cs typeface="Times New Roman"/>
              </a:rPr>
              <a:t>m_rvtDoc.Move</a:t>
            </a:r>
            <a:r>
              <a:rPr lang="en-US" sz="1800" b="1" dirty="0" smtClean="0">
                <a:latin typeface="Courier New"/>
                <a:ea typeface="MS Mincho"/>
                <a:cs typeface="Times New Roman"/>
              </a:rPr>
              <a:t>(</a:t>
            </a:r>
            <a:r>
              <a:rPr lang="en-US" sz="1800" b="1" dirty="0" err="1" smtClean="0">
                <a:latin typeface="Courier New"/>
                <a:ea typeface="MS Mincho"/>
                <a:cs typeface="Times New Roman"/>
              </a:rPr>
              <a:t>elem</a:t>
            </a:r>
            <a:r>
              <a:rPr lang="en-US" sz="1800" b="1" dirty="0" smtClean="0">
                <a:latin typeface="Courier New"/>
                <a:ea typeface="MS Mincho"/>
                <a:cs typeface="Times New Roman"/>
              </a:rPr>
              <a:t>, v)</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alibri"/>
                <a:ea typeface="MS Mincho"/>
                <a:cs typeface="Times New Roman"/>
              </a:rPr>
              <a:t>&lt;/VB.NET&gt; </a:t>
            </a:r>
            <a:endParaRPr lang="en-US" sz="1800" dirty="0">
              <a:latin typeface="Calibri"/>
              <a:ea typeface="MS Mincho"/>
              <a:cs typeface="Times New Roman"/>
            </a:endParaRPr>
          </a:p>
        </p:txBody>
      </p:sp>
      <p:sp>
        <p:nvSpPr>
          <p:cNvPr id="5" name="TextBox 4"/>
          <p:cNvSpPr txBox="1"/>
          <p:nvPr/>
        </p:nvSpPr>
        <p:spPr>
          <a:xfrm>
            <a:off x="561975" y="5022110"/>
            <a:ext cx="11811000" cy="2303451"/>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latin typeface="Calibri"/>
                <a:ea typeface="MS Mincho"/>
                <a:cs typeface="Times New Roman"/>
              </a:rPr>
              <a:t>&lt;VB.NET&gt; </a:t>
            </a: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rotate by 15 degree around z-axis.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pt1 = </a:t>
            </a:r>
            <a:r>
              <a:rPr lang="en-US" sz="1800" dirty="0" err="1" smtClean="0">
                <a:latin typeface="Courier New"/>
                <a:ea typeface="MS Mincho"/>
                <a:cs typeface="Times New Roman"/>
              </a:rPr>
              <a:t>XYZ.Zero</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pt2 = </a:t>
            </a:r>
            <a:r>
              <a:rPr lang="en-US" sz="1800" dirty="0" err="1" smtClean="0">
                <a:latin typeface="Courier New"/>
                <a:ea typeface="MS Mincho"/>
                <a:cs typeface="Times New Roman"/>
              </a:rPr>
              <a:t>XYZ.BasisZ</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axis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Line = </a:t>
            </a:r>
            <a:r>
              <a:rPr lang="en-US" sz="1800" dirty="0" err="1" smtClean="0">
                <a:latin typeface="Courier New"/>
                <a:ea typeface="MS Mincho"/>
                <a:cs typeface="Times New Roman"/>
              </a:rPr>
              <a:t>m_rvtApp.Create.NewLineBound</a:t>
            </a:r>
            <a:r>
              <a:rPr lang="en-US" sz="1800" dirty="0" smtClean="0">
                <a:latin typeface="Courier New"/>
                <a:ea typeface="MS Mincho"/>
                <a:cs typeface="Times New Roman"/>
              </a:rPr>
              <a:t>(pt1, pt2)</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b="1" dirty="0" err="1" smtClean="0">
                <a:latin typeface="Courier New"/>
                <a:ea typeface="MS Mincho"/>
                <a:cs typeface="Times New Roman"/>
              </a:rPr>
              <a:t>m_rvtDoc.Rotate</a:t>
            </a:r>
            <a:r>
              <a:rPr lang="en-US" sz="1800" b="1" dirty="0" smtClean="0">
                <a:latin typeface="Courier New"/>
                <a:ea typeface="MS Mincho"/>
                <a:cs typeface="Times New Roman"/>
              </a:rPr>
              <a:t>(</a:t>
            </a:r>
            <a:r>
              <a:rPr lang="en-US" sz="1800" b="1" dirty="0" err="1" smtClean="0">
                <a:latin typeface="Courier New"/>
                <a:ea typeface="MS Mincho"/>
                <a:cs typeface="Times New Roman"/>
              </a:rPr>
              <a:t>elem</a:t>
            </a:r>
            <a:r>
              <a:rPr lang="en-US" sz="1800" b="1" dirty="0" smtClean="0">
                <a:latin typeface="Courier New"/>
                <a:ea typeface="MS Mincho"/>
                <a:cs typeface="Times New Roman"/>
              </a:rPr>
              <a:t>, axis, </a:t>
            </a:r>
            <a:r>
              <a:rPr lang="en-US" sz="1800" b="1" dirty="0" err="1" smtClean="0">
                <a:latin typeface="Courier New"/>
                <a:ea typeface="MS Mincho"/>
                <a:cs typeface="Times New Roman"/>
              </a:rPr>
              <a:t>Math.PI</a:t>
            </a:r>
            <a:r>
              <a:rPr lang="en-US" sz="1800" b="1" dirty="0" smtClean="0">
                <a:latin typeface="Courier New"/>
                <a:ea typeface="MS Mincho"/>
                <a:cs typeface="Times New Roman"/>
              </a:rPr>
              <a:t> / 12.0)</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alibri"/>
                <a:ea typeface="MS Mincho"/>
                <a:cs typeface="Times New Roman"/>
              </a:rPr>
              <a:t>&lt;/VB.NET&gt; </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SDK Documentation</a:t>
            </a:r>
            <a:endParaRPr lang="en-US" dirty="0"/>
          </a:p>
        </p:txBody>
      </p:sp>
      <p:sp>
        <p:nvSpPr>
          <p:cNvPr id="3" name="Content Placeholder 2"/>
          <p:cNvSpPr>
            <a:spLocks noGrp="1"/>
          </p:cNvSpPr>
          <p:nvPr>
            <p:ph idx="1"/>
          </p:nvPr>
        </p:nvSpPr>
        <p:spPr>
          <a:xfrm>
            <a:off x="593725" y="1525587"/>
            <a:ext cx="11626850" cy="7086600"/>
          </a:xfrm>
        </p:spPr>
        <p:txBody>
          <a:bodyPr/>
          <a:lstStyle/>
          <a:p>
            <a:r>
              <a:rPr lang="en-GB" sz="2800" smtClean="0"/>
              <a:t>Read once</a:t>
            </a:r>
          </a:p>
          <a:p>
            <a:pPr lvl="2"/>
            <a:r>
              <a:rPr lang="en-GB" sz="2000" smtClean="0"/>
              <a:t>Read Me First.doc</a:t>
            </a:r>
          </a:p>
          <a:p>
            <a:pPr lvl="2"/>
            <a:r>
              <a:rPr lang="en-US" sz="2000" smtClean="0"/>
              <a:t>Getting Started with the Revit API.doc</a:t>
            </a:r>
          </a:p>
          <a:p>
            <a:pPr lvl="2"/>
            <a:r>
              <a:rPr lang="en-US" sz="2000" smtClean="0"/>
              <a:t>Revit Platform API Changes and Additions.doc</a:t>
            </a:r>
          </a:p>
          <a:p>
            <a:r>
              <a:rPr lang="en-US" sz="2800" smtClean="0"/>
              <a:t>Keep at hand always</a:t>
            </a:r>
          </a:p>
          <a:p>
            <a:pPr lvl="2"/>
            <a:r>
              <a:rPr lang="en-US" sz="2000" smtClean="0"/>
              <a:t>Revit API Developer Guide.pdf</a:t>
            </a:r>
            <a:endParaRPr lang="en-GB" sz="2000" smtClean="0"/>
          </a:p>
          <a:p>
            <a:pPr lvl="2"/>
            <a:r>
              <a:rPr lang="en-GB" sz="2000" smtClean="0"/>
              <a:t>RevitAPI.chm</a:t>
            </a:r>
          </a:p>
          <a:p>
            <a:pPr lvl="3"/>
            <a:r>
              <a:rPr lang="en-GB" sz="2000" smtClean="0"/>
              <a:t>What's New section is similar to </a:t>
            </a:r>
            <a:r>
              <a:rPr lang="en-US" sz="2000" smtClean="0"/>
              <a:t>Changes and Additions doc</a:t>
            </a:r>
            <a:endParaRPr lang="en-GB" sz="2000" smtClean="0"/>
          </a:p>
          <a:p>
            <a:r>
              <a:rPr lang="en-GB" sz="2800" smtClean="0"/>
              <a:t>Read if needed</a:t>
            </a:r>
          </a:p>
          <a:p>
            <a:pPr lvl="2"/>
            <a:r>
              <a:rPr lang="en-GB" sz="2000" smtClean="0"/>
              <a:t>RevitAddInUtility.chm – installer</a:t>
            </a:r>
          </a:p>
          <a:p>
            <a:pPr lvl="2"/>
            <a:r>
              <a:rPr lang="en-GB" sz="2000" smtClean="0"/>
              <a:t>Autodesk Icon Guidelines.pdf – user interface</a:t>
            </a:r>
          </a:p>
          <a:p>
            <a:pPr lvl="2"/>
            <a:r>
              <a:rPr lang="en-GB" sz="2000" smtClean="0"/>
              <a:t>Revit Server SDK – file access on server</a:t>
            </a:r>
          </a:p>
          <a:p>
            <a:pPr lvl="2"/>
            <a:r>
              <a:rPr lang="en-GB" sz="2000" smtClean="0"/>
              <a:t>Revit Structure – section definitions and material properties</a:t>
            </a:r>
          </a:p>
          <a:p>
            <a:pPr lvl="2"/>
            <a:r>
              <a:rPr lang="en-GB" sz="2000" smtClean="0"/>
              <a:t>REX SDK – Revit extensions framework</a:t>
            </a:r>
          </a:p>
          <a:p>
            <a:r>
              <a:rPr lang="en-US" sz="2800" smtClean="0"/>
              <a:t>Important utilities</a:t>
            </a:r>
            <a:endParaRPr lang="en-GB" sz="2800" smtClean="0"/>
          </a:p>
          <a:p>
            <a:pPr lvl="2"/>
            <a:r>
              <a:rPr lang="en-GB" sz="2000" smtClean="0"/>
              <a:t>Add-In Manager</a:t>
            </a:r>
          </a:p>
          <a:p>
            <a:pPr lvl="2"/>
            <a:r>
              <a:rPr lang="en-GB" sz="2000" smtClean="0"/>
              <a:t>RevitLookup</a:t>
            </a:r>
          </a:p>
          <a:p>
            <a:r>
              <a:rPr lang="en-GB" sz="2800" smtClean="0"/>
              <a:t>VSTA Samples</a:t>
            </a:r>
          </a:p>
          <a:p>
            <a:r>
              <a:rPr lang="en-GB" sz="2800" smtClean="0"/>
              <a:t>Samples</a:t>
            </a:r>
          </a:p>
        </p:txBody>
      </p:sp>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Modification </a:t>
            </a:r>
            <a:br>
              <a:rPr lang="en-US" dirty="0" smtClean="0"/>
            </a:br>
            <a:r>
              <a:rPr lang="en-US" sz="2800" b="0" i="1" dirty="0" smtClean="0">
                <a:solidFill>
                  <a:schemeClr val="accent4"/>
                </a:solidFill>
              </a:rPr>
              <a:t>Regeneration of Graphics</a:t>
            </a:r>
            <a:endParaRPr lang="en-US" dirty="0"/>
          </a:p>
        </p:txBody>
      </p:sp>
      <p:sp>
        <p:nvSpPr>
          <p:cNvPr id="3" name="Content Placeholder 2"/>
          <p:cNvSpPr>
            <a:spLocks noGrp="1"/>
          </p:cNvSpPr>
          <p:nvPr>
            <p:ph idx="1"/>
          </p:nvPr>
        </p:nvSpPr>
        <p:spPr/>
        <p:txBody>
          <a:bodyPr/>
          <a:lstStyle/>
          <a:p>
            <a:r>
              <a:rPr lang="en-US" dirty="0" smtClean="0"/>
              <a:t>When you modify an element that results changes in a model geometry and you need to access to the updated geometry, the graphics need to be regenerated. </a:t>
            </a:r>
          </a:p>
          <a:p>
            <a:r>
              <a:rPr lang="en-US" dirty="0" smtClean="0"/>
              <a:t>You can control this by calling </a:t>
            </a:r>
            <a:r>
              <a:rPr lang="en-US" err="1" smtClean="0"/>
              <a:t>Document.Regenerate</a:t>
            </a:r>
            <a:r>
              <a:rPr lang="en-US" smtClean="0"/>
              <a:t>()</a:t>
            </a:r>
          </a:p>
          <a:p>
            <a:r>
              <a:rPr lang="en-US" smtClean="0"/>
              <a:t>RegenerationOption.Manual is the only  regeneration option ...</a:t>
            </a:r>
            <a:endParaRPr lang="en-US" dirty="0" smtClean="0"/>
          </a:p>
          <a:p>
            <a:endParaRPr lang="en-US" dirty="0" smtClean="0"/>
          </a:p>
          <a:p>
            <a:endParaRPr lang="en-US" dirty="0" smtClean="0"/>
          </a:p>
          <a:p>
            <a:endParaRPr lang="en-US" dirty="0" smtClean="0"/>
          </a:p>
        </p:txBody>
      </p:sp>
      <p:sp>
        <p:nvSpPr>
          <p:cNvPr id="4" name="TextBox 3"/>
          <p:cNvSpPr txBox="1"/>
          <p:nvPr/>
        </p:nvSpPr>
        <p:spPr>
          <a:xfrm>
            <a:off x="561975" y="4935093"/>
            <a:ext cx="11811000" cy="400494"/>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m_rvtDoc.Regenerate</a:t>
            </a:r>
            <a:r>
              <a:rPr lang="en-US" sz="1800" dirty="0" smtClean="0">
                <a:latin typeface="Courier New"/>
                <a:ea typeface="MS Mincho"/>
                <a:cs typeface="Times New Roman"/>
              </a:rPr>
              <a:t>()</a:t>
            </a:r>
            <a:endParaRPr lang="en-US" sz="1800" dirty="0">
              <a:latin typeface="Calibri"/>
              <a:ea typeface="MS Mincho"/>
              <a:cs typeface="Times New Roman"/>
            </a:endParaRPr>
          </a:p>
        </p:txBody>
      </p:sp>
    </p:spTree>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 Creation</a:t>
            </a:r>
            <a:endParaRPr lang="en-US" dirty="0"/>
          </a:p>
        </p:txBody>
      </p:sp>
      <p:sp>
        <p:nvSpPr>
          <p:cNvPr id="3" name="Rectangle 3"/>
          <p:cNvSpPr txBox="1">
            <a:spLocks noChangeArrowheads="1"/>
          </p:cNvSpPr>
          <p:nvPr/>
        </p:nvSpPr>
        <p:spPr>
          <a:xfrm>
            <a:off x="561975" y="5106987"/>
            <a:ext cx="7983659"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kumimoji="0" lang="en-US"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rPr>
              <a:t>How to </a:t>
            </a:r>
            <a:r>
              <a:rPr lang="en-US" sz="2400" i="1" kern="0" noProof="0" dirty="0" smtClean="0">
                <a:solidFill>
                  <a:schemeClr val="accent4"/>
                </a:solidFill>
                <a:latin typeface="+mn-lt"/>
                <a:ea typeface="+mn-ea"/>
                <a:cs typeface="+mn-cs"/>
                <a:sym typeface="Arial" pitchFamily="34" charset="0"/>
              </a:rPr>
              <a:t>create instances of </a:t>
            </a:r>
            <a:r>
              <a:rPr lang="en-US" sz="2400" i="1" kern="0" noProof="0" dirty="0" err="1" smtClean="0">
                <a:solidFill>
                  <a:schemeClr val="accent4"/>
                </a:solidFill>
                <a:latin typeface="+mn-lt"/>
                <a:ea typeface="+mn-ea"/>
                <a:cs typeface="+mn-cs"/>
                <a:sym typeface="Arial" pitchFamily="34" charset="0"/>
              </a:rPr>
              <a:t>Revit</a:t>
            </a:r>
            <a:r>
              <a:rPr lang="en-US" sz="2400" i="1" kern="0" noProof="0" dirty="0" smtClean="0">
                <a:solidFill>
                  <a:schemeClr val="accent4"/>
                </a:solidFill>
                <a:latin typeface="+mn-lt"/>
                <a:ea typeface="+mn-ea"/>
                <a:cs typeface="+mn-cs"/>
                <a:sym typeface="Arial" pitchFamily="34" charset="0"/>
              </a:rPr>
              <a:t> elements</a:t>
            </a:r>
            <a:r>
              <a:rPr kumimoji="0" lang="en-US" sz="2400" b="0" i="1" u="none" strike="noStrike" kern="0" cap="none" spc="0" normalizeH="0" noProof="0" dirty="0" smtClean="0">
                <a:ln>
                  <a:noFill/>
                </a:ln>
                <a:solidFill>
                  <a:schemeClr val="accent4"/>
                </a:solidFill>
                <a:effectLst/>
                <a:uLnTx/>
                <a:uFillTx/>
                <a:latin typeface="+mn-lt"/>
                <a:ea typeface="+mn-ea"/>
                <a:cs typeface="+mn-cs"/>
                <a:sym typeface="Arial" pitchFamily="34" charset="0"/>
              </a:rPr>
              <a:t> </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5"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lCreation.PNG"/>
          <p:cNvPicPr/>
          <p:nvPr/>
        </p:nvPicPr>
        <p:blipFill>
          <a:blip r:embed="rId2" cstate="print"/>
          <a:stretch>
            <a:fillRect/>
          </a:stretch>
        </p:blipFill>
        <p:spPr>
          <a:xfrm>
            <a:off x="5743575" y="4359370"/>
            <a:ext cx="7054622" cy="4557617"/>
          </a:xfrm>
          <a:prstGeom prst="rect">
            <a:avLst/>
          </a:prstGeom>
        </p:spPr>
      </p:pic>
      <p:sp>
        <p:nvSpPr>
          <p:cNvPr id="2" name="Title 1"/>
          <p:cNvSpPr>
            <a:spLocks noGrp="1"/>
          </p:cNvSpPr>
          <p:nvPr>
            <p:ph type="title"/>
          </p:nvPr>
        </p:nvSpPr>
        <p:spPr/>
        <p:txBody>
          <a:bodyPr/>
          <a:lstStyle/>
          <a:p>
            <a:r>
              <a:rPr lang="en-US" dirty="0" smtClean="0"/>
              <a:t>Model Creation</a:t>
            </a:r>
            <a:br>
              <a:rPr lang="en-US" dirty="0" smtClean="0"/>
            </a:br>
            <a:r>
              <a:rPr lang="en-US" sz="2800" b="0" i="1" dirty="0" smtClean="0">
                <a:solidFill>
                  <a:schemeClr val="accent4"/>
                </a:solidFill>
              </a:rPr>
              <a:t>Create Instances of  </a:t>
            </a:r>
            <a:r>
              <a:rPr lang="en-US" sz="2800" b="0" i="1" dirty="0" err="1" smtClean="0">
                <a:solidFill>
                  <a:schemeClr val="accent4"/>
                </a:solidFill>
              </a:rPr>
              <a:t>Revit</a:t>
            </a:r>
            <a:r>
              <a:rPr lang="en-US" sz="2800" b="0" i="1" dirty="0" smtClean="0">
                <a:solidFill>
                  <a:schemeClr val="accent4"/>
                </a:solidFill>
              </a:rPr>
              <a:t> Elements</a:t>
            </a:r>
            <a:endParaRPr lang="en-US" dirty="0">
              <a:solidFill>
                <a:schemeClr val="accent4"/>
              </a:solidFill>
            </a:endParaRPr>
          </a:p>
        </p:txBody>
      </p:sp>
      <p:sp>
        <p:nvSpPr>
          <p:cNvPr id="3" name="Content Placeholder 2"/>
          <p:cNvSpPr>
            <a:spLocks noGrp="1"/>
          </p:cNvSpPr>
          <p:nvPr>
            <p:ph idx="1"/>
          </p:nvPr>
        </p:nvSpPr>
        <p:spPr/>
        <p:txBody>
          <a:bodyPr/>
          <a:lstStyle/>
          <a:p>
            <a:r>
              <a:rPr lang="en-US" dirty="0" smtClean="0"/>
              <a:t>Create a new geometry element: </a:t>
            </a:r>
          </a:p>
          <a:p>
            <a:pPr lvl="2">
              <a:buNone/>
            </a:pPr>
            <a:r>
              <a:rPr lang="en-US" sz="2800" dirty="0" err="1" smtClean="0"/>
              <a:t>Application.Create.NewXxx</a:t>
            </a:r>
            <a:r>
              <a:rPr lang="en-US" sz="2800" dirty="0" smtClean="0"/>
              <a:t>() e.g., </a:t>
            </a:r>
            <a:r>
              <a:rPr lang="en-US" sz="2800" dirty="0" err="1" smtClean="0"/>
              <a:t>NewLineBound</a:t>
            </a:r>
            <a:r>
              <a:rPr lang="en-US" sz="2800" dirty="0" smtClean="0"/>
              <a:t>()</a:t>
            </a:r>
          </a:p>
          <a:p>
            <a:r>
              <a:rPr lang="en-US" dirty="0" smtClean="0"/>
              <a:t>Create a new model element: </a:t>
            </a:r>
          </a:p>
          <a:p>
            <a:pPr lvl="2">
              <a:buNone/>
            </a:pPr>
            <a:r>
              <a:rPr lang="en-US" sz="2800" dirty="0" err="1" smtClean="0"/>
              <a:t>Document.Create.NewXxx</a:t>
            </a:r>
            <a:r>
              <a:rPr lang="en-US" sz="2800" dirty="0" smtClean="0"/>
              <a:t>() e.g., </a:t>
            </a:r>
            <a:r>
              <a:rPr lang="en-US" sz="2800" dirty="0" err="1" smtClean="0"/>
              <a:t>NewWall</a:t>
            </a:r>
            <a:r>
              <a:rPr lang="en-US" sz="2800" dirty="0" smtClean="0"/>
              <a:t>(), </a:t>
            </a:r>
            <a:r>
              <a:rPr lang="en-US" sz="2800" dirty="0" err="1" smtClean="0"/>
              <a:t>NewFamilyInstance</a:t>
            </a:r>
            <a:r>
              <a:rPr lang="en-US" sz="2800" dirty="0" smtClean="0"/>
              <a:t>() </a:t>
            </a:r>
          </a:p>
          <a:p>
            <a:pPr lvl="2">
              <a:buNone/>
            </a:pPr>
            <a:endParaRPr lang="en-US" dirty="0" smtClean="0"/>
          </a:p>
          <a:p>
            <a:r>
              <a:rPr lang="en-US" dirty="0" smtClean="0"/>
              <a:t>Multiple overloaded methods, each for a specific condition and/or apply only certain types of elements. </a:t>
            </a:r>
          </a:p>
          <a:p>
            <a:pPr lvl="2">
              <a:buNone/>
            </a:pPr>
            <a:r>
              <a:rPr lang="en-US" sz="2800" dirty="0" smtClean="0"/>
              <a:t>e.g., 5 </a:t>
            </a:r>
            <a:r>
              <a:rPr lang="en-US" sz="2800" dirty="0" err="1" smtClean="0"/>
              <a:t>NewWall</a:t>
            </a:r>
            <a:r>
              <a:rPr lang="en-US" sz="2800" dirty="0" smtClean="0"/>
              <a:t>(), 9 </a:t>
            </a:r>
            <a:r>
              <a:rPr lang="en-US" sz="2800" dirty="0" err="1" smtClean="0"/>
              <a:t>NewFamilyInstance</a:t>
            </a:r>
            <a:r>
              <a:rPr lang="en-US" sz="2800" dirty="0" smtClean="0"/>
              <a:t>()</a:t>
            </a:r>
          </a:p>
          <a:p>
            <a:pPr lvl="1">
              <a:buNone/>
            </a:pPr>
            <a:r>
              <a:rPr lang="en-US" dirty="0" smtClean="0"/>
              <a:t>cf. Dev Guide p177</a:t>
            </a:r>
          </a:p>
          <a:p>
            <a:endParaRPr lang="en-US" dirty="0" smtClean="0"/>
          </a:p>
        </p:txBody>
      </p:sp>
    </p:spTree>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 Creation</a:t>
            </a:r>
            <a:br>
              <a:rPr lang="en-US" dirty="0" smtClean="0"/>
            </a:br>
            <a:r>
              <a:rPr lang="en-US" sz="2800" b="0" i="1" dirty="0" smtClean="0">
                <a:solidFill>
                  <a:schemeClr val="accent4"/>
                </a:solidFill>
              </a:rPr>
              <a:t>Create a Wall </a:t>
            </a:r>
            <a:endParaRPr lang="en-US" dirty="0"/>
          </a:p>
        </p:txBody>
      </p:sp>
      <p:sp>
        <p:nvSpPr>
          <p:cNvPr id="4" name="TextBox 3"/>
          <p:cNvSpPr txBox="1"/>
          <p:nvPr/>
        </p:nvSpPr>
        <p:spPr>
          <a:xfrm>
            <a:off x="0" y="1587"/>
            <a:ext cx="13011150" cy="8991599"/>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latin typeface="Calibri"/>
                <a:ea typeface="MS Mincho"/>
                <a:cs typeface="Times New Roman"/>
              </a:rPr>
              <a:t>&lt;VB.NET&gt;</a:t>
            </a:r>
            <a:r>
              <a:rPr lang="en-US" sz="2400" b="1" dirty="0" smtClean="0">
                <a:latin typeface="Calibri"/>
                <a:ea typeface="MS Mincho"/>
                <a:cs typeface="Times New Roman"/>
              </a:rPr>
              <a:t/>
            </a:r>
            <a:br>
              <a:rPr lang="en-US" sz="2400" b="1" dirty="0" smtClean="0">
                <a:latin typeface="Calibri"/>
                <a:ea typeface="MS Mincho"/>
                <a:cs typeface="Times New Roman"/>
              </a:rPr>
            </a:br>
            <a:r>
              <a:rPr lang="en-US" sz="1800" dirty="0" smtClean="0">
                <a:solidFill>
                  <a:srgbClr val="008000"/>
                </a:solidFill>
                <a:latin typeface="Courier New"/>
                <a:ea typeface="MS Mincho"/>
                <a:cs typeface="Times New Roman"/>
              </a:rPr>
              <a:t>''  create walls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Sub</a:t>
            </a:r>
            <a:r>
              <a:rPr lang="en-US" sz="1800" dirty="0" smtClean="0">
                <a:latin typeface="Courier New"/>
                <a:ea typeface="MS Mincho"/>
                <a:cs typeface="Times New Roman"/>
              </a:rPr>
              <a:t> </a:t>
            </a:r>
            <a:r>
              <a:rPr lang="en-US" sz="1800" dirty="0" err="1" smtClean="0">
                <a:latin typeface="Courier New"/>
                <a:ea typeface="MS Mincho"/>
                <a:cs typeface="Times New Roman"/>
              </a:rPr>
              <a:t>CreateWalls</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get the levels we want to work on.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level1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Level = </a:t>
            </a:r>
            <a:r>
              <a:rPr lang="en-US" sz="1800" dirty="0" err="1" smtClean="0">
                <a:latin typeface="Courier New"/>
                <a:ea typeface="MS Mincho"/>
                <a:cs typeface="Times New Roman"/>
              </a:rPr>
              <a:t>ElementFiltering.FindElement</a:t>
            </a:r>
            <a:r>
              <a:rPr lang="en-US" sz="1800" dirty="0" smtClean="0">
                <a:latin typeface="Courier New"/>
                <a:ea typeface="MS Mincho"/>
                <a:cs typeface="Times New Roman"/>
              </a:rPr>
              <a:t>(</a:t>
            </a:r>
            <a:r>
              <a:rPr lang="en-US" sz="1800" dirty="0" err="1" smtClean="0">
                <a:latin typeface="Courier New"/>
                <a:ea typeface="MS Mincho"/>
                <a:cs typeface="Times New Roman"/>
              </a:rPr>
              <a:t>m_rvtDoc</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(Level), </a:t>
            </a:r>
            <a:r>
              <a:rPr lang="en-US" sz="1800" dirty="0" smtClean="0">
                <a:solidFill>
                  <a:srgbClr val="A31515"/>
                </a:solidFill>
                <a:latin typeface="Courier New"/>
                <a:ea typeface="MS Mincho"/>
                <a:cs typeface="Times New Roman"/>
              </a:rPr>
              <a:t>"Level 1"</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level2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Level = </a:t>
            </a:r>
            <a:r>
              <a:rPr lang="en-US" sz="1800" dirty="0" err="1" smtClean="0">
                <a:latin typeface="Courier New"/>
                <a:ea typeface="MS Mincho"/>
                <a:cs typeface="Times New Roman"/>
              </a:rPr>
              <a:t>ElementFiltering.FindElement</a:t>
            </a:r>
            <a:r>
              <a:rPr lang="en-US" sz="1800" dirty="0" smtClean="0">
                <a:latin typeface="Courier New"/>
                <a:ea typeface="MS Mincho"/>
                <a:cs typeface="Times New Roman"/>
              </a:rPr>
              <a:t>(</a:t>
            </a:r>
            <a:r>
              <a:rPr lang="en-US" sz="1800" dirty="0" err="1" smtClean="0">
                <a:latin typeface="Courier New"/>
                <a:ea typeface="MS Mincho"/>
                <a:cs typeface="Times New Roman"/>
              </a:rPr>
              <a:t>m_rvtDoc</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(Level), </a:t>
            </a:r>
            <a:r>
              <a:rPr lang="en-US" sz="1800" dirty="0" smtClean="0">
                <a:solidFill>
                  <a:srgbClr val="A31515"/>
                </a:solidFill>
                <a:latin typeface="Courier New"/>
                <a:ea typeface="MS Mincho"/>
                <a:cs typeface="Times New Roman"/>
              </a:rPr>
              <a:t>"Level 2"</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set four corner of walls.</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pts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List(</a:t>
            </a:r>
            <a:r>
              <a:rPr lang="en-US" sz="1800" dirty="0" smtClean="0">
                <a:solidFill>
                  <a:srgbClr val="0000FF"/>
                </a:solidFill>
                <a:latin typeface="Courier New"/>
                <a:ea typeface="MS Mincho"/>
                <a:cs typeface="Times New Roman"/>
              </a:rPr>
              <a:t>Of</a:t>
            </a:r>
            <a:r>
              <a:rPr lang="en-US" sz="1800" dirty="0" smtClean="0">
                <a:latin typeface="Courier New"/>
                <a:ea typeface="MS Mincho"/>
                <a:cs typeface="Times New Roman"/>
              </a:rPr>
              <a:t> XYZ)(5)</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a:t>
            </a:r>
            <a:r>
              <a:rPr lang="en-US" sz="1800" dirty="0" err="1" smtClean="0">
                <a:latin typeface="Courier New"/>
                <a:ea typeface="MS Mincho"/>
                <a:cs typeface="Times New Roman"/>
              </a:rPr>
              <a:t>isStructural</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Boolean</a:t>
            </a:r>
            <a:r>
              <a:rPr lang="en-US" sz="1800" dirty="0" smtClean="0">
                <a:latin typeface="Courier New"/>
                <a:ea typeface="MS Mincho"/>
                <a:cs typeface="Times New Roman"/>
              </a:rPr>
              <a:t> = </a:t>
            </a:r>
            <a:r>
              <a:rPr lang="en-US" sz="1800" dirty="0" smtClean="0">
                <a:solidFill>
                  <a:srgbClr val="0000FF"/>
                </a:solidFill>
                <a:latin typeface="Courier New"/>
                <a:ea typeface="MS Mincho"/>
                <a:cs typeface="Times New Roman"/>
              </a:rPr>
              <a:t>False </a:t>
            </a:r>
            <a:r>
              <a:rPr lang="en-US" sz="1800" dirty="0" smtClean="0">
                <a:solidFill>
                  <a:srgbClr val="008000"/>
                </a:solidFill>
                <a:latin typeface="Courier New"/>
                <a:ea typeface="MS Mincho"/>
                <a:cs typeface="Times New Roman"/>
              </a:rPr>
              <a:t>''  flag for structural wall or not. </a:t>
            </a:r>
            <a:endParaRPr lang="en-US" sz="2400" dirty="0" smtClean="0">
              <a:latin typeface="Calibri"/>
              <a:ea typeface="MS Mincho"/>
              <a:cs typeface="Times New Roman"/>
            </a:endParaRPr>
          </a:p>
          <a:p>
            <a:pPr marL="0" marR="0">
              <a:lnSpc>
                <a:spcPct val="115000"/>
              </a:lnSpc>
              <a:spcBef>
                <a:spcPts val="0"/>
              </a:spcBef>
              <a:spcAft>
                <a:spcPts val="0"/>
              </a:spcAft>
            </a:pP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loop through list of points and define four walls.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For</a:t>
            </a:r>
            <a:r>
              <a:rPr lang="en-US" sz="1800" dirty="0" smtClean="0">
                <a:latin typeface="Courier New"/>
                <a:ea typeface="MS Mincho"/>
                <a:cs typeface="Times New Roman"/>
              </a:rPr>
              <a:t> </a:t>
            </a:r>
            <a:r>
              <a:rPr lang="en-US" sz="1800" dirty="0" err="1" smtClean="0">
                <a:latin typeface="Courier New"/>
                <a:ea typeface="MS Mincho"/>
                <a:cs typeface="Times New Roman"/>
              </a:rPr>
              <a:t>i</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Integer</a:t>
            </a:r>
            <a:r>
              <a:rPr lang="en-US" sz="1800" dirty="0" smtClean="0">
                <a:latin typeface="Courier New"/>
                <a:ea typeface="MS Mincho"/>
                <a:cs typeface="Times New Roman"/>
              </a:rPr>
              <a:t> = 0 </a:t>
            </a:r>
            <a:r>
              <a:rPr lang="en-US" sz="1800" dirty="0" smtClean="0">
                <a:solidFill>
                  <a:srgbClr val="0000FF"/>
                </a:solidFill>
                <a:latin typeface="Courier New"/>
                <a:ea typeface="MS Mincho"/>
                <a:cs typeface="Times New Roman"/>
              </a:rPr>
              <a:t>To</a:t>
            </a:r>
            <a:r>
              <a:rPr lang="en-US" sz="1800" dirty="0" smtClean="0">
                <a:latin typeface="Courier New"/>
                <a:ea typeface="MS Mincho"/>
                <a:cs typeface="Times New Roman"/>
              </a:rPr>
              <a:t> 3</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define a base curve from two points.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baseCurve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Line = </a:t>
            </a:r>
            <a:r>
              <a:rPr lang="en-US" sz="1800" b="1" dirty="0" err="1" smtClean="0">
                <a:latin typeface="Courier New"/>
                <a:ea typeface="MS Mincho"/>
                <a:cs typeface="Times New Roman"/>
              </a:rPr>
              <a:t>m_rvtApp.Create.NewLineBound</a:t>
            </a:r>
            <a:r>
              <a:rPr lang="en-US" sz="1800" dirty="0" smtClean="0">
                <a:latin typeface="Courier New"/>
                <a:ea typeface="MS Mincho"/>
                <a:cs typeface="Times New Roman"/>
              </a:rPr>
              <a:t>(pts(</a:t>
            </a:r>
            <a:r>
              <a:rPr lang="en-US" sz="1800" dirty="0" err="1" smtClean="0">
                <a:latin typeface="Courier New"/>
                <a:ea typeface="MS Mincho"/>
                <a:cs typeface="Times New Roman"/>
              </a:rPr>
              <a:t>i</a:t>
            </a:r>
            <a:r>
              <a:rPr lang="en-US" sz="1800" dirty="0" smtClean="0">
                <a:latin typeface="Courier New"/>
                <a:ea typeface="MS Mincho"/>
                <a:cs typeface="Times New Roman"/>
              </a:rPr>
              <a:t>), pts(</a:t>
            </a:r>
            <a:r>
              <a:rPr lang="en-US" sz="1800" dirty="0" err="1" smtClean="0">
                <a:latin typeface="Courier New"/>
                <a:ea typeface="MS Mincho"/>
                <a:cs typeface="Times New Roman"/>
              </a:rPr>
              <a:t>i</a:t>
            </a:r>
            <a:r>
              <a:rPr lang="en-US" sz="1800" dirty="0" smtClean="0">
                <a:latin typeface="Courier New"/>
                <a:ea typeface="MS Mincho"/>
                <a:cs typeface="Times New Roman"/>
              </a:rPr>
              <a:t> + 1))</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create a wall using the one of overloaded methods.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aWall</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Wall = </a:t>
            </a:r>
            <a:r>
              <a:rPr lang="en-US" sz="1800" b="1" dirty="0" err="1" smtClean="0">
                <a:latin typeface="Courier New"/>
                <a:ea typeface="MS Mincho"/>
                <a:cs typeface="Times New Roman"/>
              </a:rPr>
              <a:t>m_rvtDoc.Create.NewWall</a:t>
            </a:r>
            <a:r>
              <a:rPr lang="en-US" sz="1800" dirty="0" smtClean="0">
                <a:latin typeface="Courier New"/>
                <a:ea typeface="MS Mincho"/>
                <a:cs typeface="Times New Roman"/>
              </a:rPr>
              <a:t>(</a:t>
            </a:r>
            <a:r>
              <a:rPr lang="en-US" sz="1800" dirty="0" err="1" smtClean="0">
                <a:latin typeface="Courier New"/>
                <a:ea typeface="MS Mincho"/>
                <a:cs typeface="Times New Roman"/>
              </a:rPr>
              <a:t>baseCurve</a:t>
            </a:r>
            <a:r>
              <a:rPr lang="en-US" sz="1800" dirty="0" smtClean="0">
                <a:latin typeface="Courier New"/>
                <a:ea typeface="MS Mincho"/>
                <a:cs typeface="Times New Roman"/>
              </a:rPr>
              <a:t>, level1, </a:t>
            </a:r>
            <a:r>
              <a:rPr lang="en-US" sz="1800" dirty="0" err="1" smtClean="0">
                <a:latin typeface="Courier New"/>
                <a:ea typeface="MS Mincho"/>
                <a:cs typeface="Times New Roman"/>
              </a:rPr>
              <a:t>isStructural</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set the Top Constraint to Level 2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aWall.Parameter</a:t>
            </a:r>
            <a:r>
              <a:rPr lang="en-US" sz="1800" dirty="0" smtClean="0">
                <a:latin typeface="Courier New"/>
                <a:ea typeface="MS Mincho"/>
                <a:cs typeface="Times New Roman"/>
              </a:rPr>
              <a:t>(</a:t>
            </a:r>
            <a:r>
              <a:rPr lang="en-US" sz="1800" dirty="0" err="1" smtClean="0">
                <a:latin typeface="Courier New"/>
                <a:ea typeface="MS Mincho"/>
                <a:cs typeface="Times New Roman"/>
              </a:rPr>
              <a:t>BuiltInParameter.WALL_HEIGHT_TYPE</a:t>
            </a:r>
            <a:r>
              <a:rPr lang="en-US" sz="1800" dirty="0" smtClean="0">
                <a:latin typeface="Courier New"/>
                <a:ea typeface="MS Mincho"/>
                <a:cs typeface="Times New Roman"/>
              </a:rPr>
              <a:t>).Set(level2.Id)</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Next</a:t>
            </a:r>
            <a:endParaRPr lang="en-US" sz="2400"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8000"/>
                </a:solidFill>
                <a:latin typeface="Courier New"/>
                <a:ea typeface="MS Mincho"/>
                <a:cs typeface="Times New Roman"/>
              </a:rPr>
              <a:t>''  This is important. we need these lines to have </a:t>
            </a:r>
            <a:r>
              <a:rPr lang="en-US" sz="1800" b="1" dirty="0" err="1" smtClean="0">
                <a:solidFill>
                  <a:srgbClr val="008000"/>
                </a:solidFill>
                <a:latin typeface="Courier New"/>
                <a:ea typeface="MS Mincho"/>
                <a:cs typeface="Times New Roman"/>
              </a:rPr>
              <a:t>shrinkwrap</a:t>
            </a:r>
            <a:r>
              <a:rPr lang="en-US" sz="1800" b="1" dirty="0" smtClean="0">
                <a:solidFill>
                  <a:srgbClr val="008000"/>
                </a:solidFill>
                <a:latin typeface="Courier New"/>
                <a:ea typeface="MS Mincho"/>
                <a:cs typeface="Times New Roman"/>
              </a:rPr>
              <a:t> working. </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latin typeface="Courier New"/>
                <a:ea typeface="MS Mincho"/>
                <a:cs typeface="Times New Roman"/>
              </a:rPr>
              <a:t>m_rvtDoc.Regenerate</a:t>
            </a:r>
            <a:r>
              <a:rPr lang="en-US" sz="1800" b="1" dirty="0" smtClean="0">
                <a:latin typeface="Courier New"/>
                <a:ea typeface="MS Mincho"/>
                <a:cs typeface="Times New Roman"/>
              </a:rPr>
              <a:t>()</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latin typeface="Courier New"/>
                <a:ea typeface="MS Mincho"/>
                <a:cs typeface="Times New Roman"/>
              </a:rPr>
              <a:t>m_rvtDoc.AutoJoinElements</a:t>
            </a:r>
            <a:r>
              <a:rPr lang="en-US" sz="1800" b="1" dirty="0" smtClean="0">
                <a:latin typeface="Courier New"/>
                <a:ea typeface="MS Mincho"/>
                <a:cs typeface="Times New Roman"/>
              </a:rPr>
              <a:t>()</a:t>
            </a:r>
            <a:endParaRPr lang="en-US" sz="2400" b="1" dirty="0" smtClean="0">
              <a:latin typeface="Calibri"/>
              <a:ea typeface="MS Mincho"/>
              <a:cs typeface="Times New Roman"/>
            </a:endParaRPr>
          </a:p>
          <a:p>
            <a:pPr marL="0" marR="0">
              <a:lnSpc>
                <a:spcPct val="115000"/>
              </a:lnSpc>
              <a:spcBef>
                <a:spcPts val="0"/>
              </a:spcBef>
              <a:spcAft>
                <a:spcPts val="1000"/>
              </a:spcAft>
            </a:pP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Sub</a:t>
            </a:r>
            <a:r>
              <a:rPr lang="en-US" sz="1800" dirty="0" smtClean="0">
                <a:latin typeface="Courier New"/>
                <a:ea typeface="MS Mincho"/>
                <a:cs typeface="Times New Roman"/>
              </a:rPr>
              <a:t/>
            </a:r>
            <a:br>
              <a:rPr lang="en-US" sz="1800" dirty="0" smtClean="0">
                <a:latin typeface="Courier New"/>
                <a:ea typeface="MS Mincho"/>
                <a:cs typeface="Times New Roman"/>
              </a:rPr>
            </a:br>
            <a:r>
              <a:rPr lang="en-US" sz="1800" dirty="0" smtClean="0">
                <a:latin typeface="Calibri"/>
                <a:ea typeface="MS Mincho"/>
                <a:cs typeface="Times New Roman"/>
              </a:rPr>
              <a:t>&lt;/VB.NET&gt; </a:t>
            </a:r>
          </a:p>
        </p:txBody>
      </p:sp>
      <p:sp>
        <p:nvSpPr>
          <p:cNvPr id="6" name="Title 1"/>
          <p:cNvSpPr txBox="1">
            <a:spLocks/>
          </p:cNvSpPr>
          <p:nvPr/>
        </p:nvSpPr>
        <p:spPr bwMode="auto">
          <a:xfrm>
            <a:off x="8334375" y="0"/>
            <a:ext cx="4676774" cy="1417320"/>
          </a:xfrm>
          <a:prstGeom prst="rect">
            <a:avLst/>
          </a:prstGeom>
          <a:noFill/>
          <a:ln w="12700">
            <a:noFill/>
            <a:miter lim="800000"/>
            <a:headEnd/>
            <a:tailEnd/>
          </a:ln>
        </p:spPr>
        <p:txBody>
          <a:bodyPr vert="horz" wrap="square" lIns="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0" cap="none" spc="0" normalizeH="0" baseline="0" noProof="0" dirty="0" smtClean="0">
                <a:ln>
                  <a:noFill/>
                </a:ln>
                <a:solidFill>
                  <a:schemeClr val="tx1"/>
                </a:solidFill>
                <a:effectLst/>
                <a:uLnTx/>
                <a:uFillTx/>
                <a:latin typeface="+mj-lt"/>
                <a:ea typeface="+mj-ea"/>
                <a:cs typeface="+mj-cs"/>
                <a:sym typeface="Arial" pitchFamily="34" charset="0"/>
              </a:rPr>
              <a:t>Model Creation</a:t>
            </a:r>
            <a:br>
              <a:rPr kumimoji="0" lang="en-US" sz="4000" b="1" i="0" u="none" strike="noStrike" kern="0" cap="none" spc="0" normalizeH="0" baseline="0" noProof="0" dirty="0" smtClean="0">
                <a:ln>
                  <a:noFill/>
                </a:ln>
                <a:solidFill>
                  <a:schemeClr val="tx1"/>
                </a:solidFill>
                <a:effectLst/>
                <a:uLnTx/>
                <a:uFillTx/>
                <a:latin typeface="+mj-lt"/>
                <a:ea typeface="+mj-ea"/>
                <a:cs typeface="+mj-cs"/>
                <a:sym typeface="Arial" pitchFamily="34" charset="0"/>
              </a:rPr>
            </a:br>
            <a:r>
              <a:rPr kumimoji="0" lang="en-US" sz="2800" b="0" i="1" u="none" strike="noStrike" kern="0" cap="none" spc="0" normalizeH="0" baseline="0" noProof="0" dirty="0" smtClean="0">
                <a:ln>
                  <a:noFill/>
                </a:ln>
                <a:solidFill>
                  <a:schemeClr val="accent4"/>
                </a:solidFill>
                <a:effectLst/>
                <a:uLnTx/>
                <a:uFillTx/>
                <a:latin typeface="+mj-lt"/>
                <a:ea typeface="+mj-ea"/>
                <a:cs typeface="+mj-cs"/>
                <a:sym typeface="Arial" pitchFamily="34" charset="0"/>
              </a:rPr>
              <a:t>New Walls </a:t>
            </a:r>
            <a:endParaRPr kumimoji="0" lang="en-US" sz="4000" b="1" i="0" u="none" strike="noStrike" kern="0" cap="none" spc="0" normalizeH="0" baseline="0" noProof="0" dirty="0">
              <a:ln>
                <a:noFill/>
              </a:ln>
              <a:solidFill>
                <a:schemeClr val="accent4"/>
              </a:solidFill>
              <a:effectLst/>
              <a:uLnTx/>
              <a:uFillTx/>
              <a:latin typeface="+mj-lt"/>
              <a:ea typeface="+mj-ea"/>
              <a:cs typeface="+mj-cs"/>
              <a:sym typeface="Arial" pitchFamily="34" charset="0"/>
            </a:endParaRPr>
          </a:p>
        </p:txBody>
      </p:sp>
    </p:spTree>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 Creation</a:t>
            </a:r>
            <a:br>
              <a:rPr lang="en-US" dirty="0" smtClean="0"/>
            </a:br>
            <a:r>
              <a:rPr lang="en-US" sz="2800" b="0" i="1" dirty="0" smtClean="0">
                <a:solidFill>
                  <a:schemeClr val="accent4"/>
                </a:solidFill>
              </a:rPr>
              <a:t>Create a Wall </a:t>
            </a:r>
            <a:endParaRPr lang="en-US" dirty="0"/>
          </a:p>
        </p:txBody>
      </p:sp>
      <p:sp>
        <p:nvSpPr>
          <p:cNvPr id="4" name="TextBox 3"/>
          <p:cNvSpPr txBox="1"/>
          <p:nvPr/>
        </p:nvSpPr>
        <p:spPr>
          <a:xfrm>
            <a:off x="0" y="1588"/>
            <a:ext cx="13011150" cy="9011698"/>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alibri"/>
                <a:ea typeface="MS Mincho"/>
                <a:cs typeface="Times New Roman"/>
              </a:rPr>
              <a:t>&lt;VB.NET&gt; </a:t>
            </a: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add a door to the center of the given wall.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Sub</a:t>
            </a:r>
            <a:r>
              <a:rPr lang="en-US" sz="1800" dirty="0" smtClean="0">
                <a:latin typeface="Courier New"/>
                <a:ea typeface="MS Mincho"/>
                <a:cs typeface="Times New Roman"/>
              </a:rPr>
              <a:t> </a:t>
            </a:r>
            <a:r>
              <a:rPr lang="en-US" sz="1800" dirty="0" err="1" smtClean="0">
                <a:latin typeface="Courier New"/>
                <a:ea typeface="MS Mincho"/>
                <a:cs typeface="Times New Roman"/>
              </a:rPr>
              <a:t>AddDoor</a:t>
            </a:r>
            <a:r>
              <a:rPr lang="en-US" sz="1800" dirty="0" smtClean="0">
                <a:latin typeface="Courier New"/>
                <a:ea typeface="MS Mincho"/>
                <a:cs typeface="Times New Roman"/>
              </a:rPr>
              <a:t>(</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hostWall</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Wall)</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get the door type to use.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doorType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FamilySymbol</a:t>
            </a:r>
            <a:r>
              <a:rPr lang="en-US" sz="1800" dirty="0" smtClean="0">
                <a:latin typeface="Courier New"/>
                <a:ea typeface="MS Mincho"/>
                <a:cs typeface="Times New Roman"/>
              </a:rPr>
              <a:t> = _</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ElementFiltering.FindFamilyType</a:t>
            </a:r>
            <a:r>
              <a:rPr lang="en-US" sz="1800" dirty="0" smtClean="0">
                <a:latin typeface="Courier New"/>
                <a:ea typeface="MS Mincho"/>
                <a:cs typeface="Times New Roman"/>
              </a:rPr>
              <a:t>(</a:t>
            </a:r>
            <a:r>
              <a:rPr lang="en-US" sz="1800" dirty="0" err="1" smtClean="0">
                <a:latin typeface="Courier New"/>
                <a:ea typeface="MS Mincho"/>
                <a:cs typeface="Times New Roman"/>
              </a:rPr>
              <a:t>m_rvtDoc</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a:t>
            </a:r>
            <a:r>
              <a:rPr lang="en-US" sz="1800" dirty="0" err="1" smtClean="0">
                <a:latin typeface="Courier New"/>
                <a:ea typeface="MS Mincho"/>
                <a:cs typeface="Times New Roman"/>
              </a:rPr>
              <a:t>FamilySymbol</a:t>
            </a:r>
            <a:r>
              <a:rPr lang="en-US" sz="1800" dirty="0" smtClean="0">
                <a:latin typeface="Courier New"/>
                <a:ea typeface="MS Mincho"/>
                <a:cs typeface="Times New Roman"/>
              </a:rPr>
              <a:t>),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smtClean="0">
                <a:solidFill>
                  <a:srgbClr val="A31515"/>
                </a:solidFill>
                <a:latin typeface="Courier New"/>
                <a:ea typeface="MS Mincho"/>
                <a:cs typeface="Times New Roman"/>
              </a:rPr>
              <a:t>"</a:t>
            </a:r>
            <a:r>
              <a:rPr lang="en-US" sz="1800" dirty="0" err="1" smtClean="0">
                <a:solidFill>
                  <a:srgbClr val="A31515"/>
                </a:solidFill>
                <a:latin typeface="Courier New"/>
                <a:ea typeface="MS Mincho"/>
                <a:cs typeface="Times New Roman"/>
              </a:rPr>
              <a:t>M_Single</a:t>
            </a:r>
            <a:r>
              <a:rPr lang="en-US" sz="1800" dirty="0" smtClean="0">
                <a:solidFill>
                  <a:srgbClr val="A31515"/>
                </a:solidFill>
                <a:latin typeface="Courier New"/>
                <a:ea typeface="MS Mincho"/>
                <a:cs typeface="Times New Roman"/>
              </a:rPr>
              <a:t>-Flush"</a:t>
            </a:r>
            <a:r>
              <a:rPr lang="en-US" sz="1800" dirty="0" smtClean="0">
                <a:latin typeface="Courier New"/>
                <a:ea typeface="MS Mincho"/>
                <a:cs typeface="Times New Roman"/>
              </a:rPr>
              <a:t>, </a:t>
            </a:r>
            <a:r>
              <a:rPr lang="en-US" sz="1800" dirty="0" smtClean="0">
                <a:solidFill>
                  <a:srgbClr val="A31515"/>
                </a:solidFill>
                <a:latin typeface="Courier New"/>
                <a:ea typeface="MS Mincho"/>
                <a:cs typeface="Times New Roman"/>
              </a:rPr>
              <a:t>"0915 x 2134mm"</a:t>
            </a:r>
            <a:r>
              <a:rPr lang="en-US" sz="1800" dirty="0" smtClean="0">
                <a:latin typeface="Courier New"/>
                <a:ea typeface="MS Mincho"/>
                <a:cs typeface="Times New Roman"/>
              </a:rPr>
              <a:t>, </a:t>
            </a:r>
            <a:r>
              <a:rPr lang="en-US" sz="1800" dirty="0" err="1" smtClean="0">
                <a:latin typeface="Courier New"/>
                <a:ea typeface="MS Mincho"/>
                <a:cs typeface="Times New Roman"/>
              </a:rPr>
              <a:t>BuiltInCategory.OST_Doors</a:t>
            </a:r>
            <a:r>
              <a:rPr lang="en-US" sz="1800" dirty="0" smtClean="0">
                <a:latin typeface="Courier New"/>
                <a:ea typeface="MS Mincho"/>
                <a:cs typeface="Times New Roman"/>
              </a:rPr>
              <a:t>)</a:t>
            </a:r>
            <a:br>
              <a:rPr lang="en-US" sz="1800" dirty="0" smtClean="0">
                <a:latin typeface="Courier New"/>
                <a:ea typeface="MS Mincho"/>
                <a:cs typeface="Times New Roman"/>
              </a:rPr>
            </a:br>
            <a:r>
              <a:rPr lang="en-US" sz="1800" dirty="0" smtClean="0">
                <a:solidFill>
                  <a:srgbClr val="0000FF"/>
                </a:solidFill>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get the start and end points of the wall.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locCurve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LocationCurve</a:t>
            </a:r>
            <a:r>
              <a:rPr lang="en-US" sz="1800" dirty="0" smtClean="0">
                <a:latin typeface="Courier New"/>
                <a:ea typeface="MS Mincho"/>
                <a:cs typeface="Times New Roman"/>
              </a:rPr>
              <a:t> = </a:t>
            </a:r>
            <a:r>
              <a:rPr lang="en-US" sz="1800" dirty="0" err="1" smtClean="0">
                <a:latin typeface="Courier New"/>
                <a:ea typeface="MS Mincho"/>
                <a:cs typeface="Times New Roman"/>
              </a:rPr>
              <a:t>hostWall.Location</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pt1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XYZ = </a:t>
            </a:r>
            <a:r>
              <a:rPr lang="en-US" sz="1800" dirty="0" err="1" smtClean="0">
                <a:latin typeface="Courier New"/>
                <a:ea typeface="MS Mincho"/>
                <a:cs typeface="Times New Roman"/>
              </a:rPr>
              <a:t>locCurve.Curve.EndPoint</a:t>
            </a:r>
            <a:r>
              <a:rPr lang="en-US" sz="1800" dirty="0" smtClean="0">
                <a:latin typeface="Courier New"/>
                <a:ea typeface="MS Mincho"/>
                <a:cs typeface="Times New Roman"/>
              </a:rPr>
              <a:t>(0)</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pt2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XYZ = </a:t>
            </a:r>
            <a:r>
              <a:rPr lang="en-US" sz="1800" dirty="0" err="1" smtClean="0">
                <a:latin typeface="Courier New"/>
                <a:ea typeface="MS Mincho"/>
                <a:cs typeface="Times New Roman"/>
              </a:rPr>
              <a:t>locCurve.Curve.EndPoint</a:t>
            </a:r>
            <a:r>
              <a:rPr lang="en-US" sz="1800" dirty="0" smtClean="0">
                <a:latin typeface="Courier New"/>
                <a:ea typeface="MS Mincho"/>
                <a:cs typeface="Times New Roman"/>
              </a:rPr>
              <a:t>(1)</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calculate the mid point.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pt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XYZ = (pt1 + pt2) / 2.0</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we want to set the reference as a bottom of the wall or level1.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idLevel1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ElementId</a:t>
            </a:r>
            <a:r>
              <a:rPr lang="en-US" sz="1800" dirty="0" smtClean="0">
                <a:latin typeface="Courier New"/>
                <a:ea typeface="MS Mincho"/>
                <a:cs typeface="Times New Roman"/>
              </a:rPr>
              <a:t> = _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hostWall.Parameter</a:t>
            </a:r>
            <a:r>
              <a:rPr lang="en-US" sz="1800" dirty="0" smtClean="0">
                <a:latin typeface="Courier New"/>
                <a:ea typeface="MS Mincho"/>
                <a:cs typeface="Times New Roman"/>
              </a:rPr>
              <a:t>(</a:t>
            </a:r>
            <a:r>
              <a:rPr lang="en-US" sz="1800" dirty="0" err="1" smtClean="0">
                <a:latin typeface="Courier New"/>
                <a:ea typeface="MS Mincho"/>
                <a:cs typeface="Times New Roman"/>
              </a:rPr>
              <a:t>BuiltInParameter.WALL_BASE_CONSTRAINT</a:t>
            </a:r>
            <a:r>
              <a:rPr lang="en-US" sz="1800" dirty="0" smtClean="0">
                <a:latin typeface="Courier New"/>
                <a:ea typeface="MS Mincho"/>
                <a:cs typeface="Times New Roman"/>
              </a:rPr>
              <a:t>).</a:t>
            </a:r>
            <a:r>
              <a:rPr lang="en-US" sz="1800" dirty="0" err="1" smtClean="0">
                <a:latin typeface="Courier New"/>
                <a:ea typeface="MS Mincho"/>
                <a:cs typeface="Times New Roman"/>
              </a:rPr>
              <a:t>AsElementId</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level1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Level = </a:t>
            </a:r>
            <a:r>
              <a:rPr lang="en-US" sz="1800" dirty="0" err="1" smtClean="0">
                <a:latin typeface="Courier New"/>
                <a:ea typeface="MS Mincho"/>
                <a:cs typeface="Times New Roman"/>
              </a:rPr>
              <a:t>m_rvtDoc.Element</a:t>
            </a:r>
            <a:r>
              <a:rPr lang="en-US" sz="1800" dirty="0" smtClean="0">
                <a:latin typeface="Courier New"/>
                <a:ea typeface="MS Mincho"/>
                <a:cs typeface="Times New Roman"/>
              </a:rPr>
              <a:t>(idLevel1)</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finally, create a door.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aDoor</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FamilyInstance</a:t>
            </a:r>
            <a:r>
              <a:rPr lang="en-US" sz="1800" dirty="0" smtClean="0">
                <a:latin typeface="Courier New"/>
                <a:ea typeface="MS Mincho"/>
                <a:cs typeface="Times New Roman"/>
              </a:rPr>
              <a:t> = </a:t>
            </a:r>
            <a:r>
              <a:rPr lang="en-US" sz="1800" b="1" dirty="0" err="1" smtClean="0">
                <a:latin typeface="Courier New"/>
                <a:ea typeface="MS Mincho"/>
                <a:cs typeface="Times New Roman"/>
              </a:rPr>
              <a:t>m_rvtDoc.Create.NewFamilyInstance</a:t>
            </a:r>
            <a:r>
              <a:rPr lang="en-US" sz="1800" dirty="0" smtClean="0">
                <a:latin typeface="Courier New"/>
                <a:ea typeface="MS Mincho"/>
                <a:cs typeface="Times New Roman"/>
              </a:rPr>
              <a:t>( _</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pt, </a:t>
            </a:r>
            <a:r>
              <a:rPr lang="en-US" sz="1800" dirty="0" err="1" smtClean="0">
                <a:latin typeface="Courier New"/>
                <a:ea typeface="MS Mincho"/>
                <a:cs typeface="Times New Roman"/>
              </a:rPr>
              <a:t>doorType</a:t>
            </a:r>
            <a:r>
              <a:rPr lang="en-US" sz="1800" dirty="0" smtClean="0">
                <a:latin typeface="Courier New"/>
                <a:ea typeface="MS Mincho"/>
                <a:cs typeface="Times New Roman"/>
              </a:rPr>
              <a:t>, </a:t>
            </a:r>
            <a:r>
              <a:rPr lang="en-US" sz="1800" dirty="0" err="1" smtClean="0">
                <a:latin typeface="Courier New"/>
                <a:ea typeface="MS Mincho"/>
                <a:cs typeface="Times New Roman"/>
              </a:rPr>
              <a:t>hostWall</a:t>
            </a:r>
            <a:r>
              <a:rPr lang="en-US" sz="1800" dirty="0" smtClean="0">
                <a:latin typeface="Courier New"/>
                <a:ea typeface="MS Mincho"/>
                <a:cs typeface="Times New Roman"/>
              </a:rPr>
              <a:t>, level1, </a:t>
            </a:r>
            <a:r>
              <a:rPr lang="en-US" sz="1800" dirty="0" err="1" smtClean="0">
                <a:latin typeface="Courier New"/>
                <a:ea typeface="MS Mincho"/>
                <a:cs typeface="Times New Roman"/>
              </a:rPr>
              <a:t>StructuralType.NonStructural</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Sub</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alibri"/>
                <a:ea typeface="MS Mincho"/>
                <a:cs typeface="Times New Roman"/>
              </a:rPr>
              <a:t>&lt;/VB.NET&gt;</a:t>
            </a:r>
          </a:p>
          <a:p>
            <a:pPr marL="0" marR="0">
              <a:lnSpc>
                <a:spcPct val="115000"/>
              </a:lnSpc>
              <a:spcBef>
                <a:spcPts val="0"/>
              </a:spcBef>
              <a:spcAft>
                <a:spcPts val="0"/>
              </a:spcAft>
            </a:pPr>
            <a:endParaRPr lang="en-US" sz="1800" dirty="0" smtClean="0">
              <a:latin typeface="Calibri"/>
              <a:ea typeface="MS Mincho"/>
              <a:cs typeface="Times New Roman"/>
            </a:endParaRPr>
          </a:p>
        </p:txBody>
      </p:sp>
      <p:sp>
        <p:nvSpPr>
          <p:cNvPr id="5" name="Title 1"/>
          <p:cNvSpPr txBox="1">
            <a:spLocks/>
          </p:cNvSpPr>
          <p:nvPr/>
        </p:nvSpPr>
        <p:spPr bwMode="auto">
          <a:xfrm>
            <a:off x="8334375" y="0"/>
            <a:ext cx="4676774" cy="1417320"/>
          </a:xfrm>
          <a:prstGeom prst="rect">
            <a:avLst/>
          </a:prstGeom>
          <a:noFill/>
          <a:ln w="12700">
            <a:noFill/>
            <a:miter lim="800000"/>
            <a:headEnd/>
            <a:tailEnd/>
          </a:ln>
        </p:spPr>
        <p:txBody>
          <a:bodyPr vert="horz" wrap="square" lIns="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0" cap="none" spc="0" normalizeH="0" baseline="0" noProof="0" dirty="0" smtClean="0">
                <a:ln>
                  <a:noFill/>
                </a:ln>
                <a:solidFill>
                  <a:schemeClr val="tx1"/>
                </a:solidFill>
                <a:effectLst/>
                <a:uLnTx/>
                <a:uFillTx/>
                <a:latin typeface="+mj-lt"/>
                <a:ea typeface="+mj-ea"/>
                <a:cs typeface="+mj-cs"/>
                <a:sym typeface="Arial" pitchFamily="34" charset="0"/>
              </a:rPr>
              <a:t>Model Creation</a:t>
            </a:r>
            <a:br>
              <a:rPr kumimoji="0" lang="en-US" sz="4000" b="1" i="0" u="none" strike="noStrike" kern="0" cap="none" spc="0" normalizeH="0" baseline="0" noProof="0" dirty="0" smtClean="0">
                <a:ln>
                  <a:noFill/>
                </a:ln>
                <a:solidFill>
                  <a:schemeClr val="tx1"/>
                </a:solidFill>
                <a:effectLst/>
                <a:uLnTx/>
                <a:uFillTx/>
                <a:latin typeface="+mj-lt"/>
                <a:ea typeface="+mj-ea"/>
                <a:cs typeface="+mj-cs"/>
                <a:sym typeface="Arial" pitchFamily="34" charset="0"/>
              </a:rPr>
            </a:br>
            <a:r>
              <a:rPr kumimoji="0" lang="en-US" sz="2800" b="0" i="1" u="none" strike="noStrike" kern="0" cap="none" spc="0" normalizeH="0" baseline="0" noProof="0" dirty="0" smtClean="0">
                <a:ln>
                  <a:noFill/>
                </a:ln>
                <a:solidFill>
                  <a:schemeClr val="accent4"/>
                </a:solidFill>
                <a:effectLst/>
                <a:uLnTx/>
                <a:uFillTx/>
                <a:latin typeface="+mj-lt"/>
                <a:ea typeface="+mj-ea"/>
                <a:cs typeface="+mj-cs"/>
                <a:sym typeface="Arial" pitchFamily="34" charset="0"/>
              </a:rPr>
              <a:t>A New Door </a:t>
            </a:r>
            <a:endParaRPr kumimoji="0" lang="en-US" sz="4000" b="1" i="0" u="none" strike="noStrike" kern="0" cap="none" spc="0" normalizeH="0" baseline="0" noProof="0" dirty="0">
              <a:ln>
                <a:noFill/>
              </a:ln>
              <a:solidFill>
                <a:schemeClr val="accent4"/>
              </a:solidFill>
              <a:effectLst/>
              <a:uLnTx/>
              <a:uFillTx/>
              <a:latin typeface="+mj-lt"/>
              <a:ea typeface="+mj-ea"/>
              <a:cs typeface="+mj-cs"/>
              <a:sym typeface="Arial" pitchFamily="34" charset="0"/>
            </a:endParaRPr>
          </a:p>
        </p:txBody>
      </p:sp>
    </p:spTree>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Revit</a:t>
            </a:r>
            <a:r>
              <a:rPr lang="en-US" dirty="0" smtClean="0"/>
              <a:t> API Intro Labs  </a:t>
            </a:r>
            <a:endParaRPr lang="en-US" dirty="0"/>
          </a:p>
        </p:txBody>
      </p:sp>
      <p:sp>
        <p:nvSpPr>
          <p:cNvPr id="3" name="Content Placeholder 2"/>
          <p:cNvSpPr>
            <a:spLocks noGrp="1"/>
          </p:cNvSpPr>
          <p:nvPr>
            <p:ph idx="1"/>
          </p:nvPr>
        </p:nvSpPr>
        <p:spPr/>
        <p:txBody>
          <a:bodyPr/>
          <a:lstStyle/>
          <a:p>
            <a:r>
              <a:rPr lang="en-US" dirty="0" err="1" smtClean="0"/>
              <a:t>Revit</a:t>
            </a:r>
            <a:r>
              <a:rPr lang="en-US" dirty="0" smtClean="0"/>
              <a:t> API fundamentals </a:t>
            </a:r>
          </a:p>
          <a:p>
            <a:pPr lvl="1"/>
            <a:r>
              <a:rPr lang="en-US" dirty="0" err="1" smtClean="0"/>
              <a:t>Revit</a:t>
            </a:r>
            <a:r>
              <a:rPr lang="en-US" dirty="0" smtClean="0"/>
              <a:t> Add-ins: external command/application, attributes, add-in manifest and object model </a:t>
            </a:r>
          </a:p>
          <a:p>
            <a:pPr lvl="1"/>
            <a:r>
              <a:rPr lang="en-US" dirty="0" smtClean="0"/>
              <a:t>Representation of </a:t>
            </a:r>
            <a:r>
              <a:rPr lang="en-US" dirty="0" err="1" smtClean="0"/>
              <a:t>Revit</a:t>
            </a:r>
            <a:r>
              <a:rPr lang="en-US" dirty="0" smtClean="0"/>
              <a:t> elements  </a:t>
            </a:r>
          </a:p>
          <a:p>
            <a:pPr lvl="1"/>
            <a:r>
              <a:rPr lang="en-US" dirty="0" smtClean="0"/>
              <a:t>Element iteration, filtering and queries </a:t>
            </a:r>
          </a:p>
          <a:p>
            <a:pPr lvl="1"/>
            <a:r>
              <a:rPr lang="en-US" dirty="0" smtClean="0"/>
              <a:t>Element modification</a:t>
            </a:r>
          </a:p>
          <a:p>
            <a:pPr lvl="1"/>
            <a:r>
              <a:rPr lang="en-US" dirty="0" smtClean="0"/>
              <a:t>Model creation </a:t>
            </a:r>
          </a:p>
          <a:p>
            <a:r>
              <a:rPr lang="en-US" smtClean="0"/>
              <a:t>Exercises</a:t>
            </a:r>
            <a:endParaRPr lang="en-US" dirty="0" smtClean="0"/>
          </a:p>
          <a:p>
            <a:pPr lvl="1"/>
            <a:r>
              <a:rPr lang="en-US" dirty="0" smtClean="0"/>
              <a:t>Lab1 – “Hello World”</a:t>
            </a:r>
          </a:p>
          <a:p>
            <a:pPr lvl="1"/>
            <a:r>
              <a:rPr lang="en-US" dirty="0" smtClean="0"/>
              <a:t>Lab2 – DB element  </a:t>
            </a:r>
          </a:p>
          <a:p>
            <a:pPr lvl="1"/>
            <a:r>
              <a:rPr lang="en-US" dirty="0" smtClean="0"/>
              <a:t>Lab3 – element filtering </a:t>
            </a:r>
          </a:p>
          <a:p>
            <a:pPr lvl="1"/>
            <a:r>
              <a:rPr lang="en-US" dirty="0" smtClean="0"/>
              <a:t>Lab4 – element modification </a:t>
            </a:r>
          </a:p>
          <a:p>
            <a:pPr lvl="1"/>
            <a:r>
              <a:rPr lang="en-US" dirty="0" smtClean="0"/>
              <a:t>Lab5 – model creation </a:t>
            </a:r>
          </a:p>
          <a:p>
            <a:endParaRPr lang="en-US" dirty="0" smtClean="0"/>
          </a:p>
          <a:p>
            <a:endParaRPr lang="en-US" dirty="0"/>
          </a:p>
        </p:txBody>
      </p:sp>
    </p:spTree>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algn="ctr"/>
            <a:endParaRPr lang="en-US" sz="4400" b="1" dirty="0" smtClean="0"/>
          </a:p>
          <a:p>
            <a:pPr algn="ctr"/>
            <a:endParaRPr lang="en-US" sz="4400" b="1" dirty="0" smtClean="0"/>
          </a:p>
          <a:p>
            <a:pPr algn="ctr"/>
            <a:endParaRPr lang="en-US" sz="4400" b="1" dirty="0" smtClean="0"/>
          </a:p>
          <a:p>
            <a:pPr algn="ctr">
              <a:buNone/>
            </a:pPr>
            <a:r>
              <a:rPr lang="en-US" sz="4400" b="1" dirty="0" smtClean="0"/>
              <a:t>Questions &amp; Answers</a:t>
            </a:r>
          </a:p>
        </p:txBody>
      </p:sp>
    </p:spTree>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DSK_Last_slide.jpg"/>
          <p:cNvPicPr>
            <a:picLocks noChangeAspect="1"/>
          </p:cNvPicPr>
          <p:nvPr/>
        </p:nvPicPr>
        <p:blipFill>
          <a:blip r:embed="rId3" cstate="print"/>
          <a:stretch>
            <a:fillRect/>
          </a:stretch>
        </p:blipFill>
        <p:spPr>
          <a:xfrm>
            <a:off x="0" y="1587"/>
            <a:ext cx="13011149" cy="9753600"/>
          </a:xfrm>
          <a:prstGeom prst="rect">
            <a:avLst/>
          </a:prstGeom>
        </p:spPr>
      </p:pic>
    </p:spTree>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SDK Samples</a:t>
            </a:r>
            <a:endParaRPr lang="en-US" dirty="0"/>
          </a:p>
        </p:txBody>
      </p:sp>
      <p:sp>
        <p:nvSpPr>
          <p:cNvPr id="3" name="Content Placeholder 2"/>
          <p:cNvSpPr>
            <a:spLocks noGrp="1"/>
          </p:cNvSpPr>
          <p:nvPr>
            <p:ph idx="1"/>
          </p:nvPr>
        </p:nvSpPr>
        <p:spPr>
          <a:xfrm>
            <a:off x="593725" y="1677987"/>
            <a:ext cx="11762080" cy="4191000"/>
          </a:xfrm>
        </p:spPr>
        <p:txBody>
          <a:bodyPr/>
          <a:lstStyle/>
          <a:p>
            <a:r>
              <a:rPr lang="en-GB" dirty="0" smtClean="0"/>
              <a:t>Documentation</a:t>
            </a:r>
          </a:p>
          <a:p>
            <a:pPr lvl="1"/>
            <a:r>
              <a:rPr lang="en-GB" sz="2400" smtClean="0"/>
              <a:t>Revit 2012 New Samples.doc</a:t>
            </a:r>
          </a:p>
          <a:p>
            <a:pPr lvl="1"/>
            <a:r>
              <a:rPr lang="en-GB" sz="2400" smtClean="0"/>
              <a:t>SamplesReadMe.htm</a:t>
            </a:r>
            <a:endParaRPr lang="en-GB" sz="2400" dirty="0" smtClean="0"/>
          </a:p>
          <a:p>
            <a:r>
              <a:rPr lang="en-US" smtClean="0"/>
              <a:t>Utility</a:t>
            </a:r>
            <a:endParaRPr lang="en-GB" dirty="0" smtClean="0"/>
          </a:p>
          <a:p>
            <a:pPr lvl="1"/>
            <a:r>
              <a:rPr lang="en-GB" sz="2400" dirty="0" smtClean="0"/>
              <a:t>RevitAPIDllsPathUpdater.exe</a:t>
            </a:r>
          </a:p>
          <a:p>
            <a:r>
              <a:rPr lang="en-US" dirty="0" smtClean="0"/>
              <a:t>Main samples solution</a:t>
            </a:r>
            <a:endParaRPr lang="en-GB" dirty="0" smtClean="0"/>
          </a:p>
          <a:p>
            <a:pPr lvl="1"/>
            <a:r>
              <a:rPr lang="en-GB" sz="2400" smtClean="0"/>
              <a:t>SDKSamples2012.sln</a:t>
            </a:r>
            <a:endParaRPr lang="en-GB" sz="2400" dirty="0" smtClean="0"/>
          </a:p>
          <a:p>
            <a:r>
              <a:rPr lang="en-US" dirty="0" smtClean="0"/>
              <a:t>And the samples themselves!</a:t>
            </a:r>
            <a:endParaRPr lang="en-GB" dirty="0" smtClean="0"/>
          </a:p>
          <a:p>
            <a:endParaRPr lang="en-US" dirty="0"/>
          </a:p>
        </p:txBody>
      </p:sp>
      <p:pic>
        <p:nvPicPr>
          <p:cNvPr id="5" name="Picture 4" descr="sdk_samples.png"/>
          <p:cNvPicPr>
            <a:picLocks noChangeAspect="1"/>
          </p:cNvPicPr>
          <p:nvPr/>
        </p:nvPicPr>
        <p:blipFill>
          <a:blip r:embed="rId3" cstate="print"/>
          <a:stretch>
            <a:fillRect/>
          </a:stretch>
        </p:blipFill>
        <p:spPr>
          <a:xfrm>
            <a:off x="13119" y="6059659"/>
            <a:ext cx="13011150" cy="3695528"/>
          </a:xfrm>
          <a:prstGeom prst="rect">
            <a:avLst/>
          </a:prstGeom>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Extending </a:t>
            </a:r>
            <a:r>
              <a:rPr lang="en-US" dirty="0" err="1" smtClean="0"/>
              <a:t>Revit</a:t>
            </a:r>
            <a:r>
              <a:rPr lang="en-US" dirty="0" smtClean="0"/>
              <a:t> </a:t>
            </a:r>
            <a:endParaRPr lang="en-US" dirty="0"/>
          </a:p>
        </p:txBody>
      </p:sp>
      <p:sp>
        <p:nvSpPr>
          <p:cNvPr id="3" name="Content Placeholder 2"/>
          <p:cNvSpPr>
            <a:spLocks noGrp="1"/>
          </p:cNvSpPr>
          <p:nvPr>
            <p:ph idx="1"/>
          </p:nvPr>
        </p:nvSpPr>
        <p:spPr>
          <a:xfrm>
            <a:off x="593724" y="1754187"/>
            <a:ext cx="12417425" cy="7086600"/>
          </a:xfrm>
        </p:spPr>
        <p:txBody>
          <a:bodyPr/>
          <a:lstStyle/>
          <a:p>
            <a:pPr>
              <a:buNone/>
            </a:pPr>
            <a:r>
              <a:rPr lang="en-GB" dirty="0" smtClean="0"/>
              <a:t>1. External command</a:t>
            </a:r>
          </a:p>
          <a:p>
            <a:pPr lvl="1"/>
            <a:r>
              <a:rPr lang="en-GB" sz="2400" smtClean="0"/>
              <a:t>Implement IExternalCommand; install an add-in manifest</a:t>
            </a:r>
            <a:endParaRPr lang="en-GB" sz="2400" dirty="0" smtClean="0"/>
          </a:p>
          <a:p>
            <a:pPr lvl="1"/>
            <a:r>
              <a:rPr lang="en-GB" sz="2400" dirty="0" smtClean="0"/>
              <a:t>Commands are added to the </a:t>
            </a:r>
            <a:r>
              <a:rPr lang="en-US" sz="2400" dirty="0" smtClean="0"/>
              <a:t>External Tools </a:t>
            </a:r>
            <a:r>
              <a:rPr lang="en-US" sz="2400" dirty="0" err="1" smtClean="0"/>
              <a:t>pulldown</a:t>
            </a:r>
            <a:r>
              <a:rPr lang="en-US" sz="2400" dirty="0" smtClean="0"/>
              <a:t> in the </a:t>
            </a:r>
            <a:r>
              <a:rPr lang="en-GB" sz="2400" dirty="0" smtClean="0"/>
              <a:t>ribbon A</a:t>
            </a:r>
            <a:r>
              <a:rPr lang="en-US" sz="2400" dirty="0" err="1" smtClean="0"/>
              <a:t>dd</a:t>
            </a:r>
            <a:r>
              <a:rPr lang="en-US" sz="2400" dirty="0" smtClean="0"/>
              <a:t>-Ins tab</a:t>
            </a:r>
            <a:endParaRPr lang="en-GB" sz="2400" dirty="0" smtClean="0"/>
          </a:p>
          <a:p>
            <a:pPr lvl="1"/>
            <a:r>
              <a:rPr lang="en-GB" sz="2400" dirty="0" smtClean="0"/>
              <a:t>Tools &gt; External Tools</a:t>
            </a:r>
            <a:br>
              <a:rPr lang="en-GB" sz="2400" dirty="0" smtClean="0"/>
            </a:br>
            <a:endParaRPr lang="en-GB" sz="2400" dirty="0" smtClean="0"/>
          </a:p>
          <a:p>
            <a:pPr>
              <a:buNone/>
            </a:pPr>
            <a:r>
              <a:rPr lang="en-GB" dirty="0" smtClean="0"/>
              <a:t>2. External application</a:t>
            </a:r>
          </a:p>
          <a:p>
            <a:pPr lvl="1"/>
            <a:r>
              <a:rPr lang="en-GB" sz="2400" smtClean="0"/>
              <a:t>Implement IExternalApplication; install an add-in manifest</a:t>
            </a:r>
            <a:endParaRPr lang="en-GB" sz="2400" dirty="0" smtClean="0"/>
          </a:p>
          <a:p>
            <a:pPr lvl="1"/>
            <a:r>
              <a:rPr lang="en-GB" sz="2400" dirty="0" smtClean="0"/>
              <a:t>Applications can </a:t>
            </a:r>
            <a:r>
              <a:rPr lang="en-US" sz="2400" dirty="0" smtClean="0"/>
              <a:t>create new panels in the ribbon Add-Ins tab</a:t>
            </a:r>
            <a:endParaRPr lang="en-GB" sz="2400" dirty="0" smtClean="0"/>
          </a:p>
          <a:p>
            <a:pPr lvl="1"/>
            <a:r>
              <a:rPr lang="en-GB" sz="2400" dirty="0" smtClean="0"/>
              <a:t>External </a:t>
            </a:r>
            <a:r>
              <a:rPr lang="en-GB" sz="2400" smtClean="0"/>
              <a:t>applications can invoke external commands</a:t>
            </a:r>
            <a:r>
              <a:rPr lang="en-GB" sz="2400" dirty="0" smtClean="0"/>
              <a:t/>
            </a:r>
            <a:br>
              <a:rPr lang="en-GB" sz="2400" dirty="0" smtClean="0"/>
            </a:br>
            <a:endParaRPr lang="en-GB" sz="2400" dirty="0" smtClean="0"/>
          </a:p>
          <a:p>
            <a:pPr>
              <a:buNone/>
            </a:pPr>
            <a:r>
              <a:rPr lang="en-US" dirty="0" smtClean="0"/>
              <a:t>3. Visual Studio Tools for Application (VSTA) macro </a:t>
            </a:r>
            <a:r>
              <a:rPr lang="en-US" sz="2400" baseline="30000" dirty="0" smtClean="0"/>
              <a:t>*) </a:t>
            </a:r>
            <a:r>
              <a:rPr lang="en-US" sz="2400" dirty="0" smtClean="0"/>
              <a:t>not today’s focus</a:t>
            </a:r>
            <a:endParaRPr lang="en-GB" dirty="0" smtClean="0"/>
          </a:p>
          <a:p>
            <a:pPr lvl="1"/>
            <a:r>
              <a:rPr lang="en-US" sz="2400" dirty="0" smtClean="0"/>
              <a:t>Two types of macros: application and document level</a:t>
            </a:r>
            <a:endParaRPr lang="en-GB" sz="2400" dirty="0" smtClean="0"/>
          </a:p>
          <a:p>
            <a:pPr lvl="1"/>
            <a:r>
              <a:rPr lang="en-US" sz="2400" dirty="0" smtClean="0"/>
              <a:t>Almost identical syntax and functionality as external command with few exceptions</a:t>
            </a:r>
          </a:p>
          <a:p>
            <a:pPr lvl="1"/>
            <a:r>
              <a:rPr lang="en-US" sz="2400" smtClean="0"/>
              <a:t>Reference </a:t>
            </a:r>
            <a:r>
              <a:rPr lang="en-US" sz="2400" dirty="0" smtClean="0"/>
              <a:t>the </a:t>
            </a:r>
            <a:r>
              <a:rPr lang="en-US" sz="2400" smtClean="0"/>
              <a:t>same API assemblies RevitAPI.dll, RevitAPIUI.dll</a:t>
            </a:r>
            <a:endParaRPr lang="en-US" sz="1800" dirty="0" smtClean="0"/>
          </a:p>
          <a:p>
            <a:pPr lvl="1">
              <a:buNone/>
            </a:pPr>
            <a:r>
              <a:rPr lang="en-US" sz="1800" dirty="0" smtClean="0"/>
              <a:t>  </a:t>
            </a:r>
            <a:endParaRPr lang="en-US" sz="2000" dirty="0" smtClean="0"/>
          </a:p>
          <a:p>
            <a:endParaRPr lang="en-US" dirty="0"/>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ADSK_White">
  <a:themeElements>
    <a:clrScheme name="ADSK_COLORS">
      <a:dk1>
        <a:srgbClr val="000000"/>
      </a:dk1>
      <a:lt1>
        <a:srgbClr val="FFFFFF"/>
      </a:lt1>
      <a:dk2>
        <a:srgbClr val="000000"/>
      </a:dk2>
      <a:lt2>
        <a:srgbClr val="FFFFFF"/>
      </a:lt2>
      <a:accent1>
        <a:srgbClr val="DD0000"/>
      </a:accent1>
      <a:accent2>
        <a:srgbClr val="EE5500"/>
      </a:accent2>
      <a:accent3>
        <a:srgbClr val="FFAA00"/>
      </a:accent3>
      <a:accent4>
        <a:srgbClr val="004282"/>
      </a:accent4>
      <a:accent5>
        <a:srgbClr val="993388"/>
      </a:accent5>
      <a:accent6>
        <a:srgbClr val="118888"/>
      </a:accent6>
      <a:hlink>
        <a:srgbClr val="00B0F0"/>
      </a:hlink>
      <a:folHlink>
        <a:srgbClr val="993388"/>
      </a:folHlink>
    </a:clrScheme>
    <a:fontScheme name="ADSK_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spDef>
    <a:ln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lnDef>
  </a:objectDefaults>
  <a:extraClrSchemeLst>
    <a:extraClrScheme>
      <a:clrScheme name="Default - Title and Cont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Creative Catalog" ma:contentTypeID="0x0101003D62B9A716C08244A68E1D56ED354A9500A7EFD4C2F324CA44B4E995A506E2E1CF" ma:contentTypeVersion="31" ma:contentTypeDescription="" ma:contentTypeScope="" ma:versionID="17bc19fc9bd490bc1bda444d86d6b7f0">
  <xsd:schema xmlns:xsd="http://www.w3.org/2001/XMLSchema" xmlns:p="http://schemas.microsoft.com/office/2006/metadata/properties" xmlns:ns2="c8bab806-ca78-4cad-94f6-48e563f76e95" xmlns:ns4="f53a3603-67ad-45e2-accf-d44f8756b321" targetNamespace="http://schemas.microsoft.com/office/2006/metadata/properties" ma:root="true" ma:fieldsID="284905265c583129f8035dc0f09dfb0f" ns2:_="" ns4:_="">
    <xsd:import namespace="c8bab806-ca78-4cad-94f6-48e563f76e95"/>
    <xsd:import namespace="f53a3603-67ad-45e2-accf-d44f8756b321"/>
    <xsd:element name="properties">
      <xsd:complexType>
        <xsd:sequence>
          <xsd:element name="documentManagement">
            <xsd:complexType>
              <xsd:all>
                <xsd:element ref="ns2:Date_x0020_Published" minOccurs="0"/>
                <xsd:element ref="ns2:Media_x0020_Description" minOccurs="0"/>
                <xsd:element ref="ns4:Image" minOccurs="0"/>
                <xsd:element ref="ns4:Category" minOccurs="0"/>
                <xsd:element ref="ns4:Business_x0020_and_x0020_Industry" minOccurs="0"/>
              </xsd:all>
            </xsd:complexType>
          </xsd:element>
        </xsd:sequence>
      </xsd:complexType>
    </xsd:element>
  </xsd:schema>
  <xsd:schema xmlns:xsd="http://www.w3.org/2001/XMLSchema" xmlns:dms="http://schemas.microsoft.com/office/2006/documentManagement/types" targetNamespace="c8bab806-ca78-4cad-94f6-48e563f76e95" elementFormDefault="qualified">
    <xsd:import namespace="http://schemas.microsoft.com/office/2006/documentManagement/types"/>
    <xsd:element name="Date_x0020_Published" ma:index="8" nillable="true" ma:displayName="Date Published" ma:format="DateOnly" ma:internalName="Date_x0020_Published">
      <xsd:simpleType>
        <xsd:restriction base="dms:DateTime"/>
      </xsd:simpleType>
    </xsd:element>
    <xsd:element name="Media_x0020_Description" ma:index="10" nillable="true" ma:displayName="Media Description" ma:internalName="Media_x0020_Description" ma:readOnly="false">
      <xsd:simpleType>
        <xsd:restriction base="dms:Note"/>
      </xsd:simpleType>
    </xsd:element>
  </xsd:schema>
  <xsd:schema xmlns:xsd="http://www.w3.org/2001/XMLSchema" xmlns:dms="http://schemas.microsoft.com/office/2006/documentManagement/types" targetNamespace="f53a3603-67ad-45e2-accf-d44f8756b321" elementFormDefault="qualified">
    <xsd:import namespace="http://schemas.microsoft.com/office/2006/documentManagement/types"/>
    <xsd:element name="Image" ma:index="11"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Category" ma:index="12" nillable="true" ma:displayName="Category" ma:internalName="Category">
      <xsd:simpleType>
        <xsd:restriction base="dms:Text">
          <xsd:maxLength value="255"/>
        </xsd:restriction>
      </xsd:simpleType>
    </xsd:element>
    <xsd:element name="Business_x0020_and_x0020_Industry" ma:index="13" nillable="true" ma:displayName="Business and Industry" ma:internalName="Business_x0020_and_x0020_Industry">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9"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Doc 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Image xmlns="f53a3603-67ad-45e2-accf-d44f8756b321">
      <Url>https://share.autodesk.com/Marketing/catalog/PublishingImages/09_25_08_AEC_Title_01.jpg</Url>
      <Description xsi:nil="true"/>
    </Image>
    <Date_x0020_Published xmlns="c8bab806-ca78-4cad-94f6-48e563f76e95">2009-05-14T07:00:00+00:00</Date_x0020_Published>
    <Media_x0020_Description xmlns="c8bab806-ca78-4cad-94f6-48e563f76e95">AEC Industry Title Slide -- General Overview Version</Media_x0020_Description>
    <Category xmlns="f53a3603-67ad-45e2-accf-d44f8756b321" xsi:nil="true"/>
    <Business_x0020_and_x0020_Industry xmlns="f53a3603-67ad-45e2-accf-d44f8756b321">Industry PowerPoint Title Slides</Business_x0020_and_x0020_Industry>
  </documentManagement>
</p:properties>
</file>

<file path=customXml/itemProps1.xml><?xml version="1.0" encoding="utf-8"?>
<ds:datastoreItem xmlns:ds="http://schemas.openxmlformats.org/officeDocument/2006/customXml" ds:itemID="{A9644739-F05B-4EE2-A361-57034C61413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8bab806-ca78-4cad-94f6-48e563f76e95"/>
    <ds:schemaRef ds:uri="f53a3603-67ad-45e2-accf-d44f8756b321"/>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1B23F64D-CA4A-4BF5-9636-FF31814D07BC}">
  <ds:schemaRefs>
    <ds:schemaRef ds:uri="http://schemas.microsoft.com/sharepoint/v3/contenttype/forms"/>
  </ds:schemaRefs>
</ds:datastoreItem>
</file>

<file path=customXml/itemProps3.xml><?xml version="1.0" encoding="utf-8"?>
<ds:datastoreItem xmlns:ds="http://schemas.openxmlformats.org/officeDocument/2006/customXml" ds:itemID="{6307AE55-A139-4AD7-ACEE-00E455099D23}">
  <ds:schemaRefs>
    <ds:schemaRef ds:uri="http://schemas.microsoft.com/office/2006/metadata/properties"/>
    <ds:schemaRef ds:uri="f53a3603-67ad-45e2-accf-d44f8756b321"/>
    <ds:schemaRef ds:uri="c8bab806-ca78-4cad-94f6-48e563f76e95"/>
  </ds:schemaRefs>
</ds:datastoreItem>
</file>

<file path=docProps/app.xml><?xml version="1.0" encoding="utf-8"?>
<Properties xmlns="http://schemas.openxmlformats.org/officeDocument/2006/extended-properties" xmlns:vt="http://schemas.openxmlformats.org/officeDocument/2006/docPropsVTypes">
  <Template/>
  <TotalTime>0</TotalTime>
  <Words>5685</Words>
  <Application>Microsoft Office PowerPoint</Application>
  <PresentationFormat>Custom</PresentationFormat>
  <Paragraphs>1268</Paragraphs>
  <Slides>77</Slides>
  <Notes>42</Notes>
  <HiddenSlides>0</HiddenSlides>
  <MMClips>0</MMClips>
  <ScaleCrop>false</ScaleCrop>
  <HeadingPairs>
    <vt:vector size="4" baseType="variant">
      <vt:variant>
        <vt:lpstr>Theme</vt:lpstr>
      </vt:variant>
      <vt:variant>
        <vt:i4>1</vt:i4>
      </vt:variant>
      <vt:variant>
        <vt:lpstr>Slide Titles</vt:lpstr>
      </vt:variant>
      <vt:variant>
        <vt:i4>77</vt:i4>
      </vt:variant>
    </vt:vector>
  </HeadingPairs>
  <TitlesOfParts>
    <vt:vector size="78" baseType="lpstr">
      <vt:lpstr>ADSK_White</vt:lpstr>
      <vt:lpstr>Introduction to Revit Programming Database Fundamentals  </vt:lpstr>
      <vt:lpstr>Agenda</vt:lpstr>
      <vt:lpstr>Overview</vt:lpstr>
      <vt:lpstr>Revit Products </vt:lpstr>
      <vt:lpstr>Revit API Assemblies</vt:lpstr>
      <vt:lpstr>Revit SDK</vt:lpstr>
      <vt:lpstr>SDK Documentation</vt:lpstr>
      <vt:lpstr>SDK Samples</vt:lpstr>
      <vt:lpstr>Extending Revit </vt:lpstr>
      <vt:lpstr>VSTA </vt:lpstr>
      <vt:lpstr>Revit Add-In Compilation and API References</vt:lpstr>
      <vt:lpstr>Getting Started</vt:lpstr>
      <vt:lpstr>Steps to Hello World External Command</vt:lpstr>
      <vt:lpstr>Implementing External Command Minimum Code in VB.NET </vt:lpstr>
      <vt:lpstr>Implementing External Command Minimum Code in C#</vt:lpstr>
      <vt:lpstr>Implementing External Command IExternalCommand Class </vt:lpstr>
      <vt:lpstr>Implementing External Command Execute() Method</vt:lpstr>
      <vt:lpstr>Implementing External Command Attributes</vt:lpstr>
      <vt:lpstr>Implementing External Command Show Hello World</vt:lpstr>
      <vt:lpstr>Add-in Manifest Registration Mechanism </vt:lpstr>
      <vt:lpstr>Add-in Manifest .addin File </vt:lpstr>
      <vt:lpstr>Registered Developer Symbol for Vendor Id</vt:lpstr>
      <vt:lpstr>External Tools Panel Run Your Add-in</vt:lpstr>
      <vt:lpstr>Carrying On … </vt:lpstr>
      <vt:lpstr>External Application Minimum Code in VB.NET</vt:lpstr>
      <vt:lpstr>External Application Minimum Code in VB.NET </vt:lpstr>
      <vt:lpstr>External Application .addin Manifest </vt:lpstr>
      <vt:lpstr>Command Data Access to the Revit Object Model </vt:lpstr>
      <vt:lpstr>Command Data Access to the Revit Object Model </vt:lpstr>
      <vt:lpstr>CommandData Access to the Revit Object Model   </vt:lpstr>
      <vt:lpstr>Tools </vt:lpstr>
      <vt:lpstr>Tools  Must Know </vt:lpstr>
      <vt:lpstr>DB Element</vt:lpstr>
      <vt:lpstr>DB Element Element Basics</vt:lpstr>
      <vt:lpstr>DB Element Class Derivations</vt:lpstr>
      <vt:lpstr>DB Element Element versus Symbol </vt:lpstr>
      <vt:lpstr>DB Element Identifying Element   </vt:lpstr>
      <vt:lpstr>DB Element Identifying an Element  </vt:lpstr>
      <vt:lpstr>DB Element Element.Parameters</vt:lpstr>
      <vt:lpstr>DB Element Element.Parameters   </vt:lpstr>
      <vt:lpstr>DB Element Parameters   </vt:lpstr>
      <vt:lpstr>DB Element Element.Parameter and Built-In Parameters  </vt:lpstr>
      <vt:lpstr>DB Element Element.Parameter and Built-In Parameters    </vt:lpstr>
      <vt:lpstr>DB Element Location </vt:lpstr>
      <vt:lpstr>DB Element Location </vt:lpstr>
      <vt:lpstr>DB Element Geometry </vt:lpstr>
      <vt:lpstr>Element Filtering </vt:lpstr>
      <vt:lpstr>Element Filtering  Retrieving an Element</vt:lpstr>
      <vt:lpstr>FilteredElementCollector - documentation</vt:lpstr>
      <vt:lpstr>Filter types</vt:lpstr>
      <vt:lpstr>Efficiency guidelines</vt:lpstr>
      <vt:lpstr>Logical Filters</vt:lpstr>
      <vt:lpstr>Quick Filters</vt:lpstr>
      <vt:lpstr>Slow Filters</vt:lpstr>
      <vt:lpstr>Element Filtering  1.1 A List of Family Types - System Family </vt:lpstr>
      <vt:lpstr>Element Filtering  1.2 A List of Family Types - Component Family </vt:lpstr>
      <vt:lpstr>Element Filtering  2.1 List of Instances of a Specific Object Class - System Family </vt:lpstr>
      <vt:lpstr>Element Filtering  2.2 List of Instances of a Specific Object Class - Component Family </vt:lpstr>
      <vt:lpstr>Element Filtering  3.1 Find a Specific Family Type – System Family Type  </vt:lpstr>
      <vt:lpstr>Element Filtering  3.2 Find a Specific Family Type – Component Family  </vt:lpstr>
      <vt:lpstr>Element Filtering  4.1 Find Instances of a Given Family Type</vt:lpstr>
      <vt:lpstr>Element Filtering  4.2 Find Elements with a Given Class and Name</vt:lpstr>
      <vt:lpstr>Element Filtering  More Options</vt:lpstr>
      <vt:lpstr>Element Modification</vt:lpstr>
      <vt:lpstr>Element Modification Element Level vs. Document Level Modification  </vt:lpstr>
      <vt:lpstr>Element Modification  Element Level – Family Type</vt:lpstr>
      <vt:lpstr>Element Modification  Element Level – Parameter</vt:lpstr>
      <vt:lpstr>Element Modification  Element Level – Location Curve</vt:lpstr>
      <vt:lpstr>Element Modification  Document Level – Move and Rotate</vt:lpstr>
      <vt:lpstr>Element Modification  Regeneration of Graphics</vt:lpstr>
      <vt:lpstr>Model Creation</vt:lpstr>
      <vt:lpstr>Model Creation Create Instances of  Revit Elements</vt:lpstr>
      <vt:lpstr>Model Creation Create a Wall </vt:lpstr>
      <vt:lpstr>Model Creation Create a Wall </vt:lpstr>
      <vt:lpstr>Revit API Intro Labs  </vt:lpstr>
      <vt:lpstr>Slide 76</vt:lpstr>
      <vt:lpstr>Slide 77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AEC Industry Title Slide</dc:title>
  <dc:creator/>
  <cp:lastModifiedBy/>
  <cp:revision>1</cp:revision>
  <dcterms:created xsi:type="dcterms:W3CDTF">2011-06-08T12:56:09Z</dcterms:created>
  <dcterms:modified xsi:type="dcterms:W3CDTF">2012-03-19T03:22:43Z</dcterms:modified>
  <cp:contentType>Creative Catalog</cp:contentTyp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0x0101003D62B9A716C08244A68E1D56ED354A9500A7EFD4C2F324CA44B4E995A506E2E1CF</vt:lpwstr>
  </property>
  <property fmtid="{D5CDD505-2E9C-101B-9397-08002B2CF9AE}" pid="3" name="PPT Category">
    <vt:lpwstr>2</vt:lpwstr>
  </property>
  <property fmtid="{D5CDD505-2E9C-101B-9397-08002B2CF9AE}" pid="4" name="Order">
    <vt:r8>300</vt:r8>
  </property>
  <property fmtid="{D5CDD505-2E9C-101B-9397-08002B2CF9AE}" pid="5" name="URL">
    <vt:lpwstr/>
  </property>
  <property fmtid="{D5CDD505-2E9C-101B-9397-08002B2CF9AE}" pid="6" name="Business &amp; Corporate Type">
    <vt:lpwstr>2</vt:lpwstr>
  </property>
</Properties>
</file>