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4"/>
    <p:sldMasterId id="2147483687" r:id="rId5"/>
  </p:sldMasterIdLst>
  <p:notesMasterIdLst>
    <p:notesMasterId r:id="rId13"/>
  </p:notesMasterIdLst>
  <p:handoutMasterIdLst>
    <p:handoutMasterId r:id="rId14"/>
  </p:handoutMasterIdLst>
  <p:sldIdLst>
    <p:sldId id="316" r:id="rId6"/>
    <p:sldId id="340" r:id="rId7"/>
    <p:sldId id="336" r:id="rId8"/>
    <p:sldId id="337" r:id="rId9"/>
    <p:sldId id="338" r:id="rId10"/>
    <p:sldId id="339" r:id="rId11"/>
    <p:sldId id="332" r:id="rId12"/>
  </p:sldIdLst>
  <p:sldSz cx="13011150" cy="9756775"/>
  <p:notesSz cx="6805613" cy="9939338"/>
  <p:defaultTextStyle>
    <a:defPPr>
      <a:defRPr lang="en-US"/>
    </a:defPPr>
    <a:lvl1pPr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646334" indent="-191280"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1294318" indent="-384052"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942283" indent="-576832"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2588682" indent="-768030"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75754" algn="l" defTabSz="910302" rtl="0" eaLnBrk="1" latinLnBrk="0" hangingPunct="1"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30905" algn="l" defTabSz="910302" rtl="0" eaLnBrk="1" latinLnBrk="0" hangingPunct="1"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186052" algn="l" defTabSz="910302" rtl="0" eaLnBrk="1" latinLnBrk="0" hangingPunct="1"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41204" algn="l" defTabSz="910302" rtl="0" eaLnBrk="1" latinLnBrk="0" hangingPunct="1"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66"/>
    <a:srgbClr val="118888"/>
    <a:srgbClr val="77BB11"/>
    <a:srgbClr val="004282"/>
    <a:srgbClr val="7F7F7F"/>
    <a:srgbClr val="FFAA00"/>
    <a:srgbClr val="EE5500"/>
    <a:srgbClr val="DD0000"/>
    <a:srgbClr val="FF4600"/>
    <a:srgbClr val="737373"/>
  </p:clrMru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4" autoAdjust="0"/>
    <p:restoredTop sz="81818" autoAdjust="0"/>
  </p:normalViewPr>
  <p:slideViewPr>
    <p:cSldViewPr>
      <p:cViewPr varScale="1">
        <p:scale>
          <a:sx n="64" d="100"/>
          <a:sy n="64" d="100"/>
        </p:scale>
        <p:origin x="-930" y="-114"/>
      </p:cViewPr>
      <p:guideLst>
        <p:guide orient="horz" pos="3073"/>
        <p:guide pos="40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930" y="-96"/>
      </p:cViewPr>
      <p:guideLst>
        <p:guide orient="horz" pos="3131"/>
        <p:guide pos="214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8778" cy="496908"/>
          </a:xfrm>
          <a:prstGeom prst="rect">
            <a:avLst/>
          </a:prstGeom>
        </p:spPr>
        <p:txBody>
          <a:bodyPr vert="horz" lIns="65233" tIns="32617" rIns="65233" bIns="32617" rtlCol="0"/>
          <a:lstStyle>
            <a:lvl1pPr algn="l" defTabSz="928021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83806" y="169069"/>
            <a:ext cx="2949848" cy="245269"/>
          </a:xfrm>
          <a:prstGeom prst="rect">
            <a:avLst/>
          </a:prstGeom>
        </p:spPr>
        <p:txBody>
          <a:bodyPr vert="horz" lIns="65233" tIns="32617" rIns="65233" bIns="32617" rtlCol="0"/>
          <a:lstStyle>
            <a:lvl1pPr algn="r" defTabSz="928021" fontAlgn="auto">
              <a:spcBef>
                <a:spcPts val="0"/>
              </a:spcBef>
              <a:spcAft>
                <a:spcPts val="0"/>
              </a:spcAft>
              <a:defRPr sz="9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3C292A9-28F1-4369-B452-1C9C6FA9C50D}" type="datetimeFigureOut">
              <a:rPr lang="en-US" sz="1200"/>
              <a:pPr>
                <a:defRPr/>
              </a:pPr>
              <a:t>7/20/2010</a:t>
            </a:fld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49228" y="9389269"/>
            <a:ext cx="2948778" cy="396489"/>
          </a:xfrm>
          <a:prstGeom prst="rect">
            <a:avLst/>
          </a:prstGeom>
        </p:spPr>
        <p:txBody>
          <a:bodyPr vert="horz" lIns="65233" tIns="32617" rIns="65233" bIns="32617" rtlCol="0" anchor="b"/>
          <a:lstStyle>
            <a:lvl1pPr algn="l" defTabSz="928021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z="1200" dirty="0" err="1" smtClean="0"/>
              <a:t>Revit</a:t>
            </a:r>
            <a:r>
              <a:rPr lang="en-US" sz="1200" dirty="0" smtClean="0"/>
              <a:t> Family API Hands-on Training </a:t>
            </a:r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07606" y="9440070"/>
            <a:ext cx="2949848" cy="330199"/>
          </a:xfrm>
          <a:prstGeom prst="rect">
            <a:avLst/>
          </a:prstGeom>
        </p:spPr>
        <p:txBody>
          <a:bodyPr vert="horz" lIns="65233" tIns="32617" rIns="65233" bIns="32617" rtlCol="0" anchor="b"/>
          <a:lstStyle>
            <a:lvl1pPr algn="r" defTabSz="928021" fontAlgn="auto">
              <a:spcBef>
                <a:spcPts val="0"/>
              </a:spcBef>
              <a:spcAft>
                <a:spcPts val="0"/>
              </a:spcAft>
              <a:defRPr sz="9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D28535C-87EB-4B6F-B77A-6E74A575AC4E}" type="slidenum">
              <a:rPr lang="en-US" sz="1200"/>
              <a:pPr>
                <a:defRPr/>
              </a:pPr>
              <a:t>‹#›</a:t>
            </a:fld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8778" cy="496908"/>
          </a:xfrm>
          <a:prstGeom prst="rect">
            <a:avLst/>
          </a:prstGeom>
        </p:spPr>
        <p:txBody>
          <a:bodyPr vert="horz" lIns="95662" tIns="47831" rIns="95662" bIns="47831" rtlCol="0"/>
          <a:lstStyle>
            <a:lvl1pPr algn="l" defTabSz="9280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696" y="0"/>
            <a:ext cx="2949848" cy="496908"/>
          </a:xfrm>
          <a:prstGeom prst="rect">
            <a:avLst/>
          </a:prstGeom>
        </p:spPr>
        <p:txBody>
          <a:bodyPr vert="horz" lIns="95662" tIns="47831" rIns="95662" bIns="47831" rtlCol="0"/>
          <a:lstStyle>
            <a:lvl1pPr algn="r" defTabSz="92802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78600C0-E6F7-432F-A446-8DFADB620EEF}" type="datetimeFigureOut">
              <a:rPr lang="en-US"/>
              <a:pPr>
                <a:defRPr/>
              </a:pPr>
              <a:t>7/20/2010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828675"/>
            <a:ext cx="3725863" cy="2795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62" tIns="47831" rIns="95662" bIns="478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41" y="3975263"/>
            <a:ext cx="5445132" cy="5218123"/>
          </a:xfrm>
          <a:prstGeom prst="rect">
            <a:avLst/>
          </a:prstGeom>
        </p:spPr>
        <p:txBody>
          <a:bodyPr vert="horz" lIns="95662" tIns="47831" rIns="95662" bIns="47831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070"/>
            <a:ext cx="2948778" cy="498088"/>
          </a:xfrm>
          <a:prstGeom prst="rect">
            <a:avLst/>
          </a:prstGeom>
        </p:spPr>
        <p:txBody>
          <a:bodyPr vert="horz" lIns="95662" tIns="47831" rIns="95662" bIns="47831" rtlCol="0" anchor="b"/>
          <a:lstStyle>
            <a:lvl1pPr algn="l" defTabSz="9280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696" y="9440070"/>
            <a:ext cx="2949848" cy="498088"/>
          </a:xfrm>
          <a:prstGeom prst="rect">
            <a:avLst/>
          </a:prstGeom>
        </p:spPr>
        <p:txBody>
          <a:bodyPr vert="horz" lIns="95662" tIns="47831" rIns="95662" bIns="47831" rtlCol="0" anchor="b"/>
          <a:lstStyle>
            <a:lvl1pPr algn="r" defTabSz="92802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EC167E1-C60E-45A7-B40D-9629AC64C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271807"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545264"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818635"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092054"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3237533" algn="l" defTabSz="129497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85019" algn="l" defTabSz="129497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32534" algn="l" defTabSz="129497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80048" algn="l" defTabSz="129497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AEC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8F384-83B3-4FE4-81B8-E1233D324753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167E1-C60E-45A7-B40D-9629AC64C38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167E1-C60E-45A7-B40D-9629AC64C38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167E1-C60E-45A7-B40D-9629AC64C38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4119BEC-6420-476A-8DC2-5072788112FC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/>
          </p:nvPr>
        </p:nvSpPr>
        <p:spPr>
          <a:xfrm>
            <a:off x="1538288" y="828675"/>
            <a:ext cx="3729037" cy="279717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725" y="3613470"/>
            <a:ext cx="11762080" cy="141732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"/>
            <a:ext cx="13011150" cy="899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603504" y="2148841"/>
            <a:ext cx="5788152" cy="67025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6581775" y="2148840"/>
            <a:ext cx="5791200" cy="670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725" y="3611881"/>
            <a:ext cx="11762080" cy="14173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"/>
            <a:ext cx="13011150" cy="899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0"/>
          </p:nvPr>
        </p:nvSpPr>
        <p:spPr>
          <a:xfrm>
            <a:off x="603504" y="2148841"/>
            <a:ext cx="5788152" cy="67025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1"/>
          </p:nvPr>
        </p:nvSpPr>
        <p:spPr>
          <a:xfrm>
            <a:off x="6581775" y="2148840"/>
            <a:ext cx="5791200" cy="670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93725" y="364255"/>
            <a:ext cx="11762080" cy="14173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title style</a:t>
            </a:r>
            <a:endParaRPr lang="en-US" dirty="0" smtClean="0">
              <a:sym typeface="Arial" pitchFamily="34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3725" y="2146491"/>
            <a:ext cx="11762080" cy="6699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  <a:endParaRPr lang="en-US" dirty="0" smtClean="0">
              <a:sym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2" y="8994775"/>
            <a:ext cx="13017500" cy="7651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Text Box 76"/>
          <p:cNvSpPr txBox="1">
            <a:spLocks noChangeArrowheads="1"/>
          </p:cNvSpPr>
          <p:nvPr userDrawn="1"/>
        </p:nvSpPr>
        <p:spPr bwMode="white">
          <a:xfrm>
            <a:off x="590550" y="9269526"/>
            <a:ext cx="2898774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defTabSz="1294318" eaLnBrk="0" hangingPunct="0">
              <a:defRPr/>
            </a:pPr>
            <a:r>
              <a:rPr lang="en-US" sz="900" baseline="0" dirty="0">
                <a:solidFill>
                  <a:srgbClr val="969696"/>
                </a:solidFill>
              </a:rPr>
              <a:t>© </a:t>
            </a:r>
            <a:r>
              <a:rPr lang="en-US" sz="900" baseline="0" dirty="0" smtClean="0">
                <a:solidFill>
                  <a:srgbClr val="969696"/>
                </a:solidFill>
              </a:rPr>
              <a:t>2010 </a:t>
            </a:r>
            <a:r>
              <a:rPr lang="en-US" sz="900" baseline="0" dirty="0">
                <a:solidFill>
                  <a:srgbClr val="969696"/>
                </a:solidFill>
              </a:rPr>
              <a:t>Autodesk 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92" r:id="rId4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baseline="0">
          <a:solidFill>
            <a:srgbClr val="FFFFFF"/>
          </a:solidFill>
          <a:latin typeface="+mj-lt"/>
          <a:ea typeface="+mj-ea"/>
          <a:cs typeface="+mj-cs"/>
          <a:sym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5pPr>
      <a:lvl6pPr marL="455334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6pPr>
      <a:lvl7pPr marL="910669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7pPr>
      <a:lvl8pPr marL="13660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8pPr>
      <a:lvl9pPr marL="182133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9pPr>
    </p:titleStyle>
    <p:bodyStyle>
      <a:lvl1pPr marL="282894" indent="-282894" algn="l" rtl="0" eaLnBrk="1" fontAlgn="base" hangingPunct="1">
        <a:spcBef>
          <a:spcPts val="499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31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1pPr>
      <a:lvl2pPr marL="565764" indent="-282894" algn="l" rtl="0" eaLnBrk="1" fontAlgn="base" hangingPunct="1">
        <a:spcBef>
          <a:spcPts val="499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28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2pPr>
      <a:lvl3pPr marL="905557" indent="-254449" algn="l" rtl="0" eaLnBrk="1" fontAlgn="base" hangingPunct="1">
        <a:spcBef>
          <a:spcPts val="400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24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3pPr>
      <a:lvl4pPr marL="1416026" indent="-227575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21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4pPr>
      <a:lvl5pPr marL="1869592" indent="-205464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5pPr>
      <a:lvl6pPr marL="2325676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6pPr>
      <a:lvl7pPr marL="2781009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7pPr>
      <a:lvl8pPr marL="3236341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8pPr>
      <a:lvl9pPr marL="3691668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4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669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00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335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666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002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327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661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93725" y="364255"/>
            <a:ext cx="11762080" cy="14173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title style</a:t>
            </a:r>
            <a:endParaRPr lang="en-US" dirty="0" smtClean="0">
              <a:sym typeface="Arial" pitchFamily="34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3725" y="2146491"/>
            <a:ext cx="11762080" cy="6699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  <a:endParaRPr lang="en-US" dirty="0" smtClean="0">
              <a:sym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" y="8994775"/>
            <a:ext cx="13017500" cy="7651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Text Box 76"/>
          <p:cNvSpPr txBox="1">
            <a:spLocks noChangeArrowheads="1"/>
          </p:cNvSpPr>
          <p:nvPr/>
        </p:nvSpPr>
        <p:spPr bwMode="white">
          <a:xfrm>
            <a:off x="590550" y="9269526"/>
            <a:ext cx="2898774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defTabSz="1294318" eaLnBrk="0" hangingPunct="0">
              <a:defRPr/>
            </a:pPr>
            <a:r>
              <a:rPr lang="en-US" sz="900" baseline="0" dirty="0">
                <a:solidFill>
                  <a:srgbClr val="969696"/>
                </a:solidFill>
              </a:rPr>
              <a:t>© </a:t>
            </a:r>
            <a:r>
              <a:rPr lang="en-US" sz="900" baseline="0" dirty="0" smtClean="0">
                <a:solidFill>
                  <a:srgbClr val="969696"/>
                </a:solidFill>
              </a:rPr>
              <a:t>2010 Autodesk </a:t>
            </a:r>
            <a:endParaRPr lang="en-US" sz="900" baseline="0" dirty="0">
              <a:solidFill>
                <a:srgbClr val="969696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baseline="0">
          <a:solidFill>
            <a:schemeClr val="tx1"/>
          </a:solidFill>
          <a:latin typeface="+mj-lt"/>
          <a:ea typeface="+mj-ea"/>
          <a:cs typeface="+mj-cs"/>
          <a:sym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5pPr>
      <a:lvl6pPr marL="455334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6pPr>
      <a:lvl7pPr marL="910669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7pPr>
      <a:lvl8pPr marL="13660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8pPr>
      <a:lvl9pPr marL="182133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9pPr>
    </p:titleStyle>
    <p:bodyStyle>
      <a:lvl1pPr marL="282894" indent="-282894" algn="l" rtl="0" eaLnBrk="1" fontAlgn="base" hangingPunct="1">
        <a:spcBef>
          <a:spcPts val="499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31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565764" indent="-282894" algn="l" rtl="0" eaLnBrk="1" fontAlgn="base" hangingPunct="1">
        <a:spcBef>
          <a:spcPts val="499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905557" indent="-254449" algn="l" rtl="0" eaLnBrk="1" fontAlgn="base" hangingPunct="1">
        <a:spcBef>
          <a:spcPts val="4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416026" indent="-227575" algn="l" rtl="0" eaLnBrk="1" fontAlgn="base" hangingPunct="1">
        <a:spcBef>
          <a:spcPts val="3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1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869592" indent="-205464" algn="l" rtl="0" eaLnBrk="1" fontAlgn="base" hangingPunct="1">
        <a:spcBef>
          <a:spcPts val="3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325676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6pPr>
      <a:lvl7pPr marL="2781009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7pPr>
      <a:lvl8pPr marL="3236341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8pPr>
      <a:lvl9pPr marL="3691668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4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669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00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335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666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002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327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661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110" y="2668589"/>
            <a:ext cx="13011149" cy="3581399"/>
          </a:xfrm>
          <a:prstGeom prst="rect">
            <a:avLst/>
          </a:prstGeom>
          <a:solidFill>
            <a:schemeClr val="bg1">
              <a:alpha val="81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061" tIns="45513" rIns="91061" bIns="45513" numCol="1" rtlCol="0" anchor="t" anchorCtr="0" compatLnSpc="1">
            <a:prstTxWarp prst="textNoShape">
              <a:avLst/>
            </a:prstTxWarp>
          </a:bodyPr>
          <a:lstStyle/>
          <a:p>
            <a:pPr algn="ctr" defTabSz="910455"/>
            <a:endParaRPr lang="en-US" sz="3100" dirty="0" smtClean="0">
              <a:solidFill>
                <a:srgbClr val="000000"/>
              </a:solidFill>
              <a:latin typeface="Gill Sans" charset="0"/>
              <a:ea typeface="ヒラギノ角ゴ Pro W3" charset="0"/>
              <a:cs typeface="ヒラギノ角ゴ Pro W3" charset="0"/>
              <a:sym typeface="Gill Sans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>
          <a:xfrm>
            <a:off x="594361" y="2973389"/>
            <a:ext cx="11983084" cy="1448271"/>
          </a:xfrm>
        </p:spPr>
        <p:txBody>
          <a:bodyPr anchor="t"/>
          <a:lstStyle/>
          <a:p>
            <a:r>
              <a:rPr lang="en-US" dirty="0" smtClean="0"/>
              <a:t>Autodesk </a:t>
            </a:r>
            <a:r>
              <a:rPr lang="en-US" dirty="0" err="1" smtClean="0"/>
              <a:t>Revit</a:t>
            </a:r>
            <a:r>
              <a:rPr lang="en-US" dirty="0" smtClean="0"/>
              <a:t> ® 2011  </a:t>
            </a:r>
            <a:br>
              <a:rPr lang="en-US" dirty="0" smtClean="0"/>
            </a:br>
            <a:r>
              <a:rPr lang="en-US" dirty="0" smtClean="0"/>
              <a:t>Family API Hands on Training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idx="1"/>
          </p:nvPr>
        </p:nvSpPr>
        <p:spPr>
          <a:xfrm>
            <a:off x="594361" y="4954239"/>
            <a:ext cx="9034109" cy="1067148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sz="2800" i="1" smtClean="0"/>
              <a:t>Trainer’s name</a:t>
            </a:r>
            <a:endParaRPr lang="en-US" sz="2800" i="1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US" sz="2800" i="1" dirty="0" smtClean="0"/>
              <a:t>Developer Consultant</a:t>
            </a:r>
            <a:endParaRPr lang="en-US" sz="2800" i="1" dirty="0" smtClean="0"/>
          </a:p>
          <a:p>
            <a:pPr marL="0" indent="0">
              <a:spcBef>
                <a:spcPts val="201"/>
              </a:spcBef>
              <a:buNone/>
            </a:pPr>
            <a:r>
              <a:rPr lang="en-US" sz="2800" i="1" dirty="0" smtClean="0"/>
              <a:t>Developer Technical Services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51" grpId="0"/>
      <p:bldP spid="205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API Labs Exercises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Incremental exercises to create a column family: </a:t>
            </a:r>
          </a:p>
          <a:p>
            <a:endParaRPr lang="en-US" dirty="0" smtClean="0"/>
          </a:p>
          <a:p>
            <a:r>
              <a:rPr lang="en-US" dirty="0" smtClean="0"/>
              <a:t>Lab1 – create a column family with rectangular profile </a:t>
            </a:r>
          </a:p>
          <a:p>
            <a:r>
              <a:rPr lang="en-US" dirty="0" smtClean="0"/>
              <a:t>Lab2 – create a column family with L-shaped profile </a:t>
            </a:r>
          </a:p>
          <a:p>
            <a:r>
              <a:rPr lang="en-US" dirty="0" smtClean="0"/>
              <a:t>Lab3 – add formula and assign materials</a:t>
            </a:r>
          </a:p>
          <a:p>
            <a:r>
              <a:rPr lang="en-US" dirty="0" smtClean="0"/>
              <a:t>Lab4 – add visibility control </a:t>
            </a:r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b1 rectangle plan type dialo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191375" y="2549768"/>
            <a:ext cx="5715000" cy="3014419"/>
          </a:xfrm>
          <a:prstGeom prst="rect">
            <a:avLst/>
          </a:prstGeom>
        </p:spPr>
      </p:pic>
      <p:pic>
        <p:nvPicPr>
          <p:cNvPr id="5" name="Picture 4" descr="Lab1 rectangl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8029575" y="5828103"/>
            <a:ext cx="4800600" cy="30126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Lab1 – Create a Rectangular Column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Objective:</a:t>
            </a:r>
            <a:r>
              <a:rPr lang="en-US" dirty="0" smtClean="0"/>
              <a:t> learn THE basics of family API.  </a:t>
            </a:r>
          </a:p>
          <a:p>
            <a:pPr lvl="1"/>
            <a:r>
              <a:rPr lang="en-US" dirty="0" smtClean="0"/>
              <a:t>check the family context </a:t>
            </a:r>
          </a:p>
          <a:p>
            <a:pPr lvl="1"/>
            <a:r>
              <a:rPr lang="en-US" dirty="0" smtClean="0"/>
              <a:t>create a simple solid using extrusion </a:t>
            </a:r>
          </a:p>
          <a:p>
            <a:pPr lvl="1"/>
            <a:r>
              <a:rPr lang="en-US" dirty="0" smtClean="0"/>
              <a:t>set alignments</a:t>
            </a:r>
          </a:p>
          <a:p>
            <a:pPr lvl="1"/>
            <a:r>
              <a:rPr lang="en-US" dirty="0" smtClean="0"/>
              <a:t>add types 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2700" dirty="0" smtClean="0">
                <a:solidFill>
                  <a:schemeClr val="accent6"/>
                </a:solidFill>
              </a:rPr>
              <a:t>Classes and methods: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rvtDoc.IsFamilyDocument</a:t>
            </a:r>
            <a:r>
              <a:rPr lang="en-US" sz="2400" dirty="0" smtClean="0">
                <a:solidFill>
                  <a:schemeClr val="accent6"/>
                </a:solidFill>
              </a:rPr>
              <a:t>()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rvtDoc.OwnerFamily.FamilyCategory.Name</a:t>
            </a:r>
            <a:endParaRPr lang="en-US" sz="2400" dirty="0" smtClean="0">
              <a:solidFill>
                <a:schemeClr val="accent6"/>
              </a:solidFill>
            </a:endParaRP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rvtDoc.FamilyCreate.NewExtrusion</a:t>
            </a:r>
            <a:r>
              <a:rPr lang="en-US" sz="2400" dirty="0" smtClean="0">
                <a:solidFill>
                  <a:schemeClr val="accent6"/>
                </a:solidFill>
              </a:rPr>
              <a:t>()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rvtDoc.FamilyCreate.NewAlignment</a:t>
            </a:r>
            <a:r>
              <a:rPr lang="en-US" sz="2400" dirty="0" smtClean="0">
                <a:solidFill>
                  <a:schemeClr val="accent6"/>
                </a:solidFill>
              </a:rPr>
              <a:t>()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familyMgr</a:t>
            </a:r>
            <a:r>
              <a:rPr lang="en-US" sz="2400" dirty="0" smtClean="0">
                <a:solidFill>
                  <a:schemeClr val="accent6"/>
                </a:solidFill>
              </a:rPr>
              <a:t> = </a:t>
            </a:r>
            <a:r>
              <a:rPr lang="en-US" sz="2400" dirty="0" err="1" smtClean="0">
                <a:solidFill>
                  <a:schemeClr val="accent6"/>
                </a:solidFill>
              </a:rPr>
              <a:t>rvtDoc.FamilyManager</a:t>
            </a:r>
            <a:r>
              <a:rPr lang="en-US" sz="2400" dirty="0" smtClean="0">
                <a:solidFill>
                  <a:schemeClr val="accent6"/>
                </a:solidFill>
              </a:rPr>
              <a:t>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familyMgr.NewType</a:t>
            </a:r>
            <a:r>
              <a:rPr lang="en-US" sz="2400" dirty="0" smtClean="0">
                <a:solidFill>
                  <a:schemeClr val="accent6"/>
                </a:solidFill>
              </a:rPr>
              <a:t>()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familyMgr.Parameter</a:t>
            </a:r>
            <a:r>
              <a:rPr lang="en-US" sz="2400" dirty="0" smtClean="0">
                <a:solidFill>
                  <a:schemeClr val="accent6"/>
                </a:solidFill>
              </a:rPr>
              <a:t>(); </a:t>
            </a:r>
            <a:r>
              <a:rPr lang="en-US" sz="2400" dirty="0" err="1" smtClean="0">
                <a:solidFill>
                  <a:schemeClr val="accent6"/>
                </a:solidFill>
              </a:rPr>
              <a:t>familyMgr.Set</a:t>
            </a:r>
            <a:r>
              <a:rPr lang="en-US" sz="2400" dirty="0" smtClean="0">
                <a:solidFill>
                  <a:schemeClr val="accent6"/>
                </a:solidFill>
              </a:rPr>
              <a:t>()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b2 Lshape plan type dialo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6962775" y="2668587"/>
            <a:ext cx="5943600" cy="3215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Lab2 – Create a L-Shape Column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Objective:</a:t>
            </a:r>
            <a:r>
              <a:rPr lang="en-US" dirty="0" smtClean="0"/>
              <a:t> learn the basics of family API.  </a:t>
            </a:r>
          </a:p>
          <a:p>
            <a:pPr lvl="1"/>
            <a:r>
              <a:rPr lang="en-US" dirty="0" smtClean="0"/>
              <a:t>add reference planes </a:t>
            </a:r>
          </a:p>
          <a:p>
            <a:pPr lvl="1"/>
            <a:r>
              <a:rPr lang="en-US" dirty="0" smtClean="0"/>
              <a:t>add parameters </a:t>
            </a:r>
          </a:p>
          <a:p>
            <a:pPr lvl="1"/>
            <a:r>
              <a:rPr lang="en-US" dirty="0" smtClean="0"/>
              <a:t>add </a:t>
            </a:r>
            <a:r>
              <a:rPr lang="en-US" dirty="0" err="1" smtClean="0"/>
              <a:t>dimentiones</a:t>
            </a:r>
            <a:r>
              <a:rPr lang="en-US" dirty="0" smtClean="0"/>
              <a:t>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2700" dirty="0" smtClean="0">
                <a:solidFill>
                  <a:schemeClr val="accent6"/>
                </a:solidFill>
              </a:rPr>
              <a:t>Classes and methods: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rvtDoc.FamilyCreate.NewReferencePlane</a:t>
            </a:r>
            <a:r>
              <a:rPr lang="en-US" sz="2400" dirty="0" smtClean="0">
                <a:solidFill>
                  <a:schemeClr val="accent6"/>
                </a:solidFill>
              </a:rPr>
              <a:t>()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familyMgr.AddParameter</a:t>
            </a:r>
            <a:r>
              <a:rPr lang="en-US" sz="2400" dirty="0" smtClean="0">
                <a:solidFill>
                  <a:schemeClr val="accent6"/>
                </a:solidFill>
              </a:rPr>
              <a:t>()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rvtDoc.FamilyCreate.NewDimension</a:t>
            </a:r>
            <a:r>
              <a:rPr lang="en-US" sz="2400" dirty="0" smtClean="0">
                <a:solidFill>
                  <a:schemeClr val="accent6"/>
                </a:solidFill>
              </a:rPr>
              <a:t>() </a:t>
            </a:r>
          </a:p>
        </p:txBody>
      </p:sp>
      <p:pic>
        <p:nvPicPr>
          <p:cNvPr id="7" name="Picture 6" descr="Lab2 Lshape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8105775" y="6326187"/>
            <a:ext cx="4038600" cy="237008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Lab3 – Add Formulas and Materials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Objective:</a:t>
            </a:r>
            <a:r>
              <a:rPr lang="en-US" dirty="0" smtClean="0"/>
              <a:t> learn the basics of family API.  </a:t>
            </a:r>
          </a:p>
          <a:p>
            <a:pPr lvl="1"/>
            <a:r>
              <a:rPr lang="en-US" dirty="0" smtClean="0"/>
              <a:t>add formulas </a:t>
            </a:r>
          </a:p>
          <a:p>
            <a:pPr lvl="1"/>
            <a:r>
              <a:rPr lang="en-US" dirty="0" smtClean="0"/>
              <a:t>add materials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2700" dirty="0" smtClean="0">
                <a:solidFill>
                  <a:schemeClr val="accent6"/>
                </a:solidFill>
              </a:rPr>
              <a:t>Classes and methods: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familyMgr.SetFormula</a:t>
            </a:r>
            <a:r>
              <a:rPr lang="en-US" sz="2400" dirty="0" smtClean="0">
                <a:solidFill>
                  <a:schemeClr val="accent6"/>
                </a:solidFill>
              </a:rPr>
              <a:t>()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pSolid.Parameter</a:t>
            </a:r>
            <a:r>
              <a:rPr lang="en-US" sz="2400" dirty="0" smtClean="0">
                <a:solidFill>
                  <a:schemeClr val="accent6"/>
                </a:solidFill>
              </a:rPr>
              <a:t>(“Material”)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familyMgr.AddParameter</a:t>
            </a:r>
            <a:r>
              <a:rPr lang="en-US" sz="2400" dirty="0" smtClean="0">
                <a:solidFill>
                  <a:schemeClr val="accent6"/>
                </a:solidFill>
              </a:rPr>
              <a:t>(“</a:t>
            </a:r>
            <a:r>
              <a:rPr lang="en-US" sz="2400" dirty="0" err="1" smtClean="0">
                <a:solidFill>
                  <a:schemeClr val="accent6"/>
                </a:solidFill>
              </a:rPr>
              <a:t>MyColumnFinish</a:t>
            </a:r>
            <a:r>
              <a:rPr lang="en-US" sz="2400" dirty="0" smtClean="0">
                <a:solidFill>
                  <a:schemeClr val="accent6"/>
                </a:solidFill>
              </a:rPr>
              <a:t>”, </a:t>
            </a:r>
            <a:r>
              <a:rPr lang="en-US" sz="2400" dirty="0" err="1" smtClean="0">
                <a:solidFill>
                  <a:schemeClr val="accent6"/>
                </a:solidFill>
              </a:rPr>
              <a:t>BuiltInParameterGroup.PG_MATERIALS</a:t>
            </a:r>
            <a:r>
              <a:rPr lang="en-US" sz="2400" dirty="0" smtClean="0">
                <a:solidFill>
                  <a:schemeClr val="accent6"/>
                </a:solidFill>
              </a:rPr>
              <a:t>, </a:t>
            </a:r>
            <a:r>
              <a:rPr lang="en-US" sz="2400" dirty="0" err="1" smtClean="0">
                <a:solidFill>
                  <a:schemeClr val="accent6"/>
                </a:solidFill>
              </a:rPr>
              <a:t>ParameterType.Material</a:t>
            </a:r>
            <a:r>
              <a:rPr lang="en-US" sz="2400" dirty="0" smtClean="0">
                <a:solidFill>
                  <a:schemeClr val="accent6"/>
                </a:solidFill>
              </a:rPr>
              <a:t>, True)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familyMgr.AssociateElementParameterToFamilyParameter</a:t>
            </a:r>
            <a:r>
              <a:rPr lang="en-US" sz="2400" dirty="0" smtClean="0">
                <a:solidFill>
                  <a:schemeClr val="accent6"/>
                </a:solidFill>
              </a:rPr>
              <a:t>()</a:t>
            </a:r>
          </a:p>
          <a:p>
            <a:pPr lvl="1">
              <a:buNone/>
            </a:pPr>
            <a:endParaRPr lang="en-US" sz="2400" dirty="0" smtClean="0">
              <a:solidFill>
                <a:schemeClr val="accent6"/>
              </a:solidFill>
            </a:endParaRPr>
          </a:p>
        </p:txBody>
      </p:sp>
      <p:pic>
        <p:nvPicPr>
          <p:cNvPr id="8" name="Picture 7" descr="Lab3 formula material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6734175" y="2748597"/>
            <a:ext cx="5943600" cy="28917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Lab4 – Add Visibility Control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Objective: </a:t>
            </a:r>
            <a:endParaRPr lang="en-US" dirty="0" smtClean="0"/>
          </a:p>
          <a:p>
            <a:pPr lvl="1"/>
            <a:r>
              <a:rPr lang="en-US" dirty="0" smtClean="0"/>
              <a:t>add line representation</a:t>
            </a:r>
          </a:p>
          <a:p>
            <a:pPr lvl="1"/>
            <a:r>
              <a:rPr lang="en-US" dirty="0" smtClean="0"/>
              <a:t>add visibility control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sz="2700" dirty="0" smtClean="0">
                <a:solidFill>
                  <a:schemeClr val="accent6"/>
                </a:solidFill>
              </a:rPr>
              <a:t>Classes and methods: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rvtDoc.FamilyCreate.NewSymbolicCurve</a:t>
            </a:r>
            <a:r>
              <a:rPr lang="en-US" sz="2400" dirty="0" smtClean="0">
                <a:solidFill>
                  <a:schemeClr val="accent6"/>
                </a:solidFill>
              </a:rPr>
              <a:t>()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rvtDoc.FamilyCreate.NewModelCurve</a:t>
            </a:r>
            <a:r>
              <a:rPr lang="en-US" sz="2400" dirty="0" smtClean="0">
                <a:solidFill>
                  <a:schemeClr val="accent6"/>
                </a:solidFill>
              </a:rPr>
              <a:t>()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FamilyElementVisibility</a:t>
            </a:r>
            <a:r>
              <a:rPr lang="en-US" sz="2400" dirty="0" smtClean="0">
                <a:solidFill>
                  <a:schemeClr val="accent6"/>
                </a:solidFill>
              </a:rPr>
              <a:t>(</a:t>
            </a:r>
            <a:r>
              <a:rPr lang="en-US" sz="2400" dirty="0" err="1" smtClean="0">
                <a:solidFill>
                  <a:schemeClr val="accent6"/>
                </a:solidFill>
              </a:rPr>
              <a:t>FamilyElementVisibilityType.ViewSpecific</a:t>
            </a:r>
            <a:r>
              <a:rPr lang="en-US" sz="2400" dirty="0" smtClean="0">
                <a:solidFill>
                  <a:schemeClr val="accent6"/>
                </a:solidFill>
              </a:rPr>
              <a:t>/Model)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FamilyElementVisibility.IsShownInFine</a:t>
            </a:r>
            <a:r>
              <a:rPr lang="en-US" sz="2400" dirty="0" smtClean="0">
                <a:solidFill>
                  <a:schemeClr val="accent6"/>
                </a:solidFill>
              </a:rPr>
              <a:t>, etc. </a:t>
            </a:r>
          </a:p>
          <a:p>
            <a:pPr lvl="1"/>
            <a:r>
              <a:rPr lang="en-US" sz="2400" dirty="0" err="1" smtClean="0">
                <a:solidFill>
                  <a:schemeClr val="accent6"/>
                </a:solidFill>
              </a:rPr>
              <a:t>pLine.SetVisibility</a:t>
            </a:r>
            <a:r>
              <a:rPr lang="en-US" sz="2400" dirty="0" smtClean="0">
                <a:solidFill>
                  <a:schemeClr val="accent6"/>
                </a:solidFill>
              </a:rPr>
              <a:t>(</a:t>
            </a:r>
            <a:r>
              <a:rPr lang="en-US" sz="2400" dirty="0" err="1" smtClean="0">
                <a:solidFill>
                  <a:schemeClr val="accent6"/>
                </a:solidFill>
              </a:rPr>
              <a:t>pFamilyElementVisibility</a:t>
            </a:r>
            <a:r>
              <a:rPr lang="en-US" sz="2400" dirty="0" smtClean="0">
                <a:solidFill>
                  <a:schemeClr val="accent6"/>
                </a:solidFill>
              </a:rPr>
              <a:t>)</a:t>
            </a:r>
          </a:p>
          <a:p>
            <a:pPr lvl="1"/>
            <a:endParaRPr lang="en-US" sz="2400" dirty="0" smtClean="0">
              <a:solidFill>
                <a:schemeClr val="accent6"/>
              </a:solidFill>
            </a:endParaRPr>
          </a:p>
          <a:p>
            <a:pPr lvl="1">
              <a:buNone/>
            </a:pPr>
            <a:endParaRPr lang="en-US" sz="2400" dirty="0" smtClean="0">
              <a:solidFill>
                <a:schemeClr val="accent6"/>
              </a:solidFill>
            </a:endParaRPr>
          </a:p>
        </p:txBody>
      </p:sp>
      <p:pic>
        <p:nvPicPr>
          <p:cNvPr id="5" name="Picture 4" descr="Lab4 visibility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6581775" y="2439987"/>
            <a:ext cx="5638800" cy="34700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SK_Last_sl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7"/>
            <a:ext cx="13011149" cy="97536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SK_Dark">
  <a:themeElements>
    <a:clrScheme name="ADSK_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AA00"/>
      </a:accent1>
      <a:accent2>
        <a:srgbClr val="EE5500"/>
      </a:accent2>
      <a:accent3>
        <a:srgbClr val="DD0000"/>
      </a:accent3>
      <a:accent4>
        <a:srgbClr val="004282"/>
      </a:accent4>
      <a:accent5>
        <a:srgbClr val="993388"/>
      </a:accent5>
      <a:accent6>
        <a:srgbClr val="118888"/>
      </a:accent6>
      <a:hlink>
        <a:srgbClr val="00B0F0"/>
      </a:hlink>
      <a:folHlink>
        <a:srgbClr val="993388"/>
      </a:folHlink>
    </a:clrScheme>
    <a:fontScheme name="ADSK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 W3" charset="0"/>
            <a:cs typeface="ヒラギノ角ゴ Pro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 W3" charset="0"/>
            <a:cs typeface="ヒラギノ角ゴ Pro W3" charset="0"/>
            <a:sym typeface="Gill Sans" charset="0"/>
          </a:defRPr>
        </a:defPPr>
      </a:lstStyle>
    </a:lnDef>
  </a:objectDefaults>
  <a:extraClrSchemeLst>
    <a:extraClrScheme>
      <a:clrScheme name="Default - 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DSK_White">
  <a:themeElements>
    <a:clrScheme name="ADSK_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DD0000"/>
      </a:accent1>
      <a:accent2>
        <a:srgbClr val="EE5500"/>
      </a:accent2>
      <a:accent3>
        <a:srgbClr val="FFAA00"/>
      </a:accent3>
      <a:accent4>
        <a:srgbClr val="004282"/>
      </a:accent4>
      <a:accent5>
        <a:srgbClr val="993388"/>
      </a:accent5>
      <a:accent6>
        <a:srgbClr val="118888"/>
      </a:accent6>
      <a:hlink>
        <a:srgbClr val="00B0F0"/>
      </a:hlink>
      <a:folHlink>
        <a:srgbClr val="993388"/>
      </a:folHlink>
    </a:clrScheme>
    <a:fontScheme name="ADSK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 W3" charset="0"/>
            <a:cs typeface="ヒラギノ角ゴ Pro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 W3" charset="0"/>
            <a:cs typeface="ヒラギノ角ゴ Pro W3" charset="0"/>
            <a:sym typeface="Gill Sans" charset="0"/>
          </a:defRPr>
        </a:defPPr>
      </a:lstStyle>
    </a:lnDef>
  </a:objectDefaults>
  <a:extraClrSchemeLst>
    <a:extraClrScheme>
      <a:clrScheme name="Default - 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Image xmlns="f53a3603-67ad-45e2-accf-d44f8756b321">
      <Url>https://share.autodesk.com/Marketing/catalog/PublishingImages/09_25_08_AEC_Title_03.jpg</Url>
      <Description xsi:nil="true"/>
    </Image>
    <Date_x0020_Published xmlns="c8bab806-ca78-4cad-94f6-48e563f76e95">2009-05-14T07:00:00+00:00</Date_x0020_Published>
    <Media_x0020_Description xmlns="c8bab806-ca78-4cad-94f6-48e563f76e95">AEC Industry Title Slide - Building-centric version</Media_x0020_Description>
    <Category xmlns="f53a3603-67ad-45e2-accf-d44f8756b321" xsi:nil="true"/>
    <Business_x0020_and_x0020_Industry xmlns="f53a3603-67ad-45e2-accf-d44f8756b321">Industry PowerPoint Title Slides</Business_x0020_and_x0020_Industr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reative Catalog" ma:contentTypeID="0x0101003D62B9A716C08244A68E1D56ED354A9500A7EFD4C2F324CA44B4E995A506E2E1CF" ma:contentTypeVersion="31" ma:contentTypeDescription="" ma:contentTypeScope="" ma:versionID="17bc19fc9bd490bc1bda444d86d6b7f0">
  <xsd:schema xmlns:xsd="http://www.w3.org/2001/XMLSchema" xmlns:p="http://schemas.microsoft.com/office/2006/metadata/properties" xmlns:ns2="c8bab806-ca78-4cad-94f6-48e563f76e95" xmlns:ns4="f53a3603-67ad-45e2-accf-d44f8756b321" targetNamespace="http://schemas.microsoft.com/office/2006/metadata/properties" ma:root="true" ma:fieldsID="284905265c583129f8035dc0f09dfb0f" ns2:_="" ns4:_="">
    <xsd:import namespace="c8bab806-ca78-4cad-94f6-48e563f76e95"/>
    <xsd:import namespace="f53a3603-67ad-45e2-accf-d44f8756b321"/>
    <xsd:element name="properties">
      <xsd:complexType>
        <xsd:sequence>
          <xsd:element name="documentManagement">
            <xsd:complexType>
              <xsd:all>
                <xsd:element ref="ns2:Date_x0020_Published" minOccurs="0"/>
                <xsd:element ref="ns2:Media_x0020_Description" minOccurs="0"/>
                <xsd:element ref="ns4:Image" minOccurs="0"/>
                <xsd:element ref="ns4:Category" minOccurs="0"/>
                <xsd:element ref="ns4:Business_x0020_and_x0020_Indust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c8bab806-ca78-4cad-94f6-48e563f76e95" elementFormDefault="qualified">
    <xsd:import namespace="http://schemas.microsoft.com/office/2006/documentManagement/types"/>
    <xsd:element name="Date_x0020_Published" ma:index="8" nillable="true" ma:displayName="Date Published" ma:format="DateOnly" ma:internalName="Date_x0020_Published">
      <xsd:simpleType>
        <xsd:restriction base="dms:DateTime"/>
      </xsd:simpleType>
    </xsd:element>
    <xsd:element name="Media_x0020_Description" ma:index="10" nillable="true" ma:displayName="Media Description" ma:internalName="Media_x0020_Description" ma:readOnly="false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f53a3603-67ad-45e2-accf-d44f8756b321" elementFormDefault="qualified">
    <xsd:import namespace="http://schemas.microsoft.com/office/2006/documentManagement/types"/>
    <xsd:element name="Image" ma:index="11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ategory" ma:index="12" nillable="true" ma:displayName="Category" ma:internalName="Category">
      <xsd:simpleType>
        <xsd:restriction base="dms:Text">
          <xsd:maxLength value="255"/>
        </xsd:restriction>
      </xsd:simpleType>
    </xsd:element>
    <xsd:element name="Business_x0020_and_x0020_Industry" ma:index="13" nillable="true" ma:displayName="Business and Industry" ma:internalName="Business_x0020_and_x0020_Industry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9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Doc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3DC70731-8381-4ABA-B37A-33BC28502B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9E6BA4-7463-4367-9729-CE875BA09909}">
  <ds:schemaRefs>
    <ds:schemaRef ds:uri="http://schemas.microsoft.com/office/2006/metadata/properties"/>
    <ds:schemaRef ds:uri="f53a3603-67ad-45e2-accf-d44f8756b321"/>
    <ds:schemaRef ds:uri="c8bab806-ca78-4cad-94f6-48e563f76e95"/>
  </ds:schemaRefs>
</ds:datastoreItem>
</file>

<file path=customXml/itemProps3.xml><?xml version="1.0" encoding="utf-8"?>
<ds:datastoreItem xmlns:ds="http://schemas.openxmlformats.org/officeDocument/2006/customXml" ds:itemID="{6EBD94DC-D304-4760-B549-E9E0196D12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bab806-ca78-4cad-94f6-48e563f76e95"/>
    <ds:schemaRef ds:uri="f53a3603-67ad-45e2-accf-d44f8756b32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211</Words>
  <Application>Microsoft Office PowerPoint</Application>
  <PresentationFormat>Custom</PresentationFormat>
  <Paragraphs>69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ADSK_Dark</vt:lpstr>
      <vt:lpstr>ADSK_White</vt:lpstr>
      <vt:lpstr>Autodesk Revit ® 2011   Family API Hands on Training</vt:lpstr>
      <vt:lpstr>Family API Labs Exercises </vt:lpstr>
      <vt:lpstr>Lab1 – Create a Rectangular Column </vt:lpstr>
      <vt:lpstr>Lab2 – Create a L-Shape Column </vt:lpstr>
      <vt:lpstr>Lab3 – Add Formulas and Materials </vt:lpstr>
      <vt:lpstr>Lab4 – Add Visibility Control 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AEC Industry Title Slide</dc:title>
  <dc:subject/>
  <dc:creator/>
  <cp:keywords/>
  <cp:lastModifiedBy/>
  <cp:revision>1</cp:revision>
  <dcterms:created xsi:type="dcterms:W3CDTF">2009-05-11T05:16:38Z</dcterms:created>
  <dcterms:modified xsi:type="dcterms:W3CDTF">2010-07-20T23:02:57Z</dcterms:modified>
  <cp:contentType>Creative Catalog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0x0101003D62B9A716C08244A68E1D56ED354A9500A7EFD4C2F324CA44B4E995A506E2E1CF</vt:lpwstr>
  </property>
  <property fmtid="{D5CDD505-2E9C-101B-9397-08002B2CF9AE}" pid="3" name="PPT Category">
    <vt:lpwstr>2</vt:lpwstr>
  </property>
  <property fmtid="{D5CDD505-2E9C-101B-9397-08002B2CF9AE}" pid="4" name="Order">
    <vt:r8>500</vt:r8>
  </property>
  <property fmtid="{D5CDD505-2E9C-101B-9397-08002B2CF9AE}" pid="5" name="URL">
    <vt:lpwstr/>
  </property>
  <property fmtid="{D5CDD505-2E9C-101B-9397-08002B2CF9AE}" pid="6" name="Business &amp; Corporate Type">
    <vt:lpwstr>2</vt:lpwstr>
  </property>
</Properties>
</file>