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7" r:id="rId4"/>
  </p:sldMasterIdLst>
  <p:notesMasterIdLst>
    <p:notesMasterId r:id="rId10"/>
  </p:notesMasterIdLst>
  <p:handoutMasterIdLst>
    <p:handoutMasterId r:id="rId11"/>
  </p:handoutMasterIdLst>
  <p:sldIdLst>
    <p:sldId id="314" r:id="rId5"/>
    <p:sldId id="395" r:id="rId6"/>
    <p:sldId id="396" r:id="rId7"/>
    <p:sldId id="392" r:id="rId8"/>
    <p:sldId id="397" r:id="rId9"/>
  </p:sldIdLst>
  <p:sldSz cx="13011150" cy="9756775"/>
  <p:notesSz cx="6805613" cy="9939338"/>
  <p:defaultTextStyle>
    <a:defPPr>
      <a:defRPr lang="en-US"/>
    </a:defPPr>
    <a:lvl1pPr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6334" indent="-19128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4318" indent="-38405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2283" indent="-576832"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88682" indent="-768030" algn="l" defTabSz="1294318"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75754" algn="l" defTabSz="910302" rtl="0" eaLnBrk="1" latinLnBrk="0" hangingPunct="1">
      <a:defRPr sz="2600" kern="1200">
        <a:solidFill>
          <a:schemeClr val="tx1"/>
        </a:solidFill>
        <a:latin typeface="Arial" pitchFamily="34" charset="0"/>
        <a:ea typeface="ヒラギノ角ゴ Pro W3"/>
        <a:cs typeface="ヒラギノ角ゴ Pro W3"/>
      </a:defRPr>
    </a:lvl6pPr>
    <a:lvl7pPr marL="2730905" algn="l" defTabSz="910302" rtl="0" eaLnBrk="1" latinLnBrk="0" hangingPunct="1">
      <a:defRPr sz="2600" kern="1200">
        <a:solidFill>
          <a:schemeClr val="tx1"/>
        </a:solidFill>
        <a:latin typeface="Arial" pitchFamily="34" charset="0"/>
        <a:ea typeface="ヒラギノ角ゴ Pro W3"/>
        <a:cs typeface="ヒラギノ角ゴ Pro W3"/>
      </a:defRPr>
    </a:lvl7pPr>
    <a:lvl8pPr marL="3186052" algn="l" defTabSz="910302" rtl="0" eaLnBrk="1" latinLnBrk="0" hangingPunct="1">
      <a:defRPr sz="2600" kern="1200">
        <a:solidFill>
          <a:schemeClr val="tx1"/>
        </a:solidFill>
        <a:latin typeface="Arial" pitchFamily="34" charset="0"/>
        <a:ea typeface="ヒラギノ角ゴ Pro W3"/>
        <a:cs typeface="ヒラギノ角ゴ Pro W3"/>
      </a:defRPr>
    </a:lvl8pPr>
    <a:lvl9pPr marL="3641204" algn="l" defTabSz="910302" rtl="0" eaLnBrk="1" latinLnBrk="0" hangingPunct="1">
      <a:defRPr sz="2600" kern="1200">
        <a:solidFill>
          <a:schemeClr val="tx1"/>
        </a:solidFill>
        <a:latin typeface="Arial" pitchFamily="34" charset="0"/>
        <a:ea typeface="ヒラギノ角ゴ Pro W3"/>
        <a:cs typeface="ヒラギノ角ゴ Pro W3"/>
      </a:defRPr>
    </a:lvl9pPr>
  </p:defaultTextStyle>
  <p:extLst>
    <p:ext uri="{EFAFB233-063F-42B5-8137-9DF3F51BA10A}">
      <p15:sldGuideLst xmlns:p15="http://schemas.microsoft.com/office/powerpoint/2012/main">
        <p15:guide id="1" orient="horz" pos="3073">
          <p15:clr>
            <a:srgbClr val="A4A3A4"/>
          </p15:clr>
        </p15:guide>
        <p15:guide id="2" pos="4098">
          <p15:clr>
            <a:srgbClr val="A4A3A4"/>
          </p15:clr>
        </p15:guide>
      </p15:sldGuideLst>
    </p:ext>
    <p:ext uri="{2D200454-40CA-4A62-9FC3-DE9A4176ACB9}">
      <p15:notesGuideLst xmlns:p15="http://schemas.microsoft.com/office/powerpoint/2012/main">
        <p15:guide id="1" orient="horz" pos="3131">
          <p15:clr>
            <a:srgbClr val="A4A3A4"/>
          </p15:clr>
        </p15:guide>
        <p15:guide id="2" pos="214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3"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E0066"/>
    <a:srgbClr val="118888"/>
    <a:srgbClr val="77BB11"/>
    <a:srgbClr val="004282"/>
    <a:srgbClr val="7F7F7F"/>
    <a:srgbClr val="FFAA00"/>
    <a:srgbClr val="EE5500"/>
    <a:srgbClr val="DD0000"/>
    <a:srgbClr val="FF4600"/>
    <a:srgbClr val="73737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25" autoAdjust="0"/>
    <p:restoredTop sz="89456" autoAdjust="0"/>
  </p:normalViewPr>
  <p:slideViewPr>
    <p:cSldViewPr>
      <p:cViewPr>
        <p:scale>
          <a:sx n="100" d="100"/>
          <a:sy n="100" d="100"/>
        </p:scale>
        <p:origin x="1264" y="-440"/>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67" d="100"/>
          <a:sy n="67" d="100"/>
        </p:scale>
        <p:origin x="-3516" y="-12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696" y="0"/>
            <a:ext cx="2949848" cy="496908"/>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2/29/20</a:t>
            </a:fld>
            <a:endParaRPr lang="en-US"/>
          </a:p>
        </p:txBody>
      </p:sp>
      <p:sp>
        <p:nvSpPr>
          <p:cNvPr id="4" name="Footer Placeholder 3"/>
          <p:cNvSpPr>
            <a:spLocks noGrp="1"/>
          </p:cNvSpPr>
          <p:nvPr>
            <p:ph type="ftr" sz="quarter" idx="2"/>
          </p:nvPr>
        </p:nvSpPr>
        <p:spPr>
          <a:xfrm>
            <a:off x="0" y="9440070"/>
            <a:ext cx="2948778" cy="498088"/>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696" y="9440070"/>
            <a:ext cx="2949848" cy="498088"/>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a:p>
        </p:txBody>
      </p:sp>
    </p:spTree>
    <p:extLst>
      <p:ext uri="{BB962C8B-B14F-4D97-AF65-F5344CB8AC3E}">
        <p14:creationId xmlns:p14="http://schemas.microsoft.com/office/powerpoint/2010/main" val="1734449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8778" cy="49690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696" y="0"/>
            <a:ext cx="2949848" cy="496908"/>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2/29/20</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80241" y="3975263"/>
            <a:ext cx="5445132" cy="5218123"/>
          </a:xfrm>
          <a:prstGeom prst="rect">
            <a:avLst/>
          </a:prstGeom>
        </p:spPr>
        <p:txBody>
          <a:bodyPr vert="horz" lIns="95662" tIns="47831" rIns="95662" bIns="47831"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9440070"/>
            <a:ext cx="2948778" cy="498088"/>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696" y="9440070"/>
            <a:ext cx="2949848" cy="498088"/>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a:p>
        </p:txBody>
      </p:sp>
    </p:spTree>
    <p:extLst>
      <p:ext uri="{BB962C8B-B14F-4D97-AF65-F5344CB8AC3E}">
        <p14:creationId xmlns:p14="http://schemas.microsoft.com/office/powerpoint/2010/main" val="2069305445"/>
      </p:ext>
    </p:extLst>
  </p:cSld>
  <p:clrMap bg1="lt1" tx1="dk1" bg2="lt2" tx2="dk2" accent1="accent1" accent2="accent2" accent3="accent3" accent4="accent4" accent5="accent5" accent6="accent6" hlink="hlink" folHlink="folHlink"/>
  <p:notesStyle>
    <a:lvl1pPr algn="l" defTabSz="1294318" rtl="0" fontAlgn="base">
      <a:spcBef>
        <a:spcPct val="30000"/>
      </a:spcBef>
      <a:spcAft>
        <a:spcPct val="0"/>
      </a:spcAft>
      <a:defRPr sz="1400" kern="1200">
        <a:solidFill>
          <a:schemeClr val="tx1"/>
        </a:solidFill>
        <a:latin typeface="+mn-lt"/>
        <a:ea typeface="+mn-ea"/>
        <a:cs typeface="+mn-cs"/>
      </a:defRPr>
    </a:lvl1pPr>
    <a:lvl2pPr marL="271807" algn="l" defTabSz="1294318" rtl="0" fontAlgn="base">
      <a:spcBef>
        <a:spcPct val="30000"/>
      </a:spcBef>
      <a:spcAft>
        <a:spcPct val="0"/>
      </a:spcAft>
      <a:defRPr sz="1400" kern="1200">
        <a:solidFill>
          <a:schemeClr val="tx1"/>
        </a:solidFill>
        <a:latin typeface="+mn-lt"/>
        <a:ea typeface="+mn-ea"/>
        <a:cs typeface="+mn-cs"/>
      </a:defRPr>
    </a:lvl2pPr>
    <a:lvl3pPr marL="545264" algn="l" defTabSz="1294318" rtl="0" fontAlgn="base">
      <a:spcBef>
        <a:spcPct val="30000"/>
      </a:spcBef>
      <a:spcAft>
        <a:spcPct val="0"/>
      </a:spcAft>
      <a:defRPr sz="1400" kern="1200">
        <a:solidFill>
          <a:schemeClr val="tx1"/>
        </a:solidFill>
        <a:latin typeface="+mn-lt"/>
        <a:ea typeface="+mn-ea"/>
        <a:cs typeface="+mn-cs"/>
      </a:defRPr>
    </a:lvl3pPr>
    <a:lvl4pPr marL="818635" algn="l" defTabSz="1294318" rtl="0" fontAlgn="base">
      <a:spcBef>
        <a:spcPct val="30000"/>
      </a:spcBef>
      <a:spcAft>
        <a:spcPct val="0"/>
      </a:spcAft>
      <a:defRPr sz="1400" kern="1200">
        <a:solidFill>
          <a:schemeClr val="tx1"/>
        </a:solidFill>
        <a:latin typeface="+mn-lt"/>
        <a:ea typeface="+mn-ea"/>
        <a:cs typeface="+mn-cs"/>
      </a:defRPr>
    </a:lvl4pPr>
    <a:lvl5pPr marL="1092054" algn="l" defTabSz="1294318" rtl="0" fontAlgn="base">
      <a:spcBef>
        <a:spcPct val="30000"/>
      </a:spcBef>
      <a:spcAft>
        <a:spcPct val="0"/>
      </a:spcAft>
      <a:defRPr sz="1400" kern="1200">
        <a:solidFill>
          <a:schemeClr val="tx1"/>
        </a:solidFill>
        <a:latin typeface="+mn-lt"/>
        <a:ea typeface="+mn-ea"/>
        <a:cs typeface="+mn-cs"/>
      </a:defRPr>
    </a:lvl5pPr>
    <a:lvl6pPr marL="3237533" algn="l" defTabSz="1294977" rtl="0" eaLnBrk="1" latinLnBrk="0" hangingPunct="1">
      <a:defRPr sz="1700" kern="1200">
        <a:solidFill>
          <a:schemeClr val="tx1"/>
        </a:solidFill>
        <a:latin typeface="+mn-lt"/>
        <a:ea typeface="+mn-ea"/>
        <a:cs typeface="+mn-cs"/>
      </a:defRPr>
    </a:lvl6pPr>
    <a:lvl7pPr marL="3885019" algn="l" defTabSz="1294977" rtl="0" eaLnBrk="1" latinLnBrk="0" hangingPunct="1">
      <a:defRPr sz="1700" kern="1200">
        <a:solidFill>
          <a:schemeClr val="tx1"/>
        </a:solidFill>
        <a:latin typeface="+mn-lt"/>
        <a:ea typeface="+mn-ea"/>
        <a:cs typeface="+mn-cs"/>
      </a:defRPr>
    </a:lvl7pPr>
    <a:lvl8pPr marL="4532534" algn="l" defTabSz="1294977" rtl="0" eaLnBrk="1" latinLnBrk="0" hangingPunct="1">
      <a:defRPr sz="1700" kern="1200">
        <a:solidFill>
          <a:schemeClr val="tx1"/>
        </a:solidFill>
        <a:latin typeface="+mn-lt"/>
        <a:ea typeface="+mn-ea"/>
        <a:cs typeface="+mn-cs"/>
      </a:defRPr>
    </a:lvl8pPr>
    <a:lvl9pPr marL="5180048" algn="l" defTabSz="1294977"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AEC Title</a:t>
            </a:r>
          </a:p>
        </p:txBody>
      </p:sp>
      <p:sp>
        <p:nvSpPr>
          <p:cNvPr id="4" name="Slide Number Placeholder 3"/>
          <p:cNvSpPr>
            <a:spLocks noGrp="1"/>
          </p:cNvSpPr>
          <p:nvPr>
            <p:ph type="sldNum" sz="quarter" idx="10"/>
          </p:nvPr>
        </p:nvSpPr>
        <p:spPr/>
        <p:txBody>
          <a:bodyPr/>
          <a:lstStyle/>
          <a:p>
            <a:fld id="{7D78F384-83B3-4FE4-81B8-E1233D324753}"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33BAFE96-AB2C-4447-A010-BAB4C6D65023}" type="slidenum">
              <a:rPr lang="en-US" smtClean="0"/>
              <a:pPr/>
              <a:t>2</a:t>
            </a:fld>
            <a:endParaRPr lang="en-US"/>
          </a:p>
        </p:txBody>
      </p:sp>
      <p:sp>
        <p:nvSpPr>
          <p:cNvPr id="149507" name="Rectangle 2"/>
          <p:cNvSpPr>
            <a:spLocks noGrp="1" noRot="1" noChangeAspect="1" noChangeArrowheads="1" noTextEdit="1"/>
          </p:cNvSpPr>
          <p:nvPr>
            <p:ph type="sldImg"/>
          </p:nvPr>
        </p:nvSpPr>
        <p:spPr>
          <a:xfrm>
            <a:off x="1509713" y="746125"/>
            <a:ext cx="3879850" cy="2909888"/>
          </a:xfrm>
          <a:ln/>
        </p:spPr>
      </p:sp>
      <p:sp>
        <p:nvSpPr>
          <p:cNvPr id="149508" name="Rectangle 3"/>
          <p:cNvSpPr>
            <a:spLocks noGrp="1" noChangeArrowheads="1"/>
          </p:cNvSpPr>
          <p:nvPr>
            <p:ph type="body" idx="1"/>
          </p:nvPr>
        </p:nvSpPr>
        <p:spPr>
          <a:noFill/>
          <a:ln/>
        </p:spPr>
        <p:txBody>
          <a:bodyPr/>
          <a:lstStyle/>
          <a:p>
            <a:pPr eaLnBrk="1" hangingPunct="1"/>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BB2972CD-747C-4C09-8739-9F182F30ACEE}" type="slidenum">
              <a:rPr lang="en-US" smtClean="0"/>
              <a:pPr/>
              <a:t>3</a:t>
            </a:fld>
            <a:endParaRPr lang="en-US"/>
          </a:p>
        </p:txBody>
      </p:sp>
      <p:sp>
        <p:nvSpPr>
          <p:cNvPr id="150531" name="Rectangle 2"/>
          <p:cNvSpPr>
            <a:spLocks noGrp="1" noRot="1" noChangeAspect="1" noChangeArrowheads="1" noTextEdit="1"/>
          </p:cNvSpPr>
          <p:nvPr>
            <p:ph type="sldImg"/>
          </p:nvPr>
        </p:nvSpPr>
        <p:spPr>
          <a:xfrm>
            <a:off x="1511300" y="746125"/>
            <a:ext cx="3876675" cy="2908300"/>
          </a:xfrm>
          <a:ln/>
        </p:spPr>
      </p:sp>
      <p:sp>
        <p:nvSpPr>
          <p:cNvPr id="150532" name="Rectangle 3"/>
          <p:cNvSpPr>
            <a:spLocks noGrp="1" noChangeArrowheads="1"/>
          </p:cNvSpPr>
          <p:nvPr>
            <p:ph type="body" idx="1"/>
          </p:nvPr>
        </p:nvSpPr>
        <p:spPr>
          <a:noFill/>
          <a:ln/>
        </p:spPr>
        <p:txBody>
          <a:bodyPr/>
          <a:lstStyle/>
          <a:p>
            <a:pPr eaLnBrk="1" hangingPunct="1"/>
            <a:r>
              <a:rPr lang="en-US" dirty="0"/>
              <a:t>We are running in low resolution today, so that we can switch back and forth between the presentation and live demos.</a:t>
            </a:r>
          </a:p>
          <a:p>
            <a:pPr eaLnBrk="1" hangingPunct="1"/>
            <a:r>
              <a:rPr lang="en-US" dirty="0"/>
              <a:t>So, what are the initial steps in creating a Revit application?</a:t>
            </a:r>
          </a:p>
          <a:p>
            <a:pPr eaLnBrk="1" hangingPunct="1"/>
            <a:r>
              <a:rPr lang="en-US" dirty="0"/>
              <a:t>The first thing is to understand is what is installed, the API architecture, the information provided and where to obtain more information.</a:t>
            </a:r>
          </a:p>
          <a:p>
            <a:pPr eaLnBrk="1" hangingPunct="1"/>
            <a:r>
              <a:rPr lang="en-US" dirty="0"/>
              <a:t>Then we explore how to set up the development environment and create a first "Hello world" type application.</a:t>
            </a:r>
          </a:p>
          <a:p>
            <a:pPr eaLnBrk="1" hangingPunct="1"/>
            <a:r>
              <a:rPr lang="en-US" dirty="0"/>
              <a:t>After that, we will look into the Revit database structure and its data and elements.</a:t>
            </a:r>
          </a:p>
          <a:p>
            <a:pPr eaLnBrk="1" hangingPunct="1"/>
            <a:r>
              <a:rPr lang="en-US" dirty="0"/>
              <a:t>The samples provide a valuable knowledgebase on how to solve Revit programming tasks.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5</a:t>
            </a:fld>
            <a:endParaRPr lang="en-US" dirty="0"/>
          </a:p>
        </p:txBody>
      </p:sp>
    </p:spTree>
    <p:extLst>
      <p:ext uri="{BB962C8B-B14F-4D97-AF65-F5344CB8AC3E}">
        <p14:creationId xmlns:p14="http://schemas.microsoft.com/office/powerpoint/2010/main" val="1790401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buNone/>
              <a:defRPr sz="3200"/>
            </a:lvl1pPr>
            <a:lvl2pPr>
              <a:spcBef>
                <a:spcPts val="0"/>
              </a:spcBef>
              <a:defRPr/>
            </a:lvl2pPr>
            <a:lvl3pPr>
              <a:spcBef>
                <a:spcPts val="0"/>
              </a:spcBef>
              <a:defRPr/>
            </a:lvl3pPr>
            <a:lvl4pPr>
              <a:spcBef>
                <a:spcPts val="0"/>
              </a:spcBef>
              <a:defRPr/>
            </a:lvl4pPr>
            <a:lvl5pPr>
              <a:spcBef>
                <a:spcPts val="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1000589"/>
          </a:xfrm>
          <a:prstGeom prst="rect">
            <a:avLst/>
          </a:prstGeom>
        </p:spPr>
        <p:txBody>
          <a:bodyPr vert="horz" lIns="0" tIns="0" rIns="0" bIns="0" anchor="b" anchorCtr="0"/>
          <a:lstStyle>
            <a:lvl1pPr marL="0" indent="0">
              <a:buNone/>
              <a:defRPr sz="1000">
                <a:solidFill>
                  <a:srgbClr val="595959"/>
                </a:solidFill>
              </a:defRPr>
            </a:lvl1p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15862296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9057784"/>
            <a:ext cx="13011150" cy="773603"/>
          </a:xfrm>
          <a:prstGeom prst="rect">
            <a:avLst/>
          </a:prstGeom>
        </p:spPr>
      </p:pic>
      <p:sp>
        <p:nvSpPr>
          <p:cNvPr id="1026" name="Rectangle 1"/>
          <p:cNvSpPr>
            <a:spLocks noGrp="1" noChangeArrowheads="1"/>
          </p:cNvSpPr>
          <p:nvPr>
            <p:ph type="title"/>
          </p:nvPr>
        </p:nvSpPr>
        <p:spPr bwMode="auto">
          <a:xfrm>
            <a:off x="593725" y="364255"/>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a:sym typeface="Arial" pitchFamily="34" charset="0"/>
              </a:rPr>
              <a:t>Click to edit Master title style</a:t>
            </a:r>
            <a:endParaRPr lang="en-US" dirty="0">
              <a:sym typeface="Arial" pitchFamily="34" charset="0"/>
            </a:endParaRPr>
          </a:p>
        </p:txBody>
      </p:sp>
      <p:sp>
        <p:nvSpPr>
          <p:cNvPr id="1027" name="Rectangle 2"/>
          <p:cNvSpPr>
            <a:spLocks noGrp="1" noChangeArrowheads="1"/>
          </p:cNvSpPr>
          <p:nvPr>
            <p:ph type="body" idx="1"/>
          </p:nvPr>
        </p:nvSpPr>
        <p:spPr bwMode="auto">
          <a:xfrm>
            <a:off x="593725" y="2146491"/>
            <a:ext cx="11762080" cy="6699652"/>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a:sym typeface="Arial" pitchFamily="34" charset="0"/>
              </a:rPr>
              <a:t>Click to edit Master text styles</a:t>
            </a:r>
          </a:p>
          <a:p>
            <a:pPr lvl="1"/>
            <a:r>
              <a:rPr lang="en-US">
                <a:sym typeface="Arial" pitchFamily="34" charset="0"/>
              </a:rPr>
              <a:t>Second level</a:t>
            </a:r>
          </a:p>
          <a:p>
            <a:pPr lvl="2"/>
            <a:r>
              <a:rPr lang="en-US">
                <a:sym typeface="Arial" pitchFamily="34" charset="0"/>
              </a:rPr>
              <a:t>Third level</a:t>
            </a:r>
          </a:p>
          <a:p>
            <a:pPr lvl="3"/>
            <a:r>
              <a:rPr lang="en-US">
                <a:sym typeface="Arial" pitchFamily="34" charset="0"/>
              </a:rPr>
              <a:t>Fourth level</a:t>
            </a:r>
          </a:p>
          <a:p>
            <a:pPr lvl="4"/>
            <a:r>
              <a:rPr lang="en-US">
                <a:sym typeface="Arial" pitchFamily="34" charset="0"/>
              </a:rPr>
              <a:t>Fifth level</a:t>
            </a:r>
            <a:endParaRPr lang="en-US" dirty="0">
              <a:sym typeface="Arial" pitchFamily="34" charset="0"/>
            </a:endParaRPr>
          </a:p>
        </p:txBody>
      </p:sp>
      <p:sp>
        <p:nvSpPr>
          <p:cNvPr id="5" name="Text Box 76"/>
          <p:cNvSpPr txBox="1">
            <a:spLocks noChangeArrowheads="1"/>
          </p:cNvSpPr>
          <p:nvPr/>
        </p:nvSpPr>
        <p:spPr bwMode="white">
          <a:xfrm>
            <a:off x="590550" y="9269526"/>
            <a:ext cx="2898774" cy="200025"/>
          </a:xfrm>
          <a:prstGeom prst="rect">
            <a:avLst/>
          </a:prstGeom>
          <a:noFill/>
          <a:ln w="9525">
            <a:noFill/>
            <a:miter lim="800000"/>
            <a:headEnd/>
            <a:tailEnd/>
          </a:ln>
          <a:effectLst/>
        </p:spPr>
        <p:txBody>
          <a:bodyPr lIns="0" tIns="0" rIns="0" bIns="0" anchor="ctr"/>
          <a:lstStyle/>
          <a:p>
            <a:pPr defTabSz="1294318" eaLnBrk="0" hangingPunct="0">
              <a:defRPr/>
            </a:pPr>
            <a:r>
              <a:rPr lang="en-US" sz="900" baseline="0" dirty="0">
                <a:solidFill>
                  <a:srgbClr val="969696"/>
                </a:solidFill>
              </a:rPr>
              <a:t>© 2020 Autodesk </a:t>
            </a:r>
          </a:p>
        </p:txBody>
      </p:sp>
      <p:sp>
        <p:nvSpPr>
          <p:cNvPr id="6" name="TextBox 5"/>
          <p:cNvSpPr txBox="1"/>
          <p:nvPr userDrawn="1"/>
        </p:nvSpPr>
        <p:spPr>
          <a:xfrm>
            <a:off x="5057775" y="9221787"/>
            <a:ext cx="3299301" cy="338554"/>
          </a:xfrm>
          <a:prstGeom prst="rect">
            <a:avLst/>
          </a:prstGeom>
          <a:noFill/>
        </p:spPr>
        <p:txBody>
          <a:bodyPr wrap="none" rtlCol="0">
            <a:spAutoFit/>
          </a:bodyPr>
          <a:lstStyle/>
          <a:p>
            <a:r>
              <a:rPr lang="en-US" sz="1600" dirty="0">
                <a:solidFill>
                  <a:schemeClr val="bg1"/>
                </a:solidFill>
              </a:rPr>
              <a:t>Introduction to </a:t>
            </a:r>
            <a:r>
              <a:rPr lang="en-US" sz="1600" err="1">
                <a:solidFill>
                  <a:schemeClr val="bg1"/>
                </a:solidFill>
              </a:rPr>
              <a:t>Revit</a:t>
            </a:r>
            <a:r>
              <a:rPr lang="en-US" sz="1600">
                <a:solidFill>
                  <a:schemeClr val="bg1"/>
                </a:solidFill>
              </a:rPr>
              <a:t> Programming</a:t>
            </a:r>
            <a:endParaRPr lang="en-US" sz="1600" i="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Lst>
  <p:transition/>
  <p:txStyles>
    <p:titleStyle>
      <a:lvl1pPr algn="l" rtl="0" eaLnBrk="1" fontAlgn="base" hangingPunct="1">
        <a:spcBef>
          <a:spcPct val="0"/>
        </a:spcBef>
        <a:spcAft>
          <a:spcPct val="0"/>
        </a:spcAft>
        <a:defRPr sz="4000" b="1" baseline="0">
          <a:solidFill>
            <a:schemeClr val="tx1"/>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5334"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066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66000"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133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894" indent="-282894" algn="l" rtl="0" eaLnBrk="1" fontAlgn="base" hangingPunct="1">
        <a:spcBef>
          <a:spcPts val="499"/>
        </a:spcBef>
        <a:spcAft>
          <a:spcPct val="0"/>
        </a:spcAft>
        <a:buClr>
          <a:schemeClr val="tx2"/>
        </a:buClr>
        <a:buSzPct val="80000"/>
        <a:buFont typeface="Wingdings" pitchFamily="2" charset="2"/>
        <a:buChar char="§"/>
        <a:defRPr sz="3100">
          <a:solidFill>
            <a:schemeClr val="tx1"/>
          </a:solidFill>
          <a:latin typeface="+mn-lt"/>
          <a:ea typeface="+mn-ea"/>
          <a:cs typeface="+mn-cs"/>
          <a:sym typeface="Arial" pitchFamily="34" charset="0"/>
        </a:defRPr>
      </a:lvl1pPr>
      <a:lvl2pPr marL="565764" indent="-282894" algn="l" rtl="0" eaLnBrk="1" fontAlgn="base" hangingPunct="1">
        <a:spcBef>
          <a:spcPts val="499"/>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5557" indent="-254449" algn="l" rtl="0" eaLnBrk="1" fontAlgn="base" hangingPunct="1">
        <a:spcBef>
          <a:spcPts val="4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16026" indent="-227575" algn="l" rtl="0" eaLnBrk="1" fontAlgn="base" hangingPunct="1">
        <a:spcBef>
          <a:spcPts val="300"/>
        </a:spcBef>
        <a:spcAft>
          <a:spcPct val="0"/>
        </a:spcAft>
        <a:buClr>
          <a:schemeClr val="tx2"/>
        </a:buClr>
        <a:buSzPct val="80000"/>
        <a:buFont typeface="Wingdings" pitchFamily="2" charset="2"/>
        <a:buChar char="§"/>
        <a:defRPr sz="2100">
          <a:solidFill>
            <a:schemeClr val="tx1"/>
          </a:solidFill>
          <a:latin typeface="+mn-lt"/>
          <a:ea typeface="+mn-ea"/>
          <a:cs typeface="+mn-cs"/>
          <a:sym typeface="Arial" pitchFamily="34" charset="0"/>
        </a:defRPr>
      </a:lvl4pPr>
      <a:lvl5pPr marL="1869592" indent="-205464" algn="l" rtl="0" eaLnBrk="1" fontAlgn="base" hangingPunct="1">
        <a:spcBef>
          <a:spcPts val="300"/>
        </a:spcBef>
        <a:spcAft>
          <a:spcPct val="0"/>
        </a:spcAft>
        <a:buClr>
          <a:schemeClr val="tx2"/>
        </a:buClr>
        <a:buSzPct val="80000"/>
        <a:buFont typeface="Wingdings" pitchFamily="2" charset="2"/>
        <a:buChar char="§"/>
        <a:defRPr sz="2000">
          <a:solidFill>
            <a:schemeClr val="tx1"/>
          </a:solidFill>
          <a:latin typeface="+mn-lt"/>
          <a:ea typeface="+mn-ea"/>
          <a:cs typeface="+mn-cs"/>
          <a:sym typeface="Arial" pitchFamily="34" charset="0"/>
        </a:defRPr>
      </a:lvl5pPr>
      <a:lvl6pPr marL="2325676"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81009"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36341"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691668" indent="-205548"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0669" rtl="0" eaLnBrk="1" latinLnBrk="0" hangingPunct="1">
        <a:defRPr sz="1800" kern="1200">
          <a:solidFill>
            <a:schemeClr val="tx1"/>
          </a:solidFill>
          <a:latin typeface="+mn-lt"/>
          <a:ea typeface="+mn-ea"/>
          <a:cs typeface="+mn-cs"/>
        </a:defRPr>
      </a:lvl1pPr>
      <a:lvl2pPr marL="455334" algn="l" defTabSz="910669" rtl="0" eaLnBrk="1" latinLnBrk="0" hangingPunct="1">
        <a:defRPr sz="1800" kern="1200">
          <a:solidFill>
            <a:schemeClr val="tx1"/>
          </a:solidFill>
          <a:latin typeface="+mn-lt"/>
          <a:ea typeface="+mn-ea"/>
          <a:cs typeface="+mn-cs"/>
        </a:defRPr>
      </a:lvl2pPr>
      <a:lvl3pPr marL="910669" algn="l" defTabSz="910669" rtl="0" eaLnBrk="1" latinLnBrk="0" hangingPunct="1">
        <a:defRPr sz="1800" kern="1200">
          <a:solidFill>
            <a:schemeClr val="tx1"/>
          </a:solidFill>
          <a:latin typeface="+mn-lt"/>
          <a:ea typeface="+mn-ea"/>
          <a:cs typeface="+mn-cs"/>
        </a:defRPr>
      </a:lvl3pPr>
      <a:lvl4pPr marL="1366000" algn="l" defTabSz="910669" rtl="0" eaLnBrk="1" latinLnBrk="0" hangingPunct="1">
        <a:defRPr sz="1800" kern="1200">
          <a:solidFill>
            <a:schemeClr val="tx1"/>
          </a:solidFill>
          <a:latin typeface="+mn-lt"/>
          <a:ea typeface="+mn-ea"/>
          <a:cs typeface="+mn-cs"/>
        </a:defRPr>
      </a:lvl4pPr>
      <a:lvl5pPr marL="1821335" algn="l" defTabSz="910669" rtl="0" eaLnBrk="1" latinLnBrk="0" hangingPunct="1">
        <a:defRPr sz="1800" kern="1200">
          <a:solidFill>
            <a:schemeClr val="tx1"/>
          </a:solidFill>
          <a:latin typeface="+mn-lt"/>
          <a:ea typeface="+mn-ea"/>
          <a:cs typeface="+mn-cs"/>
        </a:defRPr>
      </a:lvl5pPr>
      <a:lvl6pPr marL="2276666" algn="l" defTabSz="910669" rtl="0" eaLnBrk="1" latinLnBrk="0" hangingPunct="1">
        <a:defRPr sz="1800" kern="1200">
          <a:solidFill>
            <a:schemeClr val="tx1"/>
          </a:solidFill>
          <a:latin typeface="+mn-lt"/>
          <a:ea typeface="+mn-ea"/>
          <a:cs typeface="+mn-cs"/>
        </a:defRPr>
      </a:lvl6pPr>
      <a:lvl7pPr marL="2732002" algn="l" defTabSz="910669" rtl="0" eaLnBrk="1" latinLnBrk="0" hangingPunct="1">
        <a:defRPr sz="1800" kern="1200">
          <a:solidFill>
            <a:schemeClr val="tx1"/>
          </a:solidFill>
          <a:latin typeface="+mn-lt"/>
          <a:ea typeface="+mn-ea"/>
          <a:cs typeface="+mn-cs"/>
        </a:defRPr>
      </a:lvl7pPr>
      <a:lvl8pPr marL="3187327" algn="l" defTabSz="910669" rtl="0" eaLnBrk="1" latinLnBrk="0" hangingPunct="1">
        <a:defRPr sz="1800" kern="1200">
          <a:solidFill>
            <a:schemeClr val="tx1"/>
          </a:solidFill>
          <a:latin typeface="+mn-lt"/>
          <a:ea typeface="+mn-ea"/>
          <a:cs typeface="+mn-cs"/>
        </a:defRPr>
      </a:lvl8pPr>
      <a:lvl9pPr marL="3642661" algn="l" defTabSz="91066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Rectangle 4"/>
          <p:cNvSpPr/>
          <p:nvPr/>
        </p:nvSpPr>
        <p:spPr bwMode="auto">
          <a:xfrm>
            <a:off x="114" y="2668589"/>
            <a:ext cx="13011149" cy="3581399"/>
          </a:xfrm>
          <a:prstGeom prst="rect">
            <a:avLst/>
          </a:prstGeom>
          <a:solidFill>
            <a:schemeClr val="tx1">
              <a:alpha val="75000"/>
            </a:schemeClr>
          </a:solidFill>
          <a:ln w="25400" cap="flat" cmpd="sng" algn="ctr">
            <a:noFill/>
            <a:prstDash val="solid"/>
            <a:round/>
            <a:headEnd type="none" w="med" len="med"/>
            <a:tailEnd type="none" w="med" len="med"/>
          </a:ln>
          <a:effectLst/>
        </p:spPr>
        <p:txBody>
          <a:bodyPr vert="horz" wrap="square" lIns="91046" tIns="45505" rIns="91046" bIns="45505" numCol="1" rtlCol="0" anchor="t" anchorCtr="0" compatLnSpc="1">
            <a:prstTxWarp prst="textNoShape">
              <a:avLst/>
            </a:prstTxWarp>
          </a:bodyPr>
          <a:lstStyle/>
          <a:p>
            <a:pPr algn="ctr" defTabSz="910302"/>
            <a:endParaRPr lang="en-US" sz="3100" dirty="0">
              <a:solidFill>
                <a:srgbClr val="000000"/>
              </a:solidFill>
              <a:latin typeface="Gill Sans" charset="0"/>
              <a:ea typeface="ヒラギノ角ゴ Pro W3" charset="0"/>
              <a:cs typeface="ヒラギノ角ゴ Pro W3" charset="0"/>
              <a:sym typeface="Gill Sans" charset="0"/>
            </a:endParaRPr>
          </a:p>
        </p:txBody>
      </p:sp>
      <p:sp>
        <p:nvSpPr>
          <p:cNvPr id="2051" name="Rectangle 3"/>
          <p:cNvSpPr>
            <a:spLocks noGrp="1" noChangeArrowheads="1"/>
          </p:cNvSpPr>
          <p:nvPr>
            <p:ph type="title"/>
          </p:nvPr>
        </p:nvSpPr>
        <p:spPr>
          <a:xfrm>
            <a:off x="594361" y="2973389"/>
            <a:ext cx="11983084" cy="1981198"/>
          </a:xfrm>
        </p:spPr>
        <p:txBody>
          <a:bodyPr anchor="t"/>
          <a:lstStyle/>
          <a:p>
            <a:r>
              <a:rPr lang="en-US" sz="5400" dirty="0">
                <a:solidFill>
                  <a:schemeClr val="bg1"/>
                </a:solidFill>
              </a:rPr>
              <a:t>Introduction to </a:t>
            </a:r>
            <a:r>
              <a:rPr lang="en-US" sz="5400" dirty="0" err="1">
                <a:solidFill>
                  <a:schemeClr val="bg1"/>
                </a:solidFill>
              </a:rPr>
              <a:t>Revit</a:t>
            </a:r>
            <a:r>
              <a:rPr lang="en-US" sz="5400" dirty="0">
                <a:solidFill>
                  <a:schemeClr val="bg1"/>
                </a:solidFill>
              </a:rPr>
              <a:t> Programming</a:t>
            </a:r>
            <a:br>
              <a:rPr lang="en-US" sz="5400" dirty="0">
                <a:solidFill>
                  <a:schemeClr val="bg1"/>
                </a:solidFill>
              </a:rPr>
            </a:br>
            <a:r>
              <a:rPr lang="en-US" sz="3200" b="0" i="1" dirty="0">
                <a:solidFill>
                  <a:schemeClr val="bg1"/>
                </a:solidFill>
              </a:rPr>
              <a:t>Hands-on Training Class </a:t>
            </a:r>
            <a:br>
              <a:rPr lang="en-US" sz="3200" b="0" i="1" dirty="0">
                <a:solidFill>
                  <a:schemeClr val="bg1"/>
                </a:solidFill>
              </a:rPr>
            </a:br>
            <a:endParaRPr lang="en-US" b="0" dirty="0">
              <a:solidFill>
                <a:schemeClr val="bg1"/>
              </a:solidFill>
            </a:endParaRPr>
          </a:p>
        </p:txBody>
      </p:sp>
      <p:sp>
        <p:nvSpPr>
          <p:cNvPr id="2052" name="Rectangle 4"/>
          <p:cNvSpPr>
            <a:spLocks noGrp="1" noChangeArrowheads="1"/>
          </p:cNvSpPr>
          <p:nvPr>
            <p:ph idx="1"/>
          </p:nvPr>
        </p:nvSpPr>
        <p:spPr>
          <a:xfrm>
            <a:off x="594361" y="4878387"/>
            <a:ext cx="9034109" cy="1371948"/>
          </a:xfrm>
        </p:spPr>
        <p:txBody>
          <a:bodyPr/>
          <a:lstStyle/>
          <a:p>
            <a:pPr marL="0" indent="0">
              <a:spcBef>
                <a:spcPct val="0"/>
              </a:spcBef>
              <a:buNone/>
            </a:pPr>
            <a:r>
              <a:rPr lang="en-US" sz="4400" i="1" dirty="0">
                <a:solidFill>
                  <a:schemeClr val="bg1"/>
                </a:solidFill>
              </a:rPr>
              <a:t>Jeremy </a:t>
            </a:r>
            <a:r>
              <a:rPr lang="en-US" sz="4400" i="1" dirty="0" err="1">
                <a:solidFill>
                  <a:schemeClr val="bg1"/>
                </a:solidFill>
              </a:rPr>
              <a:t>Tammik</a:t>
            </a:r>
            <a:endParaRPr lang="en-US" sz="3600" i="1" dirty="0">
              <a:solidFill>
                <a:schemeClr val="bg1"/>
              </a:solidFill>
            </a:endParaRPr>
          </a:p>
          <a:p>
            <a:pPr marL="0" indent="0">
              <a:spcBef>
                <a:spcPts val="201"/>
              </a:spcBef>
              <a:buNone/>
            </a:pPr>
            <a:r>
              <a:rPr lang="en-US" sz="2400" i="1" dirty="0">
                <a:solidFill>
                  <a:schemeClr val="bg1"/>
                </a:solidFill>
              </a:rPr>
              <a:t>Developer Technical Services </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GB" dirty="0"/>
              <a:t>About this material</a:t>
            </a:r>
          </a:p>
        </p:txBody>
      </p:sp>
      <p:sp>
        <p:nvSpPr>
          <p:cNvPr id="4099" name="Rectangle 3"/>
          <p:cNvSpPr>
            <a:spLocks noGrp="1" noChangeArrowheads="1"/>
          </p:cNvSpPr>
          <p:nvPr>
            <p:ph idx="1"/>
          </p:nvPr>
        </p:nvSpPr>
        <p:spPr>
          <a:xfrm>
            <a:off x="593725" y="1830387"/>
            <a:ext cx="12007850" cy="7086600"/>
          </a:xfrm>
        </p:spPr>
        <p:txBody>
          <a:bodyPr/>
          <a:lstStyle/>
          <a:p>
            <a:pPr>
              <a:buFont typeface="Arial" pitchFamily="34" charset="0"/>
              <a:buChar char="•"/>
            </a:pPr>
            <a:r>
              <a:rPr lang="en-GB" sz="2400" dirty="0"/>
              <a:t>The material provided here is from our two day classroom training. You can also use it for self-learning. </a:t>
            </a:r>
          </a:p>
          <a:p>
            <a:pPr>
              <a:buFont typeface="Arial" pitchFamily="34" charset="0"/>
              <a:buChar char="•"/>
            </a:pPr>
            <a:endParaRPr lang="en-GB" sz="2400" dirty="0"/>
          </a:p>
          <a:p>
            <a:pPr>
              <a:buFont typeface="Arial" pitchFamily="34" charset="0"/>
              <a:buChar char="•"/>
            </a:pPr>
            <a:r>
              <a:rPr lang="en-GB" sz="2400" dirty="0"/>
              <a:t>It provides an introduction to the fundamentals of the Revit API and helps you get started. It is not meant to provide a complete coverage of the Revit API nor the .NET framework.</a:t>
            </a:r>
          </a:p>
          <a:p>
            <a:pPr>
              <a:buFont typeface="Arial" pitchFamily="34" charset="0"/>
              <a:buChar char="•"/>
            </a:pPr>
            <a:endParaRPr lang="en-GB" sz="2400" dirty="0"/>
          </a:p>
          <a:p>
            <a:pPr>
              <a:buFont typeface="Arial" pitchFamily="34" charset="0"/>
              <a:buChar char="•"/>
            </a:pPr>
            <a:r>
              <a:rPr lang="en-GB" sz="2400" dirty="0"/>
              <a:t>The material is provided in both C# and VB.NET. Lab exercises are provided for both languages. The PowerPoint presentation is mixed. </a:t>
            </a:r>
          </a:p>
          <a:p>
            <a:pPr>
              <a:buFont typeface="Arial" pitchFamily="34" charset="0"/>
              <a:buChar char="•"/>
            </a:pPr>
            <a:endParaRPr lang="en-GB" sz="2400" dirty="0"/>
          </a:p>
          <a:p>
            <a:pPr>
              <a:buFont typeface="Arial" pitchFamily="34" charset="0"/>
              <a:buChar char="•"/>
            </a:pPr>
            <a:r>
              <a:rPr lang="en-GB" sz="2400" dirty="0"/>
              <a:t>Disclaimer: We are aware that this material is not error free and are happy to correct it as we go along. We hope this will still be useful for you to get started with Revit API programming. </a:t>
            </a:r>
          </a:p>
          <a:p>
            <a:endParaRPr lang="en-GB" sz="2400" dirty="0"/>
          </a:p>
          <a:p>
            <a:pPr algn="ctr"/>
            <a:r>
              <a:rPr lang="en-GB" sz="2400" dirty="0"/>
              <a:t>Good luck!  </a:t>
            </a:r>
          </a:p>
          <a:p>
            <a:pPr algn="r"/>
            <a:r>
              <a:rPr lang="en-GB" sz="2000" dirty="0"/>
              <a:t>AEC workgroup </a:t>
            </a:r>
          </a:p>
          <a:p>
            <a:pPr algn="r"/>
            <a:r>
              <a:rPr lang="en-GB" sz="2000" dirty="0"/>
              <a:t>Developer Technical Services</a:t>
            </a:r>
          </a:p>
          <a:p>
            <a:pPr algn="r"/>
            <a:r>
              <a:rPr lang="en-GB" sz="2000" dirty="0"/>
              <a:t>Autodesk Developer Network</a:t>
            </a:r>
          </a:p>
          <a:p>
            <a:pPr algn="r"/>
            <a:r>
              <a:rPr lang="en-GB" sz="2000" dirty="0"/>
              <a:t>March 2013 </a:t>
            </a:r>
          </a:p>
          <a:p>
            <a:endParaRPr lang="en-US" sz="2400"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GB"/>
              <a:t>Agenda</a:t>
            </a:r>
          </a:p>
        </p:txBody>
      </p:sp>
      <p:sp>
        <p:nvSpPr>
          <p:cNvPr id="5123" name="Rectangle 3"/>
          <p:cNvSpPr>
            <a:spLocks noGrp="1" noChangeArrowheads="1"/>
          </p:cNvSpPr>
          <p:nvPr>
            <p:ph idx="1"/>
          </p:nvPr>
        </p:nvSpPr>
        <p:spPr>
          <a:xfrm>
            <a:off x="593725" y="1677987"/>
            <a:ext cx="11762080" cy="7168156"/>
          </a:xfrm>
        </p:spPr>
        <p:txBody>
          <a:bodyPr/>
          <a:lstStyle/>
          <a:p>
            <a:r>
              <a:rPr lang="en-GB" sz="2800" dirty="0"/>
              <a:t>Day 1: Overview and </a:t>
            </a:r>
            <a:r>
              <a:rPr lang="en-GB" sz="2800" dirty="0" err="1"/>
              <a:t>Revit</a:t>
            </a:r>
            <a:r>
              <a:rPr lang="en-GB" sz="2800" dirty="0"/>
              <a:t> database basics</a:t>
            </a:r>
          </a:p>
          <a:p>
            <a:pPr lvl="1"/>
            <a:r>
              <a:rPr lang="en-GB" sz="2400" dirty="0"/>
              <a:t>External command, external application, </a:t>
            </a:r>
            <a:r>
              <a:rPr lang="en-GB" sz="2400" dirty="0" err="1"/>
              <a:t>RevitLookup</a:t>
            </a:r>
            <a:r>
              <a:rPr lang="en-GB" sz="2400" dirty="0"/>
              <a:t> and </a:t>
            </a:r>
            <a:r>
              <a:rPr lang="en-GB" sz="2400" dirty="0" err="1"/>
              <a:t>RvtSamples</a:t>
            </a:r>
            <a:r>
              <a:rPr lang="en-GB" sz="2400" dirty="0"/>
              <a:t>, understanding the Revit Element class, filtered element collector, object creation and modification</a:t>
            </a:r>
            <a:br>
              <a:rPr lang="en-GB" sz="2400" dirty="0"/>
            </a:br>
            <a:endParaRPr lang="en-GB" sz="2400" dirty="0"/>
          </a:p>
          <a:p>
            <a:r>
              <a:rPr lang="en-GB" sz="2800" dirty="0"/>
              <a:t>Day 2</a:t>
            </a:r>
          </a:p>
          <a:p>
            <a:pPr lvl="1"/>
            <a:r>
              <a:rPr lang="en-GB" sz="2400" dirty="0" err="1"/>
              <a:t>Revit</a:t>
            </a:r>
            <a:r>
              <a:rPr lang="en-GB" sz="2400" dirty="0"/>
              <a:t> UI basics: ribbon, dialog, selection, events</a:t>
            </a:r>
          </a:p>
          <a:p>
            <a:pPr lvl="1"/>
            <a:r>
              <a:rPr lang="en-GB" sz="2400" dirty="0"/>
              <a:t>Family API</a:t>
            </a:r>
          </a:p>
          <a:p>
            <a:pPr lvl="1"/>
            <a:r>
              <a:rPr lang="en-GB" sz="2400" dirty="0"/>
              <a:t>Advanced topics</a:t>
            </a:r>
          </a:p>
          <a:p>
            <a:pPr lvl="2"/>
            <a:r>
              <a:rPr lang="en-US" sz="2000" dirty="0"/>
              <a:t>Extensible storage</a:t>
            </a:r>
          </a:p>
          <a:p>
            <a:pPr lvl="2">
              <a:spcBef>
                <a:spcPts val="0"/>
              </a:spcBef>
            </a:pPr>
            <a:r>
              <a:rPr lang="en-US" sz="2000" dirty="0"/>
              <a:t>Custom data in shared parameters: </a:t>
            </a:r>
            <a:r>
              <a:rPr lang="en-US" sz="2000" dirty="0" err="1"/>
              <a:t>FireRating</a:t>
            </a:r>
            <a:endParaRPr lang="en-US" sz="2000" dirty="0"/>
          </a:p>
          <a:p>
            <a:pPr lvl="2">
              <a:spcBef>
                <a:spcPts val="0"/>
              </a:spcBef>
            </a:pPr>
            <a:r>
              <a:rPr lang="en-US" sz="2000" dirty="0" err="1"/>
              <a:t>DocumentChanged</a:t>
            </a:r>
            <a:r>
              <a:rPr lang="en-US" sz="2000" dirty="0"/>
              <a:t> event: </a:t>
            </a:r>
            <a:r>
              <a:rPr lang="en-US" sz="2000" dirty="0" err="1"/>
              <a:t>ChangesMonitor</a:t>
            </a:r>
            <a:endParaRPr lang="en-US" sz="2000" dirty="0"/>
          </a:p>
          <a:p>
            <a:pPr lvl="2">
              <a:spcBef>
                <a:spcPts val="0"/>
              </a:spcBef>
            </a:pPr>
            <a:r>
              <a:rPr lang="en-US" sz="2000" dirty="0"/>
              <a:t>Dynamic Model Update (DMU): </a:t>
            </a:r>
            <a:r>
              <a:rPr lang="en-US" sz="2000" dirty="0" err="1"/>
              <a:t>DynamicModelUpdate</a:t>
            </a:r>
            <a:r>
              <a:rPr lang="en-US" sz="2000" dirty="0"/>
              <a:t> and </a:t>
            </a:r>
            <a:r>
              <a:rPr lang="en-US" sz="2000" dirty="0" err="1"/>
              <a:t>DistanceToSurfaces</a:t>
            </a:r>
            <a:endParaRPr lang="en-US" sz="2000" dirty="0"/>
          </a:p>
          <a:p>
            <a:pPr lvl="2">
              <a:spcBef>
                <a:spcPts val="0"/>
              </a:spcBef>
            </a:pPr>
            <a:r>
              <a:rPr lang="en-US" sz="2000" dirty="0"/>
              <a:t>Analysis </a:t>
            </a:r>
            <a:r>
              <a:rPr lang="en-US" sz="2000" dirty="0" err="1"/>
              <a:t>Visualisation</a:t>
            </a:r>
            <a:r>
              <a:rPr lang="en-US" sz="2000" dirty="0"/>
              <a:t> Framework (AVF): </a:t>
            </a:r>
            <a:r>
              <a:rPr lang="en-US" sz="2000" dirty="0" err="1"/>
              <a:t>DistanceToSurfaces</a:t>
            </a:r>
            <a:r>
              <a:rPr lang="en-US" sz="2000" dirty="0"/>
              <a:t> and </a:t>
            </a:r>
            <a:r>
              <a:rPr lang="en-US" sz="2000" dirty="0" err="1"/>
              <a:t>SpatialFieldGradient</a:t>
            </a:r>
            <a:endParaRPr lang="en-US" sz="2000"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11762080" cy="1417320"/>
          </a:xfrm>
        </p:spPr>
        <p:txBody>
          <a:bodyPr/>
          <a:lstStyle/>
          <a:p>
            <a:r>
              <a:rPr lang="en-US" dirty="0" err="1"/>
              <a:t>Revit</a:t>
            </a:r>
            <a:r>
              <a:rPr lang="en-US" dirty="0"/>
              <a:t> API Intro Labs  </a:t>
            </a:r>
          </a:p>
        </p:txBody>
      </p:sp>
      <p:sp>
        <p:nvSpPr>
          <p:cNvPr id="3" name="Content Placeholder 2"/>
          <p:cNvSpPr>
            <a:spLocks noGrp="1"/>
          </p:cNvSpPr>
          <p:nvPr>
            <p:ph idx="1"/>
          </p:nvPr>
        </p:nvSpPr>
        <p:spPr>
          <a:xfrm>
            <a:off x="593725" y="1601787"/>
            <a:ext cx="11762080" cy="7086600"/>
          </a:xfrm>
        </p:spPr>
        <p:txBody>
          <a:bodyPr/>
          <a:lstStyle/>
          <a:p>
            <a:r>
              <a:rPr lang="en-US" dirty="0" err="1"/>
              <a:t>Revit</a:t>
            </a:r>
            <a:r>
              <a:rPr lang="en-US" dirty="0"/>
              <a:t> API fundamentals </a:t>
            </a:r>
          </a:p>
          <a:p>
            <a:pPr lvl="1"/>
            <a:r>
              <a:rPr lang="en-US" dirty="0"/>
              <a:t>Revit add-ins: external command and application, attributes, add-in manifest and object model </a:t>
            </a:r>
          </a:p>
          <a:p>
            <a:pPr lvl="1"/>
            <a:r>
              <a:rPr lang="en-US" dirty="0"/>
              <a:t>Representation of </a:t>
            </a:r>
            <a:r>
              <a:rPr lang="en-US" dirty="0" err="1"/>
              <a:t>Revit</a:t>
            </a:r>
            <a:r>
              <a:rPr lang="en-US" dirty="0"/>
              <a:t> elements  </a:t>
            </a:r>
          </a:p>
          <a:p>
            <a:pPr lvl="1"/>
            <a:r>
              <a:rPr lang="en-US" dirty="0"/>
              <a:t>Element filtering and queries </a:t>
            </a:r>
          </a:p>
          <a:p>
            <a:pPr lvl="1"/>
            <a:r>
              <a:rPr lang="en-US" dirty="0"/>
              <a:t>Element modification</a:t>
            </a:r>
          </a:p>
          <a:p>
            <a:pPr lvl="1"/>
            <a:r>
              <a:rPr lang="en-US" dirty="0"/>
              <a:t>Model creation </a:t>
            </a:r>
          </a:p>
          <a:p>
            <a:pPr lvl="1"/>
            <a:r>
              <a:rPr lang="en-US" dirty="0"/>
              <a:t>Application own data</a:t>
            </a:r>
          </a:p>
          <a:p>
            <a:r>
              <a:rPr lang="en-US" dirty="0"/>
              <a:t>Exercises</a:t>
            </a:r>
          </a:p>
          <a:p>
            <a:pPr lvl="1"/>
            <a:r>
              <a:rPr lang="en-US" dirty="0"/>
              <a:t>Lab1 – “Hello World”</a:t>
            </a:r>
          </a:p>
          <a:p>
            <a:pPr lvl="1"/>
            <a:r>
              <a:rPr lang="en-US" dirty="0"/>
              <a:t>Lab2 – DB Element  </a:t>
            </a:r>
          </a:p>
          <a:p>
            <a:pPr lvl="1"/>
            <a:r>
              <a:rPr lang="en-US" dirty="0"/>
              <a:t>Lab3 – Element Filtering </a:t>
            </a:r>
          </a:p>
          <a:p>
            <a:pPr lvl="1"/>
            <a:r>
              <a:rPr lang="en-US" dirty="0"/>
              <a:t>Lab4 – Element Modification </a:t>
            </a:r>
          </a:p>
          <a:p>
            <a:pPr lvl="1"/>
            <a:r>
              <a:rPr lang="en-US" dirty="0"/>
              <a:t>Lab5 – Model Creation </a:t>
            </a:r>
          </a:p>
          <a:p>
            <a:pPr lvl="1"/>
            <a:r>
              <a:rPr lang="en-US" dirty="0"/>
              <a:t>Lab6 – Extensible Storage</a:t>
            </a:r>
          </a:p>
          <a:p>
            <a:pPr lvl="1"/>
            <a:r>
              <a:rPr lang="en-US" dirty="0"/>
              <a:t>Lab7 – Shared Parameter</a:t>
            </a:r>
          </a:p>
          <a:p>
            <a:endParaRPr lang="en-US" dirty="0"/>
          </a:p>
          <a:p>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51100"/>
            <a:ext cx="12798977" cy="589687"/>
          </a:xfrm>
        </p:spPr>
        <p:txBody>
          <a:bodyPr/>
          <a:lstStyle/>
          <a:p>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2751651292"/>
      </p:ext>
    </p:extLst>
  </p:cSld>
  <p:clrMapOvr>
    <a:masterClrMapping/>
  </p:clrMapOvr>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Image xmlns="f53a3603-67ad-45e2-accf-d44f8756b321">
      <Url>https://share.autodesk.com/Marketing/catalog/PublishingImages/09_25_08_AEC_Title_01.jpg</Url>
      <Description xsi:nil="true"/>
    </Image>
    <Date_x0020_Published xmlns="c8bab806-ca78-4cad-94f6-48e563f76e95">2009-05-14T07:00:00+00:00</Date_x0020_Published>
    <Media_x0020_Description xmlns="c8bab806-ca78-4cad-94f6-48e563f76e95">AEC Industry Title Slide -- General Overview Version</Media_x0020_Description>
    <Category xmlns="f53a3603-67ad-45e2-accf-d44f8756b321" xsi:nil="true"/>
    <Business_x0020_and_x0020_Industry xmlns="f53a3603-67ad-45e2-accf-d44f8756b321">Industry PowerPoint Title Slides</Business_x0020_and_x0020_Industry>
  </documentManagement>
</p:properties>
</file>

<file path=customXml/item3.xml><?xml version="1.0" encoding="utf-8"?>
<ct:contentTypeSchema xmlns:ct="http://schemas.microsoft.com/office/2006/metadata/contentType" xmlns:ma="http://schemas.microsoft.com/office/2006/metadata/properties/metaAttributes" ct:_="" ma:_="" ma:contentTypeName="Creative Catalog" ma:contentTypeID="0x0101003D62B9A716C08244A68E1D56ED354A9500A7EFD4C2F324CA44B4E995A506E2E1CF" ma:contentTypeVersion="31" ma:contentTypeDescription="" ma:contentTypeScope="" ma:versionID="17bc19fc9bd490bc1bda444d86d6b7f0">
  <xsd:schema xmlns:xsd="http://www.w3.org/2001/XMLSchema" xmlns:p="http://schemas.microsoft.com/office/2006/metadata/properties" xmlns:ns2="c8bab806-ca78-4cad-94f6-48e563f76e95" xmlns:ns4="f53a3603-67ad-45e2-accf-d44f8756b321" targetNamespace="http://schemas.microsoft.com/office/2006/metadata/properties" ma:root="true" ma:fieldsID="284905265c583129f8035dc0f09dfb0f" ns2:_="" ns4:_="">
    <xsd:import namespace="c8bab806-ca78-4cad-94f6-48e563f76e95"/>
    <xsd:import namespace="f53a3603-67ad-45e2-accf-d44f8756b321"/>
    <xsd:element name="properties">
      <xsd:complexType>
        <xsd:sequence>
          <xsd:element name="documentManagement">
            <xsd:complexType>
              <xsd:all>
                <xsd:element ref="ns2:Date_x0020_Published" minOccurs="0"/>
                <xsd:element ref="ns2:Media_x0020_Description" minOccurs="0"/>
                <xsd:element ref="ns4:Image" minOccurs="0"/>
                <xsd:element ref="ns4:Category" minOccurs="0"/>
                <xsd:element ref="ns4:Business_x0020_and_x0020_Industry" minOccurs="0"/>
              </xsd:all>
            </xsd:complexType>
          </xsd:element>
        </xsd:sequence>
      </xsd:complexType>
    </xsd:element>
  </xsd:schema>
  <xsd:schema xmlns:xsd="http://www.w3.org/2001/XMLSchema" xmlns:dms="http://schemas.microsoft.com/office/2006/documentManagement/types" targetNamespace="c8bab806-ca78-4cad-94f6-48e563f76e95" elementFormDefault="qualified">
    <xsd:import namespace="http://schemas.microsoft.com/office/2006/documentManagement/types"/>
    <xsd:element name="Date_x0020_Published" ma:index="8" nillable="true" ma:displayName="Date Published" ma:format="DateOnly" ma:internalName="Date_x0020_Published">
      <xsd:simpleType>
        <xsd:restriction base="dms:DateTime"/>
      </xsd:simpleType>
    </xsd:element>
    <xsd:element name="Media_x0020_Description" ma:index="10" nillable="true" ma:displayName="Media Description" ma:internalName="Media_x0020_Description" ma:readOnly="false">
      <xsd:simpleType>
        <xsd:restriction base="dms:Note"/>
      </xsd:simpleType>
    </xsd:element>
  </xsd:schema>
  <xsd:schema xmlns:xsd="http://www.w3.org/2001/XMLSchema" xmlns:dms="http://schemas.microsoft.com/office/2006/documentManagement/types" targetNamespace="f53a3603-67ad-45e2-accf-d44f8756b321" elementFormDefault="qualified">
    <xsd:import namespace="http://schemas.microsoft.com/office/2006/documentManagement/types"/>
    <xsd:element name="Image" ma:index="11"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Category" ma:index="12" nillable="true" ma:displayName="Category" ma:internalName="Category">
      <xsd:simpleType>
        <xsd:restriction base="dms:Text">
          <xsd:maxLength value="255"/>
        </xsd:restriction>
      </xsd:simpleType>
    </xsd:element>
    <xsd:element name="Business_x0020_and_x0020_Industry" ma:index="13" nillable="true" ma:displayName="Business and Industry" ma:internalName="Business_x0020_and_x0020_Industry">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9"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Doc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1B23F64D-CA4A-4BF5-9636-FF31814D07BC}">
  <ds:schemaRefs>
    <ds:schemaRef ds:uri="http://schemas.microsoft.com/sharepoint/v3/contenttype/forms"/>
  </ds:schemaRefs>
</ds:datastoreItem>
</file>

<file path=customXml/itemProps2.xml><?xml version="1.0" encoding="utf-8"?>
<ds:datastoreItem xmlns:ds="http://schemas.openxmlformats.org/officeDocument/2006/customXml" ds:itemID="{6307AE55-A139-4AD7-ACEE-00E455099D23}">
  <ds:schemaRefs>
    <ds:schemaRef ds:uri="http://purl.org/dc/dcmitype/"/>
    <ds:schemaRef ds:uri="http://schemas.microsoft.com/office/2006/metadata/properties"/>
    <ds:schemaRef ds:uri="http://schemas.microsoft.com/office/2006/documentManagement/types"/>
    <ds:schemaRef ds:uri="http://www.w3.org/XML/1998/namespace"/>
    <ds:schemaRef ds:uri="f53a3603-67ad-45e2-accf-d44f8756b321"/>
    <ds:schemaRef ds:uri="http://schemas.openxmlformats.org/package/2006/metadata/core-properties"/>
    <ds:schemaRef ds:uri="c8bab806-ca78-4cad-94f6-48e563f76e95"/>
    <ds:schemaRef ds:uri="http://purl.org/dc/terms/"/>
    <ds:schemaRef ds:uri="http://purl.org/dc/elements/1.1/"/>
  </ds:schemaRefs>
</ds:datastoreItem>
</file>

<file path=customXml/itemProps3.xml><?xml version="1.0" encoding="utf-8"?>
<ds:datastoreItem xmlns:ds="http://schemas.openxmlformats.org/officeDocument/2006/customXml" ds:itemID="{A9644739-F05B-4EE2-A361-57034C61413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bab806-ca78-4cad-94f6-48e563f76e95"/>
    <ds:schemaRef ds:uri="f53a3603-67ad-45e2-accf-d44f8756b321"/>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0</TotalTime>
  <Words>504</Words>
  <Application>Microsoft Macintosh PowerPoint</Application>
  <PresentationFormat>Custom</PresentationFormat>
  <Paragraphs>58</Paragraphs>
  <Slides>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Gill Sans</vt:lpstr>
      <vt:lpstr>Lucida Grande</vt:lpstr>
      <vt:lpstr>Wingdings</vt:lpstr>
      <vt:lpstr>ADSK_White</vt:lpstr>
      <vt:lpstr>Introduction to Revit Programming Hands-on Training Class  </vt:lpstr>
      <vt:lpstr>About this material</vt:lpstr>
      <vt:lpstr>Agenda</vt:lpstr>
      <vt:lpstr>Revit API Intro Labs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AEC Industry Title Slide</dc:title>
  <dc:creator/>
  <cp:lastModifiedBy/>
  <cp:revision>1</cp:revision>
  <dcterms:created xsi:type="dcterms:W3CDTF">2011-06-01T07:16:10Z</dcterms:created>
  <dcterms:modified xsi:type="dcterms:W3CDTF">2020-02-29T19:42:27Z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0x0101003D62B9A716C08244A68E1D56ED354A9500A7EFD4C2F324CA44B4E995A506E2E1CF</vt:lpwstr>
  </property>
  <property fmtid="{D5CDD505-2E9C-101B-9397-08002B2CF9AE}" pid="3" name="PPT Category">
    <vt:lpwstr>2</vt:lpwstr>
  </property>
  <property fmtid="{D5CDD505-2E9C-101B-9397-08002B2CF9AE}" pid="4" name="Order">
    <vt:r8>300</vt:r8>
  </property>
  <property fmtid="{D5CDD505-2E9C-101B-9397-08002B2CF9AE}" pid="5" name="URL">
    <vt:lpwstr/>
  </property>
  <property fmtid="{D5CDD505-2E9C-101B-9397-08002B2CF9AE}" pid="6" name="Business &amp; Corporate Type">
    <vt:lpwstr>2</vt:lpwstr>
  </property>
</Properties>
</file>